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comments/modernComment_615_FCFF2B60.xml" ContentType="application/vnd.ms-powerpoint.comments+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77" r:id="rId5"/>
    <p:sldMasterId id="2147483679" r:id="rId6"/>
  </p:sldMasterIdLst>
  <p:notesMasterIdLst>
    <p:notesMasterId r:id="rId94"/>
  </p:notesMasterIdLst>
  <p:handoutMasterIdLst>
    <p:handoutMasterId r:id="rId95"/>
  </p:handoutMasterIdLst>
  <p:sldIdLst>
    <p:sldId id="2145708295" r:id="rId7"/>
    <p:sldId id="2145708281" r:id="rId8"/>
    <p:sldId id="2145708324" r:id="rId9"/>
    <p:sldId id="2145708282" r:id="rId10"/>
    <p:sldId id="2145708294" r:id="rId11"/>
    <p:sldId id="870" r:id="rId12"/>
    <p:sldId id="437" r:id="rId13"/>
    <p:sldId id="440" r:id="rId14"/>
    <p:sldId id="438" r:id="rId15"/>
    <p:sldId id="439" r:id="rId16"/>
    <p:sldId id="2145708164" r:id="rId17"/>
    <p:sldId id="1528" r:id="rId18"/>
    <p:sldId id="1529" r:id="rId19"/>
    <p:sldId id="2145708316" r:id="rId20"/>
    <p:sldId id="2145708169" r:id="rId21"/>
    <p:sldId id="2145708231" r:id="rId22"/>
    <p:sldId id="2145708230" r:id="rId23"/>
    <p:sldId id="1530" r:id="rId24"/>
    <p:sldId id="404" r:id="rId25"/>
    <p:sldId id="405" r:id="rId26"/>
    <p:sldId id="447" r:id="rId27"/>
    <p:sldId id="1531" r:id="rId28"/>
    <p:sldId id="2145708296" r:id="rId29"/>
    <p:sldId id="2145708256" r:id="rId30"/>
    <p:sldId id="433" r:id="rId31"/>
    <p:sldId id="855" r:id="rId32"/>
    <p:sldId id="512" r:id="rId33"/>
    <p:sldId id="513" r:id="rId34"/>
    <p:sldId id="858" r:id="rId35"/>
    <p:sldId id="859" r:id="rId36"/>
    <p:sldId id="860" r:id="rId37"/>
    <p:sldId id="521" r:id="rId38"/>
    <p:sldId id="1565" r:id="rId39"/>
    <p:sldId id="1540" r:id="rId40"/>
    <p:sldId id="1083" r:id="rId41"/>
    <p:sldId id="1061" r:id="rId42"/>
    <p:sldId id="1149" r:id="rId43"/>
    <p:sldId id="1527" r:id="rId44"/>
    <p:sldId id="1150" r:id="rId45"/>
    <p:sldId id="2145708300" r:id="rId46"/>
    <p:sldId id="1146" r:id="rId47"/>
    <p:sldId id="2145708234" r:id="rId48"/>
    <p:sldId id="484" r:id="rId49"/>
    <p:sldId id="1213" r:id="rId50"/>
    <p:sldId id="1214" r:id="rId51"/>
    <p:sldId id="2145708152" r:id="rId52"/>
    <p:sldId id="2145708163" r:id="rId53"/>
    <p:sldId id="1151" r:id="rId54"/>
    <p:sldId id="1147" r:id="rId55"/>
    <p:sldId id="1152" r:id="rId56"/>
    <p:sldId id="1560" r:id="rId57"/>
    <p:sldId id="1551" r:id="rId58"/>
    <p:sldId id="2145708168" r:id="rId59"/>
    <p:sldId id="2145708270" r:id="rId60"/>
    <p:sldId id="2145708271" r:id="rId61"/>
    <p:sldId id="936" r:id="rId62"/>
    <p:sldId id="2145708272" r:id="rId63"/>
    <p:sldId id="1559" r:id="rId64"/>
    <p:sldId id="491" r:id="rId65"/>
    <p:sldId id="492" r:id="rId66"/>
    <p:sldId id="2145708328" r:id="rId67"/>
    <p:sldId id="2145708327" r:id="rId68"/>
    <p:sldId id="2145708326" r:id="rId69"/>
    <p:sldId id="2145708325" r:id="rId70"/>
    <p:sldId id="2145708228" r:id="rId71"/>
    <p:sldId id="1153" r:id="rId72"/>
    <p:sldId id="1154" r:id="rId73"/>
    <p:sldId id="354" r:id="rId74"/>
    <p:sldId id="355" r:id="rId75"/>
    <p:sldId id="380" r:id="rId76"/>
    <p:sldId id="1532" r:id="rId77"/>
    <p:sldId id="358" r:id="rId78"/>
    <p:sldId id="2145708229" r:id="rId79"/>
    <p:sldId id="2145708175" r:id="rId80"/>
    <p:sldId id="1533" r:id="rId81"/>
    <p:sldId id="368" r:id="rId82"/>
    <p:sldId id="1557" r:id="rId83"/>
    <p:sldId id="551" r:id="rId84"/>
    <p:sldId id="2145708318" r:id="rId85"/>
    <p:sldId id="2145708277" r:id="rId86"/>
    <p:sldId id="2145708166" r:id="rId87"/>
    <p:sldId id="2145708315" r:id="rId88"/>
    <p:sldId id="539" r:id="rId89"/>
    <p:sldId id="2145708319" r:id="rId90"/>
    <p:sldId id="2145708320" r:id="rId91"/>
    <p:sldId id="908" r:id="rId92"/>
    <p:sldId id="1103" r:id="rId93"/>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22AE0279-544D-3D7A-B819-9C133E6180C0}" name="Guest User" initials="GU" userId="S::urn:spo:anon#69593b742a457a197859df540c59b88cc62c3f96bce1e701a9fb6b6abc4dbcaa::" providerId="AD"/>
  <p188:author id="{C347647C-82DF-3714-D566-1F297C5840CD}" name="SOPHIA PAPADAKIS" initials="SP" userId="341674e120739e96" providerId="Windows Live"/>
  <p188:author id="{71413D82-31CA-FCC6-6538-D63CEEBA9C3D}" name="Susan Montgomery" initials="SM" userId="e6e415be2107f65b" providerId="Windows Live"/>
  <p188:author id="{C7669399-CBEC-E3B7-27C4-27F0218BECA7}" name="Guest User" initials="GU" userId="S::urn:spo:anon#aa203dcd9963cc12e3f89c4613b9a9e77a1cbbcc190e411ba201ed5264dc585a::" providerId="AD"/>
  <p188:author id="{74D313C6-59A6-FE4C-4A62-327BBF48BE08}" name="Guest User" initials="GU" userId="S::urn:spo:anon#40f9abbb86226b50c2f2ed30ca9e9c5f4256d02f55925a568763d94b333d339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A9E"/>
    <a:srgbClr val="007072"/>
    <a:srgbClr val="00A3DC"/>
    <a:srgbClr val="BFBFBF"/>
    <a:srgbClr val="FF2F92"/>
    <a:srgbClr val="DAF2F4"/>
    <a:srgbClr val="8B6DAD"/>
    <a:srgbClr val="008489"/>
    <a:srgbClr val="CBEFF0"/>
    <a:srgbClr val="E7F8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E0A4EC-1C9C-4BCC-CE13-426D434740C1}" v="23" dt="2024-03-04T15:02:47.633"/>
    <p1510:client id="{B7BC0C5B-F10A-C853-FEA6-766F58308F4B}" v="1" dt="2024-03-03T17:41:49.681"/>
    <p1510:client id="{C6B7FCC8-1035-A6BE-A74E-4ACBE7D52606}" v="21" dt="2024-03-03T21:05:08.085"/>
    <p1510:client id="{F1DFAED7-B3A4-59BF-20E2-B86074F7E14A}" v="2" dt="2024-03-03T20:59:21.02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570"/>
    <p:restoredTop sz="54642" autoAdjust="0"/>
  </p:normalViewPr>
  <p:slideViewPr>
    <p:cSldViewPr snapToGrid="0">
      <p:cViewPr varScale="1">
        <p:scale>
          <a:sx n="62" d="100"/>
          <a:sy n="62" d="100"/>
        </p:scale>
        <p:origin x="2622" y="90"/>
      </p:cViewPr>
      <p:guideLst>
        <p:guide orient="horz" pos="2160"/>
        <p:guide pos="2880"/>
        <p:guide orient="horz" pos="3113"/>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microsoft.com/office/2018/10/relationships/authors" Target="authors.xml"/><Relationship Id="rId5" Type="http://schemas.openxmlformats.org/officeDocument/2006/relationships/slideMaster" Target="slideMasters/slideMaster2.xml"/><Relationship Id="rId90" Type="http://schemas.openxmlformats.org/officeDocument/2006/relationships/slide" Target="slides/slide84.xml"/><Relationship Id="rId95" Type="http://schemas.openxmlformats.org/officeDocument/2006/relationships/handoutMaster" Target="handoutMasters/handoutMaster1.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notesMaster" Target="notesMasters/notesMaster1.xml"/><Relationship Id="rId99" Type="http://schemas.openxmlformats.org/officeDocument/2006/relationships/tableStyles" Target="tableStyles.xml"/><Relationship Id="rId10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viewProps" Target="viewProps.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microsoft.com/office/2016/11/relationships/changesInfo" Target="changesInfos/changesInfo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theme" Target="theme/them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a Papadakis" userId="S::sophia@ncsct.co.uk::b95f17c4-d9c4-4e13-899b-4e888ddd5376" providerId="AD" clId="Web-{7B70B246-BD2B-5221-D70C-440BA8F57401}"/>
    <pc:docChg chg="addSld delSld sldOrd">
      <pc:chgData name="Sophia Papadakis" userId="S::sophia@ncsct.co.uk::b95f17c4-d9c4-4e13-899b-4e888ddd5376" providerId="AD" clId="Web-{7B70B246-BD2B-5221-D70C-440BA8F57401}" dt="2024-02-22T18:27:57.828" v="58"/>
      <pc:docMkLst>
        <pc:docMk/>
      </pc:docMkLst>
      <pc:sldChg chg="add del">
        <pc:chgData name="Sophia Papadakis" userId="S::sophia@ncsct.co.uk::b95f17c4-d9c4-4e13-899b-4e888ddd5376" providerId="AD" clId="Web-{7B70B246-BD2B-5221-D70C-440BA8F57401}" dt="2024-02-22T18:16:12.310" v="28"/>
        <pc:sldMkLst>
          <pc:docMk/>
          <pc:sldMk cId="1934647624" sldId="354"/>
        </pc:sldMkLst>
      </pc:sldChg>
      <pc:sldChg chg="add del">
        <pc:chgData name="Sophia Papadakis" userId="S::sophia@ncsct.co.uk::b95f17c4-d9c4-4e13-899b-4e888ddd5376" providerId="AD" clId="Web-{7B70B246-BD2B-5221-D70C-440BA8F57401}" dt="2024-02-22T18:16:12.107" v="27"/>
        <pc:sldMkLst>
          <pc:docMk/>
          <pc:sldMk cId="832201917" sldId="355"/>
        </pc:sldMkLst>
      </pc:sldChg>
      <pc:sldChg chg="add del">
        <pc:chgData name="Sophia Papadakis" userId="S::sophia@ncsct.co.uk::b95f17c4-d9c4-4e13-899b-4e888ddd5376" providerId="AD" clId="Web-{7B70B246-BD2B-5221-D70C-440BA8F57401}" dt="2024-02-22T18:16:11.154" v="24"/>
        <pc:sldMkLst>
          <pc:docMk/>
          <pc:sldMk cId="3376882047" sldId="358"/>
        </pc:sldMkLst>
      </pc:sldChg>
      <pc:sldChg chg="add del">
        <pc:chgData name="Sophia Papadakis" userId="S::sophia@ncsct.co.uk::b95f17c4-d9c4-4e13-899b-4e888ddd5376" providerId="AD" clId="Web-{7B70B246-BD2B-5221-D70C-440BA8F57401}" dt="2024-02-22T18:16:11.873" v="26"/>
        <pc:sldMkLst>
          <pc:docMk/>
          <pc:sldMk cId="2457173935" sldId="380"/>
        </pc:sldMkLst>
      </pc:sldChg>
      <pc:sldChg chg="del">
        <pc:chgData name="Sophia Papadakis" userId="S::sophia@ncsct.co.uk::b95f17c4-d9c4-4e13-899b-4e888ddd5376" providerId="AD" clId="Web-{7B70B246-BD2B-5221-D70C-440BA8F57401}" dt="2024-02-22T18:17:30.750" v="32"/>
        <pc:sldMkLst>
          <pc:docMk/>
          <pc:sldMk cId="1948723144" sldId="444"/>
        </pc:sldMkLst>
      </pc:sldChg>
      <pc:sldChg chg="ord">
        <pc:chgData name="Sophia Papadakis" userId="S::sophia@ncsct.co.uk::b95f17c4-d9c4-4e13-899b-4e888ddd5376" providerId="AD" clId="Web-{7B70B246-BD2B-5221-D70C-440BA8F57401}" dt="2024-02-22T18:14:08.973" v="2"/>
        <pc:sldMkLst>
          <pc:docMk/>
          <pc:sldMk cId="3032936453" sldId="908"/>
        </pc:sldMkLst>
      </pc:sldChg>
      <pc:sldChg chg="add del">
        <pc:chgData name="Sophia Papadakis" userId="S::sophia@ncsct.co.uk::b95f17c4-d9c4-4e13-899b-4e888ddd5376" providerId="AD" clId="Web-{7B70B246-BD2B-5221-D70C-440BA8F57401}" dt="2024-02-22T18:16:12.607" v="30"/>
        <pc:sldMkLst>
          <pc:docMk/>
          <pc:sldMk cId="620642560" sldId="1153"/>
        </pc:sldMkLst>
      </pc:sldChg>
      <pc:sldChg chg="add del">
        <pc:chgData name="Sophia Papadakis" userId="S::sophia@ncsct.co.uk::b95f17c4-d9c4-4e13-899b-4e888ddd5376" providerId="AD" clId="Web-{7B70B246-BD2B-5221-D70C-440BA8F57401}" dt="2024-02-22T18:16:12.404" v="29"/>
        <pc:sldMkLst>
          <pc:docMk/>
          <pc:sldMk cId="3279245799" sldId="1154"/>
        </pc:sldMkLst>
      </pc:sldChg>
      <pc:sldChg chg="add del">
        <pc:chgData name="Sophia Papadakis" userId="S::sophia@ncsct.co.uk::b95f17c4-d9c4-4e13-899b-4e888ddd5376" providerId="AD" clId="Web-{7B70B246-BD2B-5221-D70C-440BA8F57401}" dt="2024-02-22T18:16:11.498" v="25"/>
        <pc:sldMkLst>
          <pc:docMk/>
          <pc:sldMk cId="2094646763" sldId="1532"/>
        </pc:sldMkLst>
      </pc:sldChg>
      <pc:sldChg chg="add del">
        <pc:chgData name="Sophia Papadakis" userId="S::sophia@ncsct.co.uk::b95f17c4-d9c4-4e13-899b-4e888ddd5376" providerId="AD" clId="Web-{7B70B246-BD2B-5221-D70C-440BA8F57401}" dt="2024-02-22T18:16:10.279" v="20"/>
        <pc:sldMkLst>
          <pc:docMk/>
          <pc:sldMk cId="3208603011" sldId="1533"/>
        </pc:sldMkLst>
      </pc:sldChg>
      <pc:sldChg chg="add del ord">
        <pc:chgData name="Sophia Papadakis" userId="S::sophia@ncsct.co.uk::b95f17c4-d9c4-4e13-899b-4e888ddd5376" providerId="AD" clId="Web-{7B70B246-BD2B-5221-D70C-440BA8F57401}" dt="2024-02-22T18:27:43.875" v="57"/>
        <pc:sldMkLst>
          <pc:docMk/>
          <pc:sldMk cId="4244581216" sldId="1557"/>
        </pc:sldMkLst>
      </pc:sldChg>
      <pc:sldChg chg="ord">
        <pc:chgData name="Sophia Papadakis" userId="S::sophia@ncsct.co.uk::b95f17c4-d9c4-4e13-899b-4e888ddd5376" providerId="AD" clId="Web-{7B70B246-BD2B-5221-D70C-440BA8F57401}" dt="2024-02-22T18:18:29.970" v="34"/>
        <pc:sldMkLst>
          <pc:docMk/>
          <pc:sldMk cId="1481849679" sldId="1560"/>
        </pc:sldMkLst>
      </pc:sldChg>
      <pc:sldChg chg="add del">
        <pc:chgData name="Sophia Papadakis" userId="S::sophia@ncsct.co.uk::b95f17c4-d9c4-4e13-899b-4e888ddd5376" providerId="AD" clId="Web-{7B70B246-BD2B-5221-D70C-440BA8F57401}" dt="2024-02-22T18:20:24.613" v="43"/>
        <pc:sldMkLst>
          <pc:docMk/>
          <pc:sldMk cId="3788850252" sldId="2145708153"/>
        </pc:sldMkLst>
      </pc:sldChg>
      <pc:sldChg chg="add del">
        <pc:chgData name="Sophia Papadakis" userId="S::sophia@ncsct.co.uk::b95f17c4-d9c4-4e13-899b-4e888ddd5376" providerId="AD" clId="Web-{7B70B246-BD2B-5221-D70C-440BA8F57401}" dt="2024-02-22T18:20:24.613" v="42"/>
        <pc:sldMkLst>
          <pc:docMk/>
          <pc:sldMk cId="1364951088" sldId="2145708161"/>
        </pc:sldMkLst>
      </pc:sldChg>
      <pc:sldChg chg="add del ord">
        <pc:chgData name="Sophia Papadakis" userId="S::sophia@ncsct.co.uk::b95f17c4-d9c4-4e13-899b-4e888ddd5376" providerId="AD" clId="Web-{7B70B246-BD2B-5221-D70C-440BA8F57401}" dt="2024-02-22T18:27:57.828" v="58"/>
        <pc:sldMkLst>
          <pc:docMk/>
          <pc:sldMk cId="3942304239" sldId="2145708175"/>
        </pc:sldMkLst>
      </pc:sldChg>
      <pc:sldChg chg="add del">
        <pc:chgData name="Sophia Papadakis" userId="S::sophia@ncsct.co.uk::b95f17c4-d9c4-4e13-899b-4e888ddd5376" providerId="AD" clId="Web-{7B70B246-BD2B-5221-D70C-440BA8F57401}" dt="2024-02-22T18:16:13.060" v="31"/>
        <pc:sldMkLst>
          <pc:docMk/>
          <pc:sldMk cId="1720569453" sldId="2145708228"/>
        </pc:sldMkLst>
      </pc:sldChg>
      <pc:sldChg chg="add del">
        <pc:chgData name="Sophia Papadakis" userId="S::sophia@ncsct.co.uk::b95f17c4-d9c4-4e13-899b-4e888ddd5376" providerId="AD" clId="Web-{7B70B246-BD2B-5221-D70C-440BA8F57401}" dt="2024-02-22T18:16:10.607" v="22"/>
        <pc:sldMkLst>
          <pc:docMk/>
          <pc:sldMk cId="2099242500" sldId="2145708229"/>
        </pc:sldMkLst>
      </pc:sldChg>
      <pc:sldChg chg="add del">
        <pc:chgData name="Sophia Papadakis" userId="S::sophia@ncsct.co.uk::b95f17c4-d9c4-4e13-899b-4e888ddd5376" providerId="AD" clId="Web-{7B70B246-BD2B-5221-D70C-440BA8F57401}" dt="2024-02-22T18:20:24.629" v="44"/>
        <pc:sldMkLst>
          <pc:docMk/>
          <pc:sldMk cId="3926081956" sldId="2145708254"/>
        </pc:sldMkLst>
      </pc:sldChg>
      <pc:sldChg chg="del">
        <pc:chgData name="Sophia Papadakis" userId="S::sophia@ncsct.co.uk::b95f17c4-d9c4-4e13-899b-4e888ddd5376" providerId="AD" clId="Web-{7B70B246-BD2B-5221-D70C-440BA8F57401}" dt="2024-02-22T18:13:43.254" v="0"/>
        <pc:sldMkLst>
          <pc:docMk/>
          <pc:sldMk cId="2221447777" sldId="2145708279"/>
        </pc:sldMkLst>
      </pc:sldChg>
      <pc:sldChg chg="del">
        <pc:chgData name="Sophia Papadakis" userId="S::sophia@ncsct.co.uk::b95f17c4-d9c4-4e13-899b-4e888ddd5376" providerId="AD" clId="Web-{7B70B246-BD2B-5221-D70C-440BA8F57401}" dt="2024-02-22T18:20:24.613" v="41"/>
        <pc:sldMkLst>
          <pc:docMk/>
          <pc:sldMk cId="1120859780" sldId="2145708280"/>
        </pc:sldMkLst>
      </pc:sldChg>
      <pc:sldChg chg="del">
        <pc:chgData name="Sophia Papadakis" userId="S::sophia@ncsct.co.uk::b95f17c4-d9c4-4e13-899b-4e888ddd5376" providerId="AD" clId="Web-{7B70B246-BD2B-5221-D70C-440BA8F57401}" dt="2024-02-22T18:15:21.996" v="5"/>
        <pc:sldMkLst>
          <pc:docMk/>
          <pc:sldMk cId="23414149" sldId="2145708313"/>
        </pc:sldMkLst>
      </pc:sldChg>
      <pc:sldChg chg="del">
        <pc:chgData name="Sophia Papadakis" userId="S::sophia@ncsct.co.uk::b95f17c4-d9c4-4e13-899b-4e888ddd5376" providerId="AD" clId="Web-{7B70B246-BD2B-5221-D70C-440BA8F57401}" dt="2024-02-22T18:15:20.762" v="4"/>
        <pc:sldMkLst>
          <pc:docMk/>
          <pc:sldMk cId="75174632" sldId="2145708314"/>
        </pc:sldMkLst>
      </pc:sldChg>
      <pc:sldChg chg="add del ord">
        <pc:chgData name="Sophia Papadakis" userId="S::sophia@ncsct.co.uk::b95f17c4-d9c4-4e13-899b-4e888ddd5376" providerId="AD" clId="Web-{7B70B246-BD2B-5221-D70C-440BA8F57401}" dt="2024-02-22T18:27:14.155" v="56"/>
        <pc:sldMkLst>
          <pc:docMk/>
          <pc:sldMk cId="41179641" sldId="2145708318"/>
        </pc:sldMkLst>
      </pc:sldChg>
      <pc:sldChg chg="add">
        <pc:chgData name="Sophia Papadakis" userId="S::sophia@ncsct.co.uk::b95f17c4-d9c4-4e13-899b-4e888ddd5376" providerId="AD" clId="Web-{7B70B246-BD2B-5221-D70C-440BA8F57401}" dt="2024-02-22T18:14:01.567" v="1"/>
        <pc:sldMkLst>
          <pc:docMk/>
          <pc:sldMk cId="2616876000" sldId="2145708319"/>
        </pc:sldMkLst>
      </pc:sldChg>
      <pc:sldChg chg="add">
        <pc:chgData name="Sophia Papadakis" userId="S::sophia@ncsct.co.uk::b95f17c4-d9c4-4e13-899b-4e888ddd5376" providerId="AD" clId="Web-{7B70B246-BD2B-5221-D70C-440BA8F57401}" dt="2024-02-22T18:15:06.887" v="3"/>
        <pc:sldMkLst>
          <pc:docMk/>
          <pc:sldMk cId="2020794442" sldId="2145708320"/>
        </pc:sldMkLst>
      </pc:sldChg>
      <pc:sldChg chg="add del">
        <pc:chgData name="Sophia Papadakis" userId="S::sophia@ncsct.co.uk::b95f17c4-d9c4-4e13-899b-4e888ddd5376" providerId="AD" clId="Web-{7B70B246-BD2B-5221-D70C-440BA8F57401}" dt="2024-02-22T18:21:15.833" v="49"/>
        <pc:sldMkLst>
          <pc:docMk/>
          <pc:sldMk cId="1120859780" sldId="2145708321"/>
        </pc:sldMkLst>
      </pc:sldChg>
      <pc:sldChg chg="add del">
        <pc:chgData name="Sophia Papadakis" userId="S::sophia@ncsct.co.uk::b95f17c4-d9c4-4e13-899b-4e888ddd5376" providerId="AD" clId="Web-{7B70B246-BD2B-5221-D70C-440BA8F57401}" dt="2024-02-22T18:21:15.849" v="50"/>
        <pc:sldMkLst>
          <pc:docMk/>
          <pc:sldMk cId="1364951088" sldId="2145708322"/>
        </pc:sldMkLst>
      </pc:sldChg>
      <pc:sldChg chg="add del">
        <pc:chgData name="Sophia Papadakis" userId="S::sophia@ncsct.co.uk::b95f17c4-d9c4-4e13-899b-4e888ddd5376" providerId="AD" clId="Web-{7B70B246-BD2B-5221-D70C-440BA8F57401}" dt="2024-02-22T18:21:15.849" v="51"/>
        <pc:sldMkLst>
          <pc:docMk/>
          <pc:sldMk cId="3788850252" sldId="2145708323"/>
        </pc:sldMkLst>
      </pc:sldChg>
      <pc:sldChg chg="add">
        <pc:chgData name="Sophia Papadakis" userId="S::sophia@ncsct.co.uk::b95f17c4-d9c4-4e13-899b-4e888ddd5376" providerId="AD" clId="Web-{7B70B246-BD2B-5221-D70C-440BA8F57401}" dt="2024-02-22T18:20:43.176" v="48"/>
        <pc:sldMkLst>
          <pc:docMk/>
          <pc:sldMk cId="3926081956" sldId="2145708324"/>
        </pc:sldMkLst>
      </pc:sldChg>
      <pc:sldChg chg="add">
        <pc:chgData name="Sophia Papadakis" userId="S::sophia@ncsct.co.uk::b95f17c4-d9c4-4e13-899b-4e888ddd5376" providerId="AD" clId="Web-{7B70B246-BD2B-5221-D70C-440BA8F57401}" dt="2024-02-22T18:21:30.599" v="52"/>
        <pc:sldMkLst>
          <pc:docMk/>
          <pc:sldMk cId="1120859780" sldId="2145708325"/>
        </pc:sldMkLst>
      </pc:sldChg>
      <pc:sldChg chg="add">
        <pc:chgData name="Sophia Papadakis" userId="S::sophia@ncsct.co.uk::b95f17c4-d9c4-4e13-899b-4e888ddd5376" providerId="AD" clId="Web-{7B70B246-BD2B-5221-D70C-440BA8F57401}" dt="2024-02-22T18:21:30.756" v="53"/>
        <pc:sldMkLst>
          <pc:docMk/>
          <pc:sldMk cId="1364951088" sldId="2145708326"/>
        </pc:sldMkLst>
      </pc:sldChg>
      <pc:sldChg chg="add">
        <pc:chgData name="Sophia Papadakis" userId="S::sophia@ncsct.co.uk::b95f17c4-d9c4-4e13-899b-4e888ddd5376" providerId="AD" clId="Web-{7B70B246-BD2B-5221-D70C-440BA8F57401}" dt="2024-02-22T18:21:31.162" v="54"/>
        <pc:sldMkLst>
          <pc:docMk/>
          <pc:sldMk cId="3788850252" sldId="2145708327"/>
        </pc:sldMkLst>
      </pc:sldChg>
      <pc:sldChg chg="add replId">
        <pc:chgData name="Sophia Papadakis" userId="S::sophia@ncsct.co.uk::b95f17c4-d9c4-4e13-899b-4e888ddd5376" providerId="AD" clId="Web-{7B70B246-BD2B-5221-D70C-440BA8F57401}" dt="2024-02-22T18:21:53.850" v="55"/>
        <pc:sldMkLst>
          <pc:docMk/>
          <pc:sldMk cId="1544010367" sldId="2145708328"/>
        </pc:sldMkLst>
      </pc:sldChg>
      <pc:sldMasterChg chg="addSldLayout">
        <pc:chgData name="Sophia Papadakis" userId="S::sophia@ncsct.co.uk::b95f17c4-d9c4-4e13-899b-4e888ddd5376" providerId="AD" clId="Web-{7B70B246-BD2B-5221-D70C-440BA8F57401}" dt="2024-02-22T18:14:01.567" v="1"/>
        <pc:sldMasterMkLst>
          <pc:docMk/>
          <pc:sldMasterMk cId="0" sldId="2147483648"/>
        </pc:sldMasterMkLst>
        <pc:sldLayoutChg chg="add">
          <pc:chgData name="Sophia Papadakis" userId="S::sophia@ncsct.co.uk::b95f17c4-d9c4-4e13-899b-4e888ddd5376" providerId="AD" clId="Web-{7B70B246-BD2B-5221-D70C-440BA8F57401}" dt="2024-02-22T18:14:01.567" v="1"/>
          <pc:sldLayoutMkLst>
            <pc:docMk/>
            <pc:sldMasterMk cId="0" sldId="2147483648"/>
            <pc:sldLayoutMk cId="46694063" sldId="2147483676"/>
          </pc:sldLayoutMkLst>
        </pc:sldLayoutChg>
      </pc:sldMasterChg>
    </pc:docChg>
  </pc:docChgLst>
  <pc:docChgLst>
    <pc:chgData name="Sophia Papadakis" userId="S::sophia@ncsct.co.uk::b95f17c4-d9c4-4e13-899b-4e888ddd5376" providerId="AD" clId="Web-{B5E0A4EC-1C9C-4BCC-CE13-426D434740C1}"/>
    <pc:docChg chg="modSld">
      <pc:chgData name="Sophia Papadakis" userId="S::sophia@ncsct.co.uk::b95f17c4-d9c4-4e13-899b-4e888ddd5376" providerId="AD" clId="Web-{B5E0A4EC-1C9C-4BCC-CE13-426D434740C1}" dt="2024-03-04T15:03:29.056" v="81"/>
      <pc:docMkLst>
        <pc:docMk/>
      </pc:docMkLst>
      <pc:sldChg chg="modSp modNotes">
        <pc:chgData name="Sophia Papadakis" userId="S::sophia@ncsct.co.uk::b95f17c4-d9c4-4e13-899b-4e888ddd5376" providerId="AD" clId="Web-{B5E0A4EC-1C9C-4BCC-CE13-426D434740C1}" dt="2024-03-04T15:03:29.056" v="81"/>
        <pc:sldMkLst>
          <pc:docMk/>
          <pc:sldMk cId="2599116963" sldId="368"/>
        </pc:sldMkLst>
        <pc:spChg chg="mod">
          <ac:chgData name="Sophia Papadakis" userId="S::sophia@ncsct.co.uk::b95f17c4-d9c4-4e13-899b-4e888ddd5376" providerId="AD" clId="Web-{B5E0A4EC-1C9C-4BCC-CE13-426D434740C1}" dt="2024-03-04T15:02:44.680" v="21" actId="20577"/>
          <ac:spMkLst>
            <pc:docMk/>
            <pc:sldMk cId="2599116963" sldId="368"/>
            <ac:spMk id="8" creationId="{ED975E7B-7798-400D-C0D4-91C40E420CA0}"/>
          </ac:spMkLst>
        </pc:spChg>
      </pc:sldChg>
    </pc:docChg>
  </pc:docChgLst>
  <pc:docChgLst>
    <pc:chgData name="Sophia Papadakis" userId="S::sophia@ncsct.co.uk::b95f17c4-d9c4-4e13-899b-4e888ddd5376" providerId="AD" clId="Web-{B7BC0C5B-F10A-C853-FEA6-766F58308F4B}"/>
    <pc:docChg chg="delSld">
      <pc:chgData name="Sophia Papadakis" userId="S::sophia@ncsct.co.uk::b95f17c4-d9c4-4e13-899b-4e888ddd5376" providerId="AD" clId="Web-{B7BC0C5B-F10A-C853-FEA6-766F58308F4B}" dt="2024-03-03T17:41:49.681" v="0"/>
      <pc:docMkLst>
        <pc:docMk/>
      </pc:docMkLst>
      <pc:sldChg chg="del">
        <pc:chgData name="Sophia Papadakis" userId="S::sophia@ncsct.co.uk::b95f17c4-d9c4-4e13-899b-4e888ddd5376" providerId="AD" clId="Web-{B7BC0C5B-F10A-C853-FEA6-766F58308F4B}" dt="2024-03-03T17:41:49.681" v="0"/>
        <pc:sldMkLst>
          <pc:docMk/>
          <pc:sldMk cId="3238951368" sldId="1561"/>
        </pc:sldMkLst>
      </pc:sldChg>
    </pc:docChg>
  </pc:docChgLst>
  <pc:docChgLst>
    <pc:chgData name="Tom Coleman-Haynes" userId="feac02dd-ca1d-495d-907d-e6674be69fc7" providerId="ADAL" clId="{02A1A3B2-48A5-4061-89CA-41D13385AD8C}"/>
    <pc:docChg chg="undo custSel addSld delSld modSld">
      <pc:chgData name="Tom Coleman-Haynes" userId="feac02dd-ca1d-495d-907d-e6674be69fc7" providerId="ADAL" clId="{02A1A3B2-48A5-4061-89CA-41D13385AD8C}" dt="2024-02-27T14:25:48.813" v="1403" actId="47"/>
      <pc:docMkLst>
        <pc:docMk/>
      </pc:docMkLst>
      <pc:sldChg chg="addSp modSp modNotes modNotesTx">
        <pc:chgData name="Tom Coleman-Haynes" userId="feac02dd-ca1d-495d-907d-e6674be69fc7" providerId="ADAL" clId="{02A1A3B2-48A5-4061-89CA-41D13385AD8C}" dt="2024-02-27T14:08:03.428" v="1384"/>
        <pc:sldMkLst>
          <pc:docMk/>
          <pc:sldMk cId="1934647624" sldId="354"/>
        </pc:sldMkLst>
        <pc:spChg chg="add mod">
          <ac:chgData name="Tom Coleman-Haynes" userId="feac02dd-ca1d-495d-907d-e6674be69fc7" providerId="ADAL" clId="{02A1A3B2-48A5-4061-89CA-41D13385AD8C}" dt="2024-02-26T16:46:24.944" v="835"/>
          <ac:spMkLst>
            <pc:docMk/>
            <pc:sldMk cId="1934647624" sldId="354"/>
            <ac:spMk id="3" creationId="{EE6BFF27-0E36-269C-BB31-D04D50B5C4F5}"/>
          </ac:spMkLst>
        </pc:spChg>
      </pc:sldChg>
      <pc:sldChg chg="addSp delSp modSp mod modNotes modNotesTx">
        <pc:chgData name="Tom Coleman-Haynes" userId="feac02dd-ca1d-495d-907d-e6674be69fc7" providerId="ADAL" clId="{02A1A3B2-48A5-4061-89CA-41D13385AD8C}" dt="2024-02-27T14:08:17.150" v="1390"/>
        <pc:sldMkLst>
          <pc:docMk/>
          <pc:sldMk cId="832201917" sldId="355"/>
        </pc:sldMkLst>
        <pc:spChg chg="del">
          <ac:chgData name="Tom Coleman-Haynes" userId="feac02dd-ca1d-495d-907d-e6674be69fc7" providerId="ADAL" clId="{02A1A3B2-48A5-4061-89CA-41D13385AD8C}" dt="2024-02-26T16:46:28.765" v="836" actId="478"/>
          <ac:spMkLst>
            <pc:docMk/>
            <pc:sldMk cId="832201917" sldId="355"/>
            <ac:spMk id="2" creationId="{4F8B1487-1C1D-76A3-B81C-FB44381D4918}"/>
          </ac:spMkLst>
        </pc:spChg>
        <pc:spChg chg="add mod">
          <ac:chgData name="Tom Coleman-Haynes" userId="feac02dd-ca1d-495d-907d-e6674be69fc7" providerId="ADAL" clId="{02A1A3B2-48A5-4061-89CA-41D13385AD8C}" dt="2024-02-26T16:46:29.481" v="837"/>
          <ac:spMkLst>
            <pc:docMk/>
            <pc:sldMk cId="832201917" sldId="355"/>
            <ac:spMk id="5" creationId="{733E34FB-15A9-1BD6-B88C-C5C4A72C85C3}"/>
          </ac:spMkLst>
        </pc:spChg>
      </pc:sldChg>
      <pc:sldChg chg="addSp delSp modSp mod modNotesTx">
        <pc:chgData name="Tom Coleman-Haynes" userId="feac02dd-ca1d-495d-907d-e6674be69fc7" providerId="ADAL" clId="{02A1A3B2-48A5-4061-89CA-41D13385AD8C}" dt="2024-02-27T10:34:00.039" v="977" actId="2711"/>
        <pc:sldMkLst>
          <pc:docMk/>
          <pc:sldMk cId="3376882047" sldId="358"/>
        </pc:sldMkLst>
        <pc:spChg chg="del">
          <ac:chgData name="Tom Coleman-Haynes" userId="feac02dd-ca1d-495d-907d-e6674be69fc7" providerId="ADAL" clId="{02A1A3B2-48A5-4061-89CA-41D13385AD8C}" dt="2024-02-26T16:46:36.925" v="840" actId="478"/>
          <ac:spMkLst>
            <pc:docMk/>
            <pc:sldMk cId="3376882047" sldId="358"/>
            <ac:spMk id="3" creationId="{21169E63-B786-BA61-5AB2-C455982BEBA3}"/>
          </ac:spMkLst>
        </pc:spChg>
        <pc:spChg chg="add mod">
          <ac:chgData name="Tom Coleman-Haynes" userId="feac02dd-ca1d-495d-907d-e6674be69fc7" providerId="ADAL" clId="{02A1A3B2-48A5-4061-89CA-41D13385AD8C}" dt="2024-02-26T16:47:51.634" v="862"/>
          <ac:spMkLst>
            <pc:docMk/>
            <pc:sldMk cId="3376882047" sldId="358"/>
            <ac:spMk id="4" creationId="{3A6FC3F9-3956-88CA-EC2E-8377539FCAF2}"/>
          </ac:spMkLst>
        </pc:spChg>
      </pc:sldChg>
      <pc:sldChg chg="addSp delSp modSp mod modNotes modNotesTx">
        <pc:chgData name="Tom Coleman-Haynes" userId="feac02dd-ca1d-495d-907d-e6674be69fc7" providerId="ADAL" clId="{02A1A3B2-48A5-4061-89CA-41D13385AD8C}" dt="2024-02-27T14:08:17.150" v="1390"/>
        <pc:sldMkLst>
          <pc:docMk/>
          <pc:sldMk cId="2599116963" sldId="368"/>
        </pc:sldMkLst>
        <pc:spChg chg="del">
          <ac:chgData name="Tom Coleman-Haynes" userId="feac02dd-ca1d-495d-907d-e6674be69fc7" providerId="ADAL" clId="{02A1A3B2-48A5-4061-89CA-41D13385AD8C}" dt="2024-02-26T16:46:45.220" v="844" actId="478"/>
          <ac:spMkLst>
            <pc:docMk/>
            <pc:sldMk cId="2599116963" sldId="368"/>
            <ac:spMk id="3" creationId="{7644596B-B5BF-18C4-4F21-49A9DE090968}"/>
          </ac:spMkLst>
        </pc:spChg>
        <pc:spChg chg="add mod">
          <ac:chgData name="Tom Coleman-Haynes" userId="feac02dd-ca1d-495d-907d-e6674be69fc7" providerId="ADAL" clId="{02A1A3B2-48A5-4061-89CA-41D13385AD8C}" dt="2024-02-26T16:47:56.401" v="866"/>
          <ac:spMkLst>
            <pc:docMk/>
            <pc:sldMk cId="2599116963" sldId="368"/>
            <ac:spMk id="4" creationId="{8ACEA4A1-39DD-43B2-7CA8-07E364C4B320}"/>
          </ac:spMkLst>
        </pc:spChg>
        <pc:spChg chg="mod">
          <ac:chgData name="Tom Coleman-Haynes" userId="feac02dd-ca1d-495d-907d-e6674be69fc7" providerId="ADAL" clId="{02A1A3B2-48A5-4061-89CA-41D13385AD8C}" dt="2024-02-27T14:08:17.150" v="1390"/>
          <ac:spMkLst>
            <pc:docMk/>
            <pc:sldMk cId="2599116963" sldId="368"/>
            <ac:spMk id="8" creationId="{ED975E7B-7798-400D-C0D4-91C40E420CA0}"/>
          </ac:spMkLst>
        </pc:spChg>
      </pc:sldChg>
      <pc:sldChg chg="modNotesTx">
        <pc:chgData name="Tom Coleman-Haynes" userId="feac02dd-ca1d-495d-907d-e6674be69fc7" providerId="ADAL" clId="{02A1A3B2-48A5-4061-89CA-41D13385AD8C}" dt="2024-02-27T10:33:55.059" v="975" actId="2711"/>
        <pc:sldMkLst>
          <pc:docMk/>
          <pc:sldMk cId="2457173935" sldId="380"/>
        </pc:sldMkLst>
      </pc:sldChg>
      <pc:sldChg chg="addSp delSp modSp mod">
        <pc:chgData name="Tom Coleman-Haynes" userId="feac02dd-ca1d-495d-907d-e6674be69fc7" providerId="ADAL" clId="{02A1A3B2-48A5-4061-89CA-41D13385AD8C}" dt="2024-02-23T13:42:06.053" v="294"/>
        <pc:sldMkLst>
          <pc:docMk/>
          <pc:sldMk cId="3320155278" sldId="404"/>
        </pc:sldMkLst>
        <pc:spChg chg="del">
          <ac:chgData name="Tom Coleman-Haynes" userId="feac02dd-ca1d-495d-907d-e6674be69fc7" providerId="ADAL" clId="{02A1A3B2-48A5-4061-89CA-41D13385AD8C}" dt="2024-02-23T13:42:05.314" v="293" actId="478"/>
          <ac:spMkLst>
            <pc:docMk/>
            <pc:sldMk cId="3320155278" sldId="404"/>
            <ac:spMk id="3" creationId="{02DEEDD7-80CF-92A2-A793-C9168D62FBE4}"/>
          </ac:spMkLst>
        </pc:spChg>
        <pc:spChg chg="add mod">
          <ac:chgData name="Tom Coleman-Haynes" userId="feac02dd-ca1d-495d-907d-e6674be69fc7" providerId="ADAL" clId="{02A1A3B2-48A5-4061-89CA-41D13385AD8C}" dt="2024-02-23T13:42:06.053" v="294"/>
          <ac:spMkLst>
            <pc:docMk/>
            <pc:sldMk cId="3320155278" sldId="404"/>
            <ac:spMk id="4" creationId="{28E69392-5965-6734-E348-1D4599D02625}"/>
          </ac:spMkLst>
        </pc:spChg>
      </pc:sldChg>
      <pc:sldChg chg="addSp delSp modSp mod">
        <pc:chgData name="Tom Coleman-Haynes" userId="feac02dd-ca1d-495d-907d-e6674be69fc7" providerId="ADAL" clId="{02A1A3B2-48A5-4061-89CA-41D13385AD8C}" dt="2024-02-23T13:48:54.598" v="414"/>
        <pc:sldMkLst>
          <pc:docMk/>
          <pc:sldMk cId="288819685" sldId="433"/>
        </pc:sldMkLst>
        <pc:spChg chg="mod">
          <ac:chgData name="Tom Coleman-Haynes" userId="feac02dd-ca1d-495d-907d-e6674be69fc7" providerId="ADAL" clId="{02A1A3B2-48A5-4061-89CA-41D13385AD8C}" dt="2024-02-23T13:46:55.142" v="366" actId="20577"/>
          <ac:spMkLst>
            <pc:docMk/>
            <pc:sldMk cId="288819685" sldId="433"/>
            <ac:spMk id="2" creationId="{154E3902-2924-064E-85A9-2B44F3F1828C}"/>
          </ac:spMkLst>
        </pc:spChg>
        <pc:spChg chg="del">
          <ac:chgData name="Tom Coleman-Haynes" userId="feac02dd-ca1d-495d-907d-e6674be69fc7" providerId="ADAL" clId="{02A1A3B2-48A5-4061-89CA-41D13385AD8C}" dt="2024-02-23T13:47:00.513" v="367" actId="478"/>
          <ac:spMkLst>
            <pc:docMk/>
            <pc:sldMk cId="288819685" sldId="433"/>
            <ac:spMk id="3" creationId="{85588249-C65A-1A10-AB0B-B0224A9AE95F}"/>
          </ac:spMkLst>
        </pc:spChg>
        <pc:spChg chg="add del mod">
          <ac:chgData name="Tom Coleman-Haynes" userId="feac02dd-ca1d-495d-907d-e6674be69fc7" providerId="ADAL" clId="{02A1A3B2-48A5-4061-89CA-41D13385AD8C}" dt="2024-02-23T13:48:53.790" v="413" actId="478"/>
          <ac:spMkLst>
            <pc:docMk/>
            <pc:sldMk cId="288819685" sldId="433"/>
            <ac:spMk id="4" creationId="{C8683B7B-1D7B-40F5-11A7-6C8FCA2C293B}"/>
          </ac:spMkLst>
        </pc:spChg>
        <pc:spChg chg="add mod">
          <ac:chgData name="Tom Coleman-Haynes" userId="feac02dd-ca1d-495d-907d-e6674be69fc7" providerId="ADAL" clId="{02A1A3B2-48A5-4061-89CA-41D13385AD8C}" dt="2024-02-23T13:48:54.598" v="414"/>
          <ac:spMkLst>
            <pc:docMk/>
            <pc:sldMk cId="288819685" sldId="433"/>
            <ac:spMk id="5" creationId="{F4408AD1-6BF7-8494-F131-429EBB6F1D02}"/>
          </ac:spMkLst>
        </pc:spChg>
      </pc:sldChg>
      <pc:sldChg chg="addSp delSp modSp mod">
        <pc:chgData name="Tom Coleman-Haynes" userId="feac02dd-ca1d-495d-907d-e6674be69fc7" providerId="ADAL" clId="{02A1A3B2-48A5-4061-89CA-41D13385AD8C}" dt="2024-02-23T13:36:10.436" v="231"/>
        <pc:sldMkLst>
          <pc:docMk/>
          <pc:sldMk cId="931064029" sldId="437"/>
        </pc:sldMkLst>
        <pc:spChg chg="del">
          <ac:chgData name="Tom Coleman-Haynes" userId="feac02dd-ca1d-495d-907d-e6674be69fc7" providerId="ADAL" clId="{02A1A3B2-48A5-4061-89CA-41D13385AD8C}" dt="2024-02-23T13:36:09.689" v="230" actId="478"/>
          <ac:spMkLst>
            <pc:docMk/>
            <pc:sldMk cId="931064029" sldId="437"/>
            <ac:spMk id="3" creationId="{5AFD3BE5-15BA-A616-4C56-49B59BC94A03}"/>
          </ac:spMkLst>
        </pc:spChg>
        <pc:spChg chg="add mod">
          <ac:chgData name="Tom Coleman-Haynes" userId="feac02dd-ca1d-495d-907d-e6674be69fc7" providerId="ADAL" clId="{02A1A3B2-48A5-4061-89CA-41D13385AD8C}" dt="2024-02-23T13:36:10.436" v="231"/>
          <ac:spMkLst>
            <pc:docMk/>
            <pc:sldMk cId="931064029" sldId="437"/>
            <ac:spMk id="4" creationId="{7F1816B9-B66F-6E36-D960-D4BBAB42CF28}"/>
          </ac:spMkLst>
        </pc:spChg>
      </pc:sldChg>
      <pc:sldChg chg="addSp delSp modSp mod">
        <pc:chgData name="Tom Coleman-Haynes" userId="feac02dd-ca1d-495d-907d-e6674be69fc7" providerId="ADAL" clId="{02A1A3B2-48A5-4061-89CA-41D13385AD8C}" dt="2024-02-23T13:36:13.605" v="233"/>
        <pc:sldMkLst>
          <pc:docMk/>
          <pc:sldMk cId="2439559894" sldId="438"/>
        </pc:sldMkLst>
        <pc:spChg chg="del">
          <ac:chgData name="Tom Coleman-Haynes" userId="feac02dd-ca1d-495d-907d-e6674be69fc7" providerId="ADAL" clId="{02A1A3B2-48A5-4061-89CA-41D13385AD8C}" dt="2024-02-23T13:36:12.881" v="232" actId="478"/>
          <ac:spMkLst>
            <pc:docMk/>
            <pc:sldMk cId="2439559894" sldId="438"/>
            <ac:spMk id="3" creationId="{E566A29D-C4AA-D94F-E731-FF6E82A7783C}"/>
          </ac:spMkLst>
        </pc:spChg>
        <pc:spChg chg="add mod">
          <ac:chgData name="Tom Coleman-Haynes" userId="feac02dd-ca1d-495d-907d-e6674be69fc7" providerId="ADAL" clId="{02A1A3B2-48A5-4061-89CA-41D13385AD8C}" dt="2024-02-23T13:36:13.605" v="233"/>
          <ac:spMkLst>
            <pc:docMk/>
            <pc:sldMk cId="2439559894" sldId="438"/>
            <ac:spMk id="4" creationId="{D6369BD4-75EA-4C2E-947C-A2E59F5DC3ED}"/>
          </ac:spMkLst>
        </pc:spChg>
      </pc:sldChg>
      <pc:sldChg chg="addSp delSp modSp mod">
        <pc:chgData name="Tom Coleman-Haynes" userId="feac02dd-ca1d-495d-907d-e6674be69fc7" providerId="ADAL" clId="{02A1A3B2-48A5-4061-89CA-41D13385AD8C}" dt="2024-02-23T13:36:19.680" v="235"/>
        <pc:sldMkLst>
          <pc:docMk/>
          <pc:sldMk cId="4219104196" sldId="439"/>
        </pc:sldMkLst>
        <pc:spChg chg="del">
          <ac:chgData name="Tom Coleman-Haynes" userId="feac02dd-ca1d-495d-907d-e6674be69fc7" providerId="ADAL" clId="{02A1A3B2-48A5-4061-89CA-41D13385AD8C}" dt="2024-02-23T13:36:18.946" v="234" actId="478"/>
          <ac:spMkLst>
            <pc:docMk/>
            <pc:sldMk cId="4219104196" sldId="439"/>
            <ac:spMk id="3" creationId="{72D374C6-0F47-D6C5-EDF7-BC9744B15D39}"/>
          </ac:spMkLst>
        </pc:spChg>
        <pc:spChg chg="add mod">
          <ac:chgData name="Tom Coleman-Haynes" userId="feac02dd-ca1d-495d-907d-e6674be69fc7" providerId="ADAL" clId="{02A1A3B2-48A5-4061-89CA-41D13385AD8C}" dt="2024-02-23T13:36:19.680" v="235"/>
          <ac:spMkLst>
            <pc:docMk/>
            <pc:sldMk cId="4219104196" sldId="439"/>
            <ac:spMk id="4" creationId="{4E830567-C83E-2A5B-3D60-44EB181B31F6}"/>
          </ac:spMkLst>
        </pc:spChg>
      </pc:sldChg>
      <pc:sldChg chg="addSp delSp modSp mod">
        <pc:chgData name="Tom Coleman-Haynes" userId="feac02dd-ca1d-495d-907d-e6674be69fc7" providerId="ADAL" clId="{02A1A3B2-48A5-4061-89CA-41D13385AD8C}" dt="2024-02-23T13:42:12.139" v="297"/>
        <pc:sldMkLst>
          <pc:docMk/>
          <pc:sldMk cId="3344635761" sldId="447"/>
        </pc:sldMkLst>
        <pc:spChg chg="del mod">
          <ac:chgData name="Tom Coleman-Haynes" userId="feac02dd-ca1d-495d-907d-e6674be69fc7" providerId="ADAL" clId="{02A1A3B2-48A5-4061-89CA-41D13385AD8C}" dt="2024-02-23T13:42:11.432" v="296" actId="478"/>
          <ac:spMkLst>
            <pc:docMk/>
            <pc:sldMk cId="3344635761" sldId="447"/>
            <ac:spMk id="3" creationId="{D2EF6828-7153-D93A-CE8C-543DED8ADB70}"/>
          </ac:spMkLst>
        </pc:spChg>
        <pc:spChg chg="add mod">
          <ac:chgData name="Tom Coleman-Haynes" userId="feac02dd-ca1d-495d-907d-e6674be69fc7" providerId="ADAL" clId="{02A1A3B2-48A5-4061-89CA-41D13385AD8C}" dt="2024-02-23T13:42:12.139" v="297"/>
          <ac:spMkLst>
            <pc:docMk/>
            <pc:sldMk cId="3344635761" sldId="447"/>
            <ac:spMk id="4" creationId="{7FB459D7-01CC-F541-1341-8ABB7BD589EC}"/>
          </ac:spMkLst>
        </pc:spChg>
      </pc:sldChg>
      <pc:sldChg chg="addSp delSp modSp mod modNotesTx">
        <pc:chgData name="Tom Coleman-Haynes" userId="feac02dd-ca1d-495d-907d-e6674be69fc7" providerId="ADAL" clId="{02A1A3B2-48A5-4061-89CA-41D13385AD8C}" dt="2024-02-27T10:32:22.597" v="950" actId="2711"/>
        <pc:sldMkLst>
          <pc:docMk/>
          <pc:sldMk cId="644013598" sldId="484"/>
        </pc:sldMkLst>
        <pc:spChg chg="mod">
          <ac:chgData name="Tom Coleman-Haynes" userId="feac02dd-ca1d-495d-907d-e6674be69fc7" providerId="ADAL" clId="{02A1A3B2-48A5-4061-89CA-41D13385AD8C}" dt="2024-02-23T13:51:16.467" v="501"/>
          <ac:spMkLst>
            <pc:docMk/>
            <pc:sldMk cId="644013598" sldId="484"/>
            <ac:spMk id="2" creationId="{DBE97A36-A89B-8540-AD69-6D7715F3FCA9}"/>
          </ac:spMkLst>
        </pc:spChg>
        <pc:spChg chg="del">
          <ac:chgData name="Tom Coleman-Haynes" userId="feac02dd-ca1d-495d-907d-e6674be69fc7" providerId="ADAL" clId="{02A1A3B2-48A5-4061-89CA-41D13385AD8C}" dt="2024-02-23T13:49:56.249" v="447" actId="478"/>
          <ac:spMkLst>
            <pc:docMk/>
            <pc:sldMk cId="644013598" sldId="484"/>
            <ac:spMk id="5" creationId="{2C8C94F3-E37D-4D47-3793-837B88974742}"/>
          </ac:spMkLst>
        </pc:spChg>
        <pc:spChg chg="add mod">
          <ac:chgData name="Tom Coleman-Haynes" userId="feac02dd-ca1d-495d-907d-e6674be69fc7" providerId="ADAL" clId="{02A1A3B2-48A5-4061-89CA-41D13385AD8C}" dt="2024-02-23T13:49:57.157" v="448"/>
          <ac:spMkLst>
            <pc:docMk/>
            <pc:sldMk cId="644013598" sldId="484"/>
            <ac:spMk id="8" creationId="{4FF0268C-5A24-59ED-94B1-CD88E71FAC80}"/>
          </ac:spMkLst>
        </pc:spChg>
        <pc:grpChg chg="mod">
          <ac:chgData name="Tom Coleman-Haynes" userId="feac02dd-ca1d-495d-907d-e6674be69fc7" providerId="ADAL" clId="{02A1A3B2-48A5-4061-89CA-41D13385AD8C}" dt="2024-02-26T16:36:45.213" v="563" actId="1076"/>
          <ac:grpSpMkLst>
            <pc:docMk/>
            <pc:sldMk cId="644013598" sldId="484"/>
            <ac:grpSpMk id="4" creationId="{90C9FB40-01AC-D24B-81F9-40FCAD715BD5}"/>
          </ac:grpSpMkLst>
        </pc:grpChg>
        <pc:graphicFrameChg chg="modGraphic">
          <ac:chgData name="Tom Coleman-Haynes" userId="feac02dd-ca1d-495d-907d-e6674be69fc7" providerId="ADAL" clId="{02A1A3B2-48A5-4061-89CA-41D13385AD8C}" dt="2024-02-26T17:02:35.157" v="935" actId="20577"/>
          <ac:graphicFrameMkLst>
            <pc:docMk/>
            <pc:sldMk cId="644013598" sldId="484"/>
            <ac:graphicFrameMk id="6" creationId="{64E65701-1F13-6E41-B28C-EF936BC9883C}"/>
          </ac:graphicFrameMkLst>
        </pc:graphicFrameChg>
        <pc:picChg chg="mod">
          <ac:chgData name="Tom Coleman-Haynes" userId="feac02dd-ca1d-495d-907d-e6674be69fc7" providerId="ADAL" clId="{02A1A3B2-48A5-4061-89CA-41D13385AD8C}" dt="2024-02-26T16:36:45.213" v="563" actId="1076"/>
          <ac:picMkLst>
            <pc:docMk/>
            <pc:sldMk cId="644013598" sldId="484"/>
            <ac:picMk id="3" creationId="{EB55F418-EF33-C0C1-F4C5-557227869471}"/>
          </ac:picMkLst>
        </pc:picChg>
      </pc:sldChg>
      <pc:sldChg chg="addSp delSp modSp mod modNotesTx">
        <pc:chgData name="Tom Coleman-Haynes" userId="feac02dd-ca1d-495d-907d-e6674be69fc7" providerId="ADAL" clId="{02A1A3B2-48A5-4061-89CA-41D13385AD8C}" dt="2024-02-27T10:33:28.725" v="968" actId="2711"/>
        <pc:sldMkLst>
          <pc:docMk/>
          <pc:sldMk cId="4275147999" sldId="491"/>
        </pc:sldMkLst>
        <pc:spChg chg="del">
          <ac:chgData name="Tom Coleman-Haynes" userId="feac02dd-ca1d-495d-907d-e6674be69fc7" providerId="ADAL" clId="{02A1A3B2-48A5-4061-89CA-41D13385AD8C}" dt="2024-02-26T16:40:50.789" v="690" actId="478"/>
          <ac:spMkLst>
            <pc:docMk/>
            <pc:sldMk cId="4275147999" sldId="491"/>
            <ac:spMk id="3" creationId="{44E8A7D5-C4ED-69AA-E3CC-FAA656642B50}"/>
          </ac:spMkLst>
        </pc:spChg>
        <pc:spChg chg="add mod">
          <ac:chgData name="Tom Coleman-Haynes" userId="feac02dd-ca1d-495d-907d-e6674be69fc7" providerId="ADAL" clId="{02A1A3B2-48A5-4061-89CA-41D13385AD8C}" dt="2024-02-26T16:40:51.562" v="691"/>
          <ac:spMkLst>
            <pc:docMk/>
            <pc:sldMk cId="4275147999" sldId="491"/>
            <ac:spMk id="4" creationId="{9AEE78C5-B7C0-7A24-F7A8-753497817FDE}"/>
          </ac:spMkLst>
        </pc:spChg>
        <pc:spChg chg="add mod">
          <ac:chgData name="Tom Coleman-Haynes" userId="feac02dd-ca1d-495d-907d-e6674be69fc7" providerId="ADAL" clId="{02A1A3B2-48A5-4061-89CA-41D13385AD8C}" dt="2024-02-26T16:43:17.214" v="749" actId="313"/>
          <ac:spMkLst>
            <pc:docMk/>
            <pc:sldMk cId="4275147999" sldId="491"/>
            <ac:spMk id="5" creationId="{7BDB883C-23E4-F117-AFB7-88FFEE10710F}"/>
          </ac:spMkLst>
        </pc:spChg>
        <pc:spChg chg="del mod">
          <ac:chgData name="Tom Coleman-Haynes" userId="feac02dd-ca1d-495d-907d-e6674be69fc7" providerId="ADAL" clId="{02A1A3B2-48A5-4061-89CA-41D13385AD8C}" dt="2024-02-26T16:43:08.877" v="745" actId="478"/>
          <ac:spMkLst>
            <pc:docMk/>
            <pc:sldMk cId="4275147999" sldId="491"/>
            <ac:spMk id="7" creationId="{5CF1D213-CDAF-33E6-ECDB-97BE4537C630}"/>
          </ac:spMkLst>
        </pc:spChg>
      </pc:sldChg>
      <pc:sldChg chg="addSp delSp modSp mod modNotesTx">
        <pc:chgData name="Tom Coleman-Haynes" userId="feac02dd-ca1d-495d-907d-e6674be69fc7" providerId="ADAL" clId="{02A1A3B2-48A5-4061-89CA-41D13385AD8C}" dt="2024-02-27T10:33:31.681" v="969" actId="2711"/>
        <pc:sldMkLst>
          <pc:docMk/>
          <pc:sldMk cId="2877229788" sldId="492"/>
        </pc:sldMkLst>
        <pc:spChg chg="del">
          <ac:chgData name="Tom Coleman-Haynes" userId="feac02dd-ca1d-495d-907d-e6674be69fc7" providerId="ADAL" clId="{02A1A3B2-48A5-4061-89CA-41D13385AD8C}" dt="2024-02-26T16:40:54.028" v="692" actId="478"/>
          <ac:spMkLst>
            <pc:docMk/>
            <pc:sldMk cId="2877229788" sldId="492"/>
            <ac:spMk id="3" creationId="{4297FBF7-521F-02AB-95F2-D19214ADBFDF}"/>
          </ac:spMkLst>
        </pc:spChg>
        <pc:spChg chg="add del mod">
          <ac:chgData name="Tom Coleman-Haynes" userId="feac02dd-ca1d-495d-907d-e6674be69fc7" providerId="ADAL" clId="{02A1A3B2-48A5-4061-89CA-41D13385AD8C}" dt="2024-02-26T16:46:10.743" v="829" actId="478"/>
          <ac:spMkLst>
            <pc:docMk/>
            <pc:sldMk cId="2877229788" sldId="492"/>
            <ac:spMk id="4" creationId="{CA4B0C37-1EEA-BC13-7313-7DB92299F906}"/>
          </ac:spMkLst>
        </pc:spChg>
        <pc:spChg chg="add mod">
          <ac:chgData name="Tom Coleman-Haynes" userId="feac02dd-ca1d-495d-907d-e6674be69fc7" providerId="ADAL" clId="{02A1A3B2-48A5-4061-89CA-41D13385AD8C}" dt="2024-02-26T16:43:48.419" v="755" actId="20577"/>
          <ac:spMkLst>
            <pc:docMk/>
            <pc:sldMk cId="2877229788" sldId="492"/>
            <ac:spMk id="5" creationId="{A9077414-8C3B-73D4-D60E-370AC1B0C6FB}"/>
          </ac:spMkLst>
        </pc:spChg>
        <pc:spChg chg="del mod">
          <ac:chgData name="Tom Coleman-Haynes" userId="feac02dd-ca1d-495d-907d-e6674be69fc7" providerId="ADAL" clId="{02A1A3B2-48A5-4061-89CA-41D13385AD8C}" dt="2024-02-26T16:43:40.036" v="753" actId="478"/>
          <ac:spMkLst>
            <pc:docMk/>
            <pc:sldMk cId="2877229788" sldId="492"/>
            <ac:spMk id="6" creationId="{A36A473B-F31F-7452-B1A3-01B68A8DB93F}"/>
          </ac:spMkLst>
        </pc:spChg>
      </pc:sldChg>
      <pc:sldChg chg="addSp delSp modSp mod">
        <pc:chgData name="Tom Coleman-Haynes" userId="feac02dd-ca1d-495d-907d-e6674be69fc7" providerId="ADAL" clId="{02A1A3B2-48A5-4061-89CA-41D13385AD8C}" dt="2024-02-23T13:49:00.699" v="418"/>
        <pc:sldMkLst>
          <pc:docMk/>
          <pc:sldMk cId="1767597003" sldId="512"/>
        </pc:sldMkLst>
        <pc:spChg chg="del">
          <ac:chgData name="Tom Coleman-Haynes" userId="feac02dd-ca1d-495d-907d-e6674be69fc7" providerId="ADAL" clId="{02A1A3B2-48A5-4061-89CA-41D13385AD8C}" dt="2024-02-23T13:48:59.821" v="417" actId="478"/>
          <ac:spMkLst>
            <pc:docMk/>
            <pc:sldMk cId="1767597003" sldId="512"/>
            <ac:spMk id="3" creationId="{A4179029-10D4-64A9-FA2B-64AA374A84BD}"/>
          </ac:spMkLst>
        </pc:spChg>
        <pc:spChg chg="add mod">
          <ac:chgData name="Tom Coleman-Haynes" userId="feac02dd-ca1d-495d-907d-e6674be69fc7" providerId="ADAL" clId="{02A1A3B2-48A5-4061-89CA-41D13385AD8C}" dt="2024-02-23T13:49:00.699" v="418"/>
          <ac:spMkLst>
            <pc:docMk/>
            <pc:sldMk cId="1767597003" sldId="512"/>
            <ac:spMk id="4" creationId="{371C878C-7A65-FBAE-215E-A1BBA190EF9D}"/>
          </ac:spMkLst>
        </pc:spChg>
      </pc:sldChg>
      <pc:sldChg chg="addSp delSp modSp mod">
        <pc:chgData name="Tom Coleman-Haynes" userId="feac02dd-ca1d-495d-907d-e6674be69fc7" providerId="ADAL" clId="{02A1A3B2-48A5-4061-89CA-41D13385AD8C}" dt="2024-02-23T13:49:05.074" v="420"/>
        <pc:sldMkLst>
          <pc:docMk/>
          <pc:sldMk cId="4088876310" sldId="513"/>
        </pc:sldMkLst>
        <pc:spChg chg="del">
          <ac:chgData name="Tom Coleman-Haynes" userId="feac02dd-ca1d-495d-907d-e6674be69fc7" providerId="ADAL" clId="{02A1A3B2-48A5-4061-89CA-41D13385AD8C}" dt="2024-02-23T13:49:04.315" v="419" actId="478"/>
          <ac:spMkLst>
            <pc:docMk/>
            <pc:sldMk cId="4088876310" sldId="513"/>
            <ac:spMk id="6" creationId="{66A24A23-EE6F-E605-93D7-3BC21E136989}"/>
          </ac:spMkLst>
        </pc:spChg>
        <pc:spChg chg="add mod">
          <ac:chgData name="Tom Coleman-Haynes" userId="feac02dd-ca1d-495d-907d-e6674be69fc7" providerId="ADAL" clId="{02A1A3B2-48A5-4061-89CA-41D13385AD8C}" dt="2024-02-23T13:49:05.074" v="420"/>
          <ac:spMkLst>
            <pc:docMk/>
            <pc:sldMk cId="4088876310" sldId="513"/>
            <ac:spMk id="7" creationId="{1F7F9F6D-6EC6-D2FF-1BEF-5298B87CEA2E}"/>
          </ac:spMkLst>
        </pc:spChg>
      </pc:sldChg>
      <pc:sldChg chg="addSp delSp modSp mod">
        <pc:chgData name="Tom Coleman-Haynes" userId="feac02dd-ca1d-495d-907d-e6674be69fc7" providerId="ADAL" clId="{02A1A3B2-48A5-4061-89CA-41D13385AD8C}" dt="2024-02-23T13:49:18.289" v="428"/>
        <pc:sldMkLst>
          <pc:docMk/>
          <pc:sldMk cId="3267015821" sldId="521"/>
        </pc:sldMkLst>
        <pc:spChg chg="del">
          <ac:chgData name="Tom Coleman-Haynes" userId="feac02dd-ca1d-495d-907d-e6674be69fc7" providerId="ADAL" clId="{02A1A3B2-48A5-4061-89CA-41D13385AD8C}" dt="2024-02-23T13:49:17.553" v="427" actId="478"/>
          <ac:spMkLst>
            <pc:docMk/>
            <pc:sldMk cId="3267015821" sldId="521"/>
            <ac:spMk id="4" creationId="{6684B084-DFC7-C2DA-A5E2-7C5ACB8A0123}"/>
          </ac:spMkLst>
        </pc:spChg>
        <pc:spChg chg="add mod">
          <ac:chgData name="Tom Coleman-Haynes" userId="feac02dd-ca1d-495d-907d-e6674be69fc7" providerId="ADAL" clId="{02A1A3B2-48A5-4061-89CA-41D13385AD8C}" dt="2024-02-23T13:49:18.289" v="428"/>
          <ac:spMkLst>
            <pc:docMk/>
            <pc:sldMk cId="3267015821" sldId="521"/>
            <ac:spMk id="5" creationId="{E6E3198E-46D1-F424-83DA-3DB48688A09F}"/>
          </ac:spMkLst>
        </pc:spChg>
      </pc:sldChg>
      <pc:sldChg chg="addSp delSp modSp mod">
        <pc:chgData name="Tom Coleman-Haynes" userId="feac02dd-ca1d-495d-907d-e6674be69fc7" providerId="ADAL" clId="{02A1A3B2-48A5-4061-89CA-41D13385AD8C}" dt="2024-02-26T16:48:03.153" v="872"/>
        <pc:sldMkLst>
          <pc:docMk/>
          <pc:sldMk cId="2801285600" sldId="539"/>
        </pc:sldMkLst>
        <pc:spChg chg="add mod">
          <ac:chgData name="Tom Coleman-Haynes" userId="feac02dd-ca1d-495d-907d-e6674be69fc7" providerId="ADAL" clId="{02A1A3B2-48A5-4061-89CA-41D13385AD8C}" dt="2024-02-26T16:48:03.153" v="872"/>
          <ac:spMkLst>
            <pc:docMk/>
            <pc:sldMk cId="2801285600" sldId="539"/>
            <ac:spMk id="3" creationId="{E34C6CC2-5B61-BC35-2D40-7BF44285487B}"/>
          </ac:spMkLst>
        </pc:spChg>
        <pc:spChg chg="del">
          <ac:chgData name="Tom Coleman-Haynes" userId="feac02dd-ca1d-495d-907d-e6674be69fc7" providerId="ADAL" clId="{02A1A3B2-48A5-4061-89CA-41D13385AD8C}" dt="2024-02-26T16:46:58.220" v="849" actId="478"/>
          <ac:spMkLst>
            <pc:docMk/>
            <pc:sldMk cId="2801285600" sldId="539"/>
            <ac:spMk id="6" creationId="{5964C74B-D2A1-4CFE-7BA4-D989EE4C2881}"/>
          </ac:spMkLst>
        </pc:spChg>
      </pc:sldChg>
      <pc:sldChg chg="addSp modSp modNotesTx">
        <pc:chgData name="Tom Coleman-Haynes" userId="feac02dd-ca1d-495d-907d-e6674be69fc7" providerId="ADAL" clId="{02A1A3B2-48A5-4061-89CA-41D13385AD8C}" dt="2024-02-27T10:34:27.643" v="982" actId="2711"/>
        <pc:sldMkLst>
          <pc:docMk/>
          <pc:sldMk cId="3907947207" sldId="551"/>
        </pc:sldMkLst>
        <pc:spChg chg="add mod">
          <ac:chgData name="Tom Coleman-Haynes" userId="feac02dd-ca1d-495d-907d-e6674be69fc7" providerId="ADAL" clId="{02A1A3B2-48A5-4061-89CA-41D13385AD8C}" dt="2024-02-26T16:47:58.657" v="868"/>
          <ac:spMkLst>
            <pc:docMk/>
            <pc:sldMk cId="3907947207" sldId="551"/>
            <ac:spMk id="3" creationId="{236DAED3-6448-C4F2-80FB-D51FA908E614}"/>
          </ac:spMkLst>
        </pc:spChg>
      </pc:sldChg>
      <pc:sldChg chg="addSp delSp modSp mod">
        <pc:chgData name="Tom Coleman-Haynes" userId="feac02dd-ca1d-495d-907d-e6674be69fc7" providerId="ADAL" clId="{02A1A3B2-48A5-4061-89CA-41D13385AD8C}" dt="2024-02-23T13:48:57.721" v="416"/>
        <pc:sldMkLst>
          <pc:docMk/>
          <pc:sldMk cId="2005552662" sldId="855"/>
        </pc:sldMkLst>
        <pc:spChg chg="del">
          <ac:chgData name="Tom Coleman-Haynes" userId="feac02dd-ca1d-495d-907d-e6674be69fc7" providerId="ADAL" clId="{02A1A3B2-48A5-4061-89CA-41D13385AD8C}" dt="2024-02-23T13:48:56.997" v="415" actId="478"/>
          <ac:spMkLst>
            <pc:docMk/>
            <pc:sldMk cId="2005552662" sldId="855"/>
            <ac:spMk id="3" creationId="{7814F393-8623-6D98-41CF-CE8021DB289D}"/>
          </ac:spMkLst>
        </pc:spChg>
        <pc:spChg chg="add mod">
          <ac:chgData name="Tom Coleman-Haynes" userId="feac02dd-ca1d-495d-907d-e6674be69fc7" providerId="ADAL" clId="{02A1A3B2-48A5-4061-89CA-41D13385AD8C}" dt="2024-02-23T13:48:57.721" v="416"/>
          <ac:spMkLst>
            <pc:docMk/>
            <pc:sldMk cId="2005552662" sldId="855"/>
            <ac:spMk id="4" creationId="{C3826BA1-E72C-8DA8-5143-DD4A170AC24F}"/>
          </ac:spMkLst>
        </pc:spChg>
      </pc:sldChg>
      <pc:sldChg chg="addSp delSp modSp mod">
        <pc:chgData name="Tom Coleman-Haynes" userId="feac02dd-ca1d-495d-907d-e6674be69fc7" providerId="ADAL" clId="{02A1A3B2-48A5-4061-89CA-41D13385AD8C}" dt="2024-02-23T13:49:07.529" v="422"/>
        <pc:sldMkLst>
          <pc:docMk/>
          <pc:sldMk cId="2886350107" sldId="858"/>
        </pc:sldMkLst>
        <pc:spChg chg="del">
          <ac:chgData name="Tom Coleman-Haynes" userId="feac02dd-ca1d-495d-907d-e6674be69fc7" providerId="ADAL" clId="{02A1A3B2-48A5-4061-89CA-41D13385AD8C}" dt="2024-02-23T13:49:06.750" v="421" actId="478"/>
          <ac:spMkLst>
            <pc:docMk/>
            <pc:sldMk cId="2886350107" sldId="858"/>
            <ac:spMk id="3" creationId="{3090FF9C-9270-7316-B038-39B76681AF00}"/>
          </ac:spMkLst>
        </pc:spChg>
        <pc:spChg chg="add mod">
          <ac:chgData name="Tom Coleman-Haynes" userId="feac02dd-ca1d-495d-907d-e6674be69fc7" providerId="ADAL" clId="{02A1A3B2-48A5-4061-89CA-41D13385AD8C}" dt="2024-02-23T13:49:07.529" v="422"/>
          <ac:spMkLst>
            <pc:docMk/>
            <pc:sldMk cId="2886350107" sldId="858"/>
            <ac:spMk id="4" creationId="{2076C4A8-DB0B-368C-C1C4-E8D28663193B}"/>
          </ac:spMkLst>
        </pc:spChg>
      </pc:sldChg>
      <pc:sldChg chg="addSp delSp modSp mod">
        <pc:chgData name="Tom Coleman-Haynes" userId="feac02dd-ca1d-495d-907d-e6674be69fc7" providerId="ADAL" clId="{02A1A3B2-48A5-4061-89CA-41D13385AD8C}" dt="2024-02-23T13:49:11.441" v="424"/>
        <pc:sldMkLst>
          <pc:docMk/>
          <pc:sldMk cId="511314879" sldId="859"/>
        </pc:sldMkLst>
        <pc:spChg chg="del">
          <ac:chgData name="Tom Coleman-Haynes" userId="feac02dd-ca1d-495d-907d-e6674be69fc7" providerId="ADAL" clId="{02A1A3B2-48A5-4061-89CA-41D13385AD8C}" dt="2024-02-23T13:49:10.704" v="423" actId="478"/>
          <ac:spMkLst>
            <pc:docMk/>
            <pc:sldMk cId="511314879" sldId="859"/>
            <ac:spMk id="4" creationId="{35261FF1-1280-7871-3D25-79FE25AA72FD}"/>
          </ac:spMkLst>
        </pc:spChg>
        <pc:spChg chg="add mod">
          <ac:chgData name="Tom Coleman-Haynes" userId="feac02dd-ca1d-495d-907d-e6674be69fc7" providerId="ADAL" clId="{02A1A3B2-48A5-4061-89CA-41D13385AD8C}" dt="2024-02-23T13:49:11.441" v="424"/>
          <ac:spMkLst>
            <pc:docMk/>
            <pc:sldMk cId="511314879" sldId="859"/>
            <ac:spMk id="7" creationId="{A29A7D96-4446-DE80-28BC-1711E2AA0A7D}"/>
          </ac:spMkLst>
        </pc:spChg>
      </pc:sldChg>
      <pc:sldChg chg="addSp delSp modSp mod">
        <pc:chgData name="Tom Coleman-Haynes" userId="feac02dd-ca1d-495d-907d-e6674be69fc7" providerId="ADAL" clId="{02A1A3B2-48A5-4061-89CA-41D13385AD8C}" dt="2024-02-23T13:49:14.737" v="426"/>
        <pc:sldMkLst>
          <pc:docMk/>
          <pc:sldMk cId="1976315165" sldId="860"/>
        </pc:sldMkLst>
        <pc:spChg chg="del">
          <ac:chgData name="Tom Coleman-Haynes" userId="feac02dd-ca1d-495d-907d-e6674be69fc7" providerId="ADAL" clId="{02A1A3B2-48A5-4061-89CA-41D13385AD8C}" dt="2024-02-23T13:49:13.982" v="425" actId="478"/>
          <ac:spMkLst>
            <pc:docMk/>
            <pc:sldMk cId="1976315165" sldId="860"/>
            <ac:spMk id="4" creationId="{B80E900D-37E5-1180-C01B-42D5F8A50A3E}"/>
          </ac:spMkLst>
        </pc:spChg>
        <pc:spChg chg="add mod">
          <ac:chgData name="Tom Coleman-Haynes" userId="feac02dd-ca1d-495d-907d-e6674be69fc7" providerId="ADAL" clId="{02A1A3B2-48A5-4061-89CA-41D13385AD8C}" dt="2024-02-23T13:49:14.737" v="426"/>
          <ac:spMkLst>
            <pc:docMk/>
            <pc:sldMk cId="1976315165" sldId="860"/>
            <ac:spMk id="7" creationId="{C983818A-98C9-577B-9B0C-D467982D9AFA}"/>
          </ac:spMkLst>
        </pc:spChg>
      </pc:sldChg>
      <pc:sldChg chg="addSp delSp modSp mod modClrScheme modAnim chgLayout">
        <pc:chgData name="Tom Coleman-Haynes" userId="feac02dd-ca1d-495d-907d-e6674be69fc7" providerId="ADAL" clId="{02A1A3B2-48A5-4061-89CA-41D13385AD8C}" dt="2024-02-27T14:25:42.260" v="1402" actId="20577"/>
        <pc:sldMkLst>
          <pc:docMk/>
          <pc:sldMk cId="4245921548" sldId="870"/>
        </pc:sldMkLst>
        <pc:spChg chg="mod ord">
          <ac:chgData name="Tom Coleman-Haynes" userId="feac02dd-ca1d-495d-907d-e6674be69fc7" providerId="ADAL" clId="{02A1A3B2-48A5-4061-89CA-41D13385AD8C}" dt="2024-02-27T14:25:42.260" v="1402" actId="20577"/>
          <ac:spMkLst>
            <pc:docMk/>
            <pc:sldMk cId="4245921548" sldId="870"/>
            <ac:spMk id="2" creationId="{F44BC2D9-6E49-2077-B0CB-CC10E1BF8346}"/>
          </ac:spMkLst>
        </pc:spChg>
        <pc:spChg chg="add del mod ord">
          <ac:chgData name="Tom Coleman-Haynes" userId="feac02dd-ca1d-495d-907d-e6674be69fc7" providerId="ADAL" clId="{02A1A3B2-48A5-4061-89CA-41D13385AD8C}" dt="2024-02-27T14:24:46.755" v="1397" actId="478"/>
          <ac:spMkLst>
            <pc:docMk/>
            <pc:sldMk cId="4245921548" sldId="870"/>
            <ac:spMk id="5" creationId="{96CAEE7D-4082-43E2-E11D-6BB139607422}"/>
          </ac:spMkLst>
        </pc:spChg>
        <pc:spChg chg="add del mod ord">
          <ac:chgData name="Tom Coleman-Haynes" userId="feac02dd-ca1d-495d-907d-e6674be69fc7" providerId="ADAL" clId="{02A1A3B2-48A5-4061-89CA-41D13385AD8C}" dt="2024-02-27T14:24:46.755" v="1397" actId="478"/>
          <ac:spMkLst>
            <pc:docMk/>
            <pc:sldMk cId="4245921548" sldId="870"/>
            <ac:spMk id="6" creationId="{95AA5340-3992-D022-0E58-4D8000085D05}"/>
          </ac:spMkLst>
        </pc:spChg>
        <pc:spChg chg="add del mod ord">
          <ac:chgData name="Tom Coleman-Haynes" userId="feac02dd-ca1d-495d-907d-e6674be69fc7" providerId="ADAL" clId="{02A1A3B2-48A5-4061-89CA-41D13385AD8C}" dt="2024-02-27T14:24:46.755" v="1397" actId="478"/>
          <ac:spMkLst>
            <pc:docMk/>
            <pc:sldMk cId="4245921548" sldId="870"/>
            <ac:spMk id="7" creationId="{D0E388A0-FE57-DC4D-AAF6-71DC7A2D453B}"/>
          </ac:spMkLst>
        </pc:spChg>
        <pc:picChg chg="del">
          <ac:chgData name="Tom Coleman-Haynes" userId="feac02dd-ca1d-495d-907d-e6674be69fc7" providerId="ADAL" clId="{02A1A3B2-48A5-4061-89CA-41D13385AD8C}" dt="2024-02-27T14:24:44.922" v="1396" actId="478"/>
          <ac:picMkLst>
            <pc:docMk/>
            <pc:sldMk cId="4245921548" sldId="870"/>
            <ac:picMk id="3" creationId="{477EE8FD-4CCB-B955-0444-2C43A7AAAE4B}"/>
          </ac:picMkLst>
        </pc:picChg>
        <pc:picChg chg="del">
          <ac:chgData name="Tom Coleman-Haynes" userId="feac02dd-ca1d-495d-907d-e6674be69fc7" providerId="ADAL" clId="{02A1A3B2-48A5-4061-89CA-41D13385AD8C}" dt="2024-02-27T14:24:46.755" v="1397" actId="478"/>
          <ac:picMkLst>
            <pc:docMk/>
            <pc:sldMk cId="4245921548" sldId="870"/>
            <ac:picMk id="4" creationId="{ED58DC01-E091-38CB-A3C3-3C7F07AFA4BC}"/>
          </ac:picMkLst>
        </pc:picChg>
        <pc:picChg chg="add mod ord modCrop">
          <ac:chgData name="Tom Coleman-Haynes" userId="feac02dd-ca1d-495d-907d-e6674be69fc7" providerId="ADAL" clId="{02A1A3B2-48A5-4061-89CA-41D13385AD8C}" dt="2024-02-27T14:25:34.517" v="1401" actId="167"/>
          <ac:picMkLst>
            <pc:docMk/>
            <pc:sldMk cId="4245921548" sldId="870"/>
            <ac:picMk id="8" creationId="{2EBA0F14-785B-8BC3-08D4-8E96B30E8B07}"/>
          </ac:picMkLst>
        </pc:picChg>
      </pc:sldChg>
      <pc:sldChg chg="addSp delSp modSp mod modClrScheme chgLayout modNotesTx">
        <pc:chgData name="Tom Coleman-Haynes" userId="feac02dd-ca1d-495d-907d-e6674be69fc7" providerId="ADAL" clId="{02A1A3B2-48A5-4061-89CA-41D13385AD8C}" dt="2024-02-27T10:34:38.290" v="983" actId="2711"/>
        <pc:sldMkLst>
          <pc:docMk/>
          <pc:sldMk cId="3032936453" sldId="908"/>
        </pc:sldMkLst>
        <pc:spChg chg="mod ord">
          <ac:chgData name="Tom Coleman-Haynes" userId="feac02dd-ca1d-495d-907d-e6674be69fc7" providerId="ADAL" clId="{02A1A3B2-48A5-4061-89CA-41D13385AD8C}" dt="2024-02-26T16:47:13.005" v="853" actId="700"/>
          <ac:spMkLst>
            <pc:docMk/>
            <pc:sldMk cId="3032936453" sldId="908"/>
            <ac:spMk id="2" creationId="{3C3FBC99-224A-801B-DDFB-F856798F8610}"/>
          </ac:spMkLst>
        </pc:spChg>
        <pc:spChg chg="mod ord">
          <ac:chgData name="Tom Coleman-Haynes" userId="feac02dd-ca1d-495d-907d-e6674be69fc7" providerId="ADAL" clId="{02A1A3B2-48A5-4061-89CA-41D13385AD8C}" dt="2024-02-26T17:14:01.029" v="938"/>
          <ac:spMkLst>
            <pc:docMk/>
            <pc:sldMk cId="3032936453" sldId="908"/>
            <ac:spMk id="3" creationId="{104B4B90-DC29-2616-045B-EB53DA78FE5C}"/>
          </ac:spMkLst>
        </pc:spChg>
        <pc:spChg chg="del">
          <ac:chgData name="Tom Coleman-Haynes" userId="feac02dd-ca1d-495d-907d-e6674be69fc7" providerId="ADAL" clId="{02A1A3B2-48A5-4061-89CA-41D13385AD8C}" dt="2024-02-26T16:47:06.796" v="852" actId="478"/>
          <ac:spMkLst>
            <pc:docMk/>
            <pc:sldMk cId="3032936453" sldId="908"/>
            <ac:spMk id="4" creationId="{B8120AD4-AFB3-F267-8D6F-88C5289E4449}"/>
          </ac:spMkLst>
        </pc:spChg>
        <pc:spChg chg="add mod">
          <ac:chgData name="Tom Coleman-Haynes" userId="feac02dd-ca1d-495d-907d-e6674be69fc7" providerId="ADAL" clId="{02A1A3B2-48A5-4061-89CA-41D13385AD8C}" dt="2024-02-26T16:48:05.705" v="874"/>
          <ac:spMkLst>
            <pc:docMk/>
            <pc:sldMk cId="3032936453" sldId="908"/>
            <ac:spMk id="5" creationId="{779C7A30-CC6D-197F-4200-8A9C787B5E3C}"/>
          </ac:spMkLst>
        </pc:spChg>
        <pc:spChg chg="del mod">
          <ac:chgData name="Tom Coleman-Haynes" userId="feac02dd-ca1d-495d-907d-e6674be69fc7" providerId="ADAL" clId="{02A1A3B2-48A5-4061-89CA-41D13385AD8C}" dt="2024-02-26T16:47:24.972" v="858" actId="478"/>
          <ac:spMkLst>
            <pc:docMk/>
            <pc:sldMk cId="3032936453" sldId="908"/>
            <ac:spMk id="6" creationId="{FE84BC4D-6FB8-D869-790D-78047D901D09}"/>
          </ac:spMkLst>
        </pc:spChg>
        <pc:picChg chg="mod modCrop">
          <ac:chgData name="Tom Coleman-Haynes" userId="feac02dd-ca1d-495d-907d-e6674be69fc7" providerId="ADAL" clId="{02A1A3B2-48A5-4061-89CA-41D13385AD8C}" dt="2024-02-26T16:47:42.479" v="861" actId="732"/>
          <ac:picMkLst>
            <pc:docMk/>
            <pc:sldMk cId="3032936453" sldId="908"/>
            <ac:picMk id="7" creationId="{E6AC55EF-C87F-2352-A445-2BE0D68E0C05}"/>
          </ac:picMkLst>
        </pc:picChg>
      </pc:sldChg>
      <pc:sldChg chg="addSp delSp modSp mod modNotesTx">
        <pc:chgData name="Tom Coleman-Haynes" userId="feac02dd-ca1d-495d-907d-e6674be69fc7" providerId="ADAL" clId="{02A1A3B2-48A5-4061-89CA-41D13385AD8C}" dt="2024-02-27T10:33:15.872" v="965" actId="2711"/>
        <pc:sldMkLst>
          <pc:docMk/>
          <pc:sldMk cId="3555599239" sldId="936"/>
        </pc:sldMkLst>
        <pc:spChg chg="del">
          <ac:chgData name="Tom Coleman-Haynes" userId="feac02dd-ca1d-495d-907d-e6674be69fc7" providerId="ADAL" clId="{02A1A3B2-48A5-4061-89CA-41D13385AD8C}" dt="2024-02-26T16:40:43.085" v="686" actId="478"/>
          <ac:spMkLst>
            <pc:docMk/>
            <pc:sldMk cId="3555599239" sldId="936"/>
            <ac:spMk id="3" creationId="{4475072B-181C-2A37-BA3D-3437DCABB875}"/>
          </ac:spMkLst>
        </pc:spChg>
        <pc:spChg chg="add mod">
          <ac:chgData name="Tom Coleman-Haynes" userId="feac02dd-ca1d-495d-907d-e6674be69fc7" providerId="ADAL" clId="{02A1A3B2-48A5-4061-89CA-41D13385AD8C}" dt="2024-02-26T16:40:47.273" v="688"/>
          <ac:spMkLst>
            <pc:docMk/>
            <pc:sldMk cId="3555599239" sldId="936"/>
            <ac:spMk id="4" creationId="{E25D1E90-4BAE-34CC-CBBE-AE6EEDA2EDB7}"/>
          </ac:spMkLst>
        </pc:spChg>
        <pc:spChg chg="mod">
          <ac:chgData name="Tom Coleman-Haynes" userId="feac02dd-ca1d-495d-907d-e6674be69fc7" providerId="ADAL" clId="{02A1A3B2-48A5-4061-89CA-41D13385AD8C}" dt="2024-02-26T16:41:50.764" v="720" actId="1076"/>
          <ac:spMkLst>
            <pc:docMk/>
            <pc:sldMk cId="3555599239" sldId="936"/>
            <ac:spMk id="5" creationId="{90AC5706-EDF4-F286-DFFB-BCECA213A030}"/>
          </ac:spMkLst>
        </pc:spChg>
      </pc:sldChg>
      <pc:sldChg chg="mod modClrScheme chgLayout">
        <pc:chgData name="Tom Coleman-Haynes" userId="feac02dd-ca1d-495d-907d-e6674be69fc7" providerId="ADAL" clId="{02A1A3B2-48A5-4061-89CA-41D13385AD8C}" dt="2024-02-27T14:23:31.501" v="1393" actId="700"/>
        <pc:sldMkLst>
          <pc:docMk/>
          <pc:sldMk cId="2159661606" sldId="1103"/>
        </pc:sldMkLst>
      </pc:sldChg>
      <pc:sldChg chg="addSp delSp modSp mod modNotes modNotesTx">
        <pc:chgData name="Tom Coleman-Haynes" userId="feac02dd-ca1d-495d-907d-e6674be69fc7" providerId="ADAL" clId="{02A1A3B2-48A5-4061-89CA-41D13385AD8C}" dt="2024-02-27T14:08:03.773" v="1386" actId="27636"/>
        <pc:sldMkLst>
          <pc:docMk/>
          <pc:sldMk cId="3574094423" sldId="1146"/>
        </pc:sldMkLst>
        <pc:spChg chg="del">
          <ac:chgData name="Tom Coleman-Haynes" userId="feac02dd-ca1d-495d-907d-e6674be69fc7" providerId="ADAL" clId="{02A1A3B2-48A5-4061-89CA-41D13385AD8C}" dt="2024-02-23T13:49:44.176" v="444" actId="478"/>
          <ac:spMkLst>
            <pc:docMk/>
            <pc:sldMk cId="3574094423" sldId="1146"/>
            <ac:spMk id="3" creationId="{91904151-D363-AC70-BCF2-9C5259C2539B}"/>
          </ac:spMkLst>
        </pc:spChg>
        <pc:spChg chg="mod">
          <ac:chgData name="Tom Coleman-Haynes" userId="feac02dd-ca1d-495d-907d-e6674be69fc7" providerId="ADAL" clId="{02A1A3B2-48A5-4061-89CA-41D13385AD8C}" dt="2024-02-23T13:49:47.575" v="446" actId="20577"/>
          <ac:spMkLst>
            <pc:docMk/>
            <pc:sldMk cId="3574094423" sldId="1146"/>
            <ac:spMk id="4" creationId="{F4114E57-BC94-BC3B-80F9-40F04482D89A}"/>
          </ac:spMkLst>
        </pc:spChg>
        <pc:spChg chg="add mod">
          <ac:chgData name="Tom Coleman-Haynes" userId="feac02dd-ca1d-495d-907d-e6674be69fc7" providerId="ADAL" clId="{02A1A3B2-48A5-4061-89CA-41D13385AD8C}" dt="2024-02-23T13:49:44.957" v="445"/>
          <ac:spMkLst>
            <pc:docMk/>
            <pc:sldMk cId="3574094423" sldId="1146"/>
            <ac:spMk id="8" creationId="{3FBAEF97-A4FB-2A05-C122-EE0719F3159F}"/>
          </ac:spMkLst>
        </pc:spChg>
      </pc:sldChg>
      <pc:sldChg chg="addSp delSp modSp mod modNotes modNotesTx">
        <pc:chgData name="Tom Coleman-Haynes" userId="feac02dd-ca1d-495d-907d-e6674be69fc7" providerId="ADAL" clId="{02A1A3B2-48A5-4061-89CA-41D13385AD8C}" dt="2024-02-27T14:08:03.830" v="1388" actId="27636"/>
        <pc:sldMkLst>
          <pc:docMk/>
          <pc:sldMk cId="3659086496" sldId="1147"/>
        </pc:sldMkLst>
        <pc:spChg chg="del">
          <ac:chgData name="Tom Coleman-Haynes" userId="feac02dd-ca1d-495d-907d-e6674be69fc7" providerId="ADAL" clId="{02A1A3B2-48A5-4061-89CA-41D13385AD8C}" dt="2024-02-23T13:50:59.250" v="498" actId="478"/>
          <ac:spMkLst>
            <pc:docMk/>
            <pc:sldMk cId="3659086496" sldId="1147"/>
            <ac:spMk id="3" creationId="{53B93CB8-D0AD-7460-C913-E30A44420C68}"/>
          </ac:spMkLst>
        </pc:spChg>
        <pc:spChg chg="add mod">
          <ac:chgData name="Tom Coleman-Haynes" userId="feac02dd-ca1d-495d-907d-e6674be69fc7" providerId="ADAL" clId="{02A1A3B2-48A5-4061-89CA-41D13385AD8C}" dt="2024-02-23T13:51:00.141" v="499"/>
          <ac:spMkLst>
            <pc:docMk/>
            <pc:sldMk cId="3659086496" sldId="1147"/>
            <ac:spMk id="5" creationId="{D408B75B-6387-CBD6-B6D9-755909027B65}"/>
          </ac:spMkLst>
        </pc:spChg>
      </pc:sldChg>
      <pc:sldChg chg="addSp delSp modSp mod">
        <pc:chgData name="Tom Coleman-Haynes" userId="feac02dd-ca1d-495d-907d-e6674be69fc7" providerId="ADAL" clId="{02A1A3B2-48A5-4061-89CA-41D13385AD8C}" dt="2024-02-23T13:49:39.245" v="443"/>
        <pc:sldMkLst>
          <pc:docMk/>
          <pc:sldMk cId="1514237621" sldId="1150"/>
        </pc:sldMkLst>
        <pc:spChg chg="del">
          <ac:chgData name="Tom Coleman-Haynes" userId="feac02dd-ca1d-495d-907d-e6674be69fc7" providerId="ADAL" clId="{02A1A3B2-48A5-4061-89CA-41D13385AD8C}" dt="2024-02-23T13:49:38.462" v="442" actId="478"/>
          <ac:spMkLst>
            <pc:docMk/>
            <pc:sldMk cId="1514237621" sldId="1150"/>
            <ac:spMk id="3" creationId="{EE3430B2-3B4E-FF47-C376-1ED3EF60A914}"/>
          </ac:spMkLst>
        </pc:spChg>
        <pc:spChg chg="add mod">
          <ac:chgData name="Tom Coleman-Haynes" userId="feac02dd-ca1d-495d-907d-e6674be69fc7" providerId="ADAL" clId="{02A1A3B2-48A5-4061-89CA-41D13385AD8C}" dt="2024-02-23T13:49:39.245" v="443"/>
          <ac:spMkLst>
            <pc:docMk/>
            <pc:sldMk cId="1514237621" sldId="1150"/>
            <ac:spMk id="5" creationId="{CBED8545-0935-6495-B4E1-2005E369F12A}"/>
          </ac:spMkLst>
        </pc:spChg>
      </pc:sldChg>
      <pc:sldChg chg="addSp delSp modSp mod modNotes modNotesTx">
        <pc:chgData name="Tom Coleman-Haynes" userId="feac02dd-ca1d-495d-907d-e6674be69fc7" providerId="ADAL" clId="{02A1A3B2-48A5-4061-89CA-41D13385AD8C}" dt="2024-02-27T14:08:03.801" v="1387" actId="27636"/>
        <pc:sldMkLst>
          <pc:docMk/>
          <pc:sldMk cId="1747709479" sldId="1151"/>
        </pc:sldMkLst>
        <pc:spChg chg="del">
          <ac:chgData name="Tom Coleman-Haynes" userId="feac02dd-ca1d-495d-907d-e6674be69fc7" providerId="ADAL" clId="{02A1A3B2-48A5-4061-89CA-41D13385AD8C}" dt="2024-02-23T13:50:55.713" v="496" actId="478"/>
          <ac:spMkLst>
            <pc:docMk/>
            <pc:sldMk cId="1747709479" sldId="1151"/>
            <ac:spMk id="9" creationId="{2C2F2198-EEB0-91F3-3A5B-AECC88754292}"/>
          </ac:spMkLst>
        </pc:spChg>
        <pc:spChg chg="add mod">
          <ac:chgData name="Tom Coleman-Haynes" userId="feac02dd-ca1d-495d-907d-e6674be69fc7" providerId="ADAL" clId="{02A1A3B2-48A5-4061-89CA-41D13385AD8C}" dt="2024-02-23T13:50:56.928" v="497"/>
          <ac:spMkLst>
            <pc:docMk/>
            <pc:sldMk cId="1747709479" sldId="1151"/>
            <ac:spMk id="10" creationId="{EC6112EA-34C8-F52D-0266-6A70D1F37EA4}"/>
          </ac:spMkLst>
        </pc:spChg>
      </pc:sldChg>
      <pc:sldChg chg="addSp delSp modSp mod modNotes modNotesTx">
        <pc:chgData name="Tom Coleman-Haynes" userId="feac02dd-ca1d-495d-907d-e6674be69fc7" providerId="ADAL" clId="{02A1A3B2-48A5-4061-89CA-41D13385AD8C}" dt="2024-02-27T12:42:47.911" v="988" actId="27636"/>
        <pc:sldMkLst>
          <pc:docMk/>
          <pc:sldMk cId="1227529387" sldId="1152"/>
        </pc:sldMkLst>
        <pc:spChg chg="del">
          <ac:chgData name="Tom Coleman-Haynes" userId="feac02dd-ca1d-495d-907d-e6674be69fc7" providerId="ADAL" clId="{02A1A3B2-48A5-4061-89CA-41D13385AD8C}" dt="2024-02-23T13:51:34.842" v="502" actId="478"/>
          <ac:spMkLst>
            <pc:docMk/>
            <pc:sldMk cId="1227529387" sldId="1152"/>
            <ac:spMk id="4" creationId="{E13B6992-4FCC-73EA-A9C8-246C237EAC57}"/>
          </ac:spMkLst>
        </pc:spChg>
        <pc:spChg chg="add mod">
          <ac:chgData name="Tom Coleman-Haynes" userId="feac02dd-ca1d-495d-907d-e6674be69fc7" providerId="ADAL" clId="{02A1A3B2-48A5-4061-89CA-41D13385AD8C}" dt="2024-02-23T13:51:35.542" v="503"/>
          <ac:spMkLst>
            <pc:docMk/>
            <pc:sldMk cId="1227529387" sldId="1152"/>
            <ac:spMk id="5" creationId="{2F996D80-7A76-B685-3BA3-D6DC36476FBE}"/>
          </ac:spMkLst>
        </pc:spChg>
      </pc:sldChg>
      <pc:sldChg chg="addSp delSp modSp mod modNotes modNotesTx">
        <pc:chgData name="Tom Coleman-Haynes" userId="feac02dd-ca1d-495d-907d-e6674be69fc7" providerId="ADAL" clId="{02A1A3B2-48A5-4061-89CA-41D13385AD8C}" dt="2024-02-27T12:42:47.954" v="989" actId="27636"/>
        <pc:sldMkLst>
          <pc:docMk/>
          <pc:sldMk cId="620642560" sldId="1153"/>
        </pc:sldMkLst>
        <pc:spChg chg="del">
          <ac:chgData name="Tom Coleman-Haynes" userId="feac02dd-ca1d-495d-907d-e6674be69fc7" providerId="ADAL" clId="{02A1A3B2-48A5-4061-89CA-41D13385AD8C}" dt="2024-02-26T16:46:04.309" v="827" actId="478"/>
          <ac:spMkLst>
            <pc:docMk/>
            <pc:sldMk cId="620642560" sldId="1153"/>
            <ac:spMk id="3" creationId="{394AA209-9DB6-5D1C-1E6E-FD705D009CCB}"/>
          </ac:spMkLst>
        </pc:spChg>
        <pc:spChg chg="add mod">
          <ac:chgData name="Tom Coleman-Haynes" userId="feac02dd-ca1d-495d-907d-e6674be69fc7" providerId="ADAL" clId="{02A1A3B2-48A5-4061-89CA-41D13385AD8C}" dt="2024-02-26T16:46:20.057" v="832"/>
          <ac:spMkLst>
            <pc:docMk/>
            <pc:sldMk cId="620642560" sldId="1153"/>
            <ac:spMk id="4" creationId="{B7AC8047-15F8-061F-0C8C-1B0591644F96}"/>
          </ac:spMkLst>
        </pc:spChg>
      </pc:sldChg>
      <pc:sldChg chg="addSp delSp modSp mod modNotesTx">
        <pc:chgData name="Tom Coleman-Haynes" userId="feac02dd-ca1d-495d-907d-e6674be69fc7" providerId="ADAL" clId="{02A1A3B2-48A5-4061-89CA-41D13385AD8C}" dt="2024-02-27T10:33:46.534" v="972" actId="2711"/>
        <pc:sldMkLst>
          <pc:docMk/>
          <pc:sldMk cId="3279245799" sldId="1154"/>
        </pc:sldMkLst>
        <pc:spChg chg="add mod">
          <ac:chgData name="Tom Coleman-Haynes" userId="feac02dd-ca1d-495d-907d-e6674be69fc7" providerId="ADAL" clId="{02A1A3B2-48A5-4061-89CA-41D13385AD8C}" dt="2024-02-26T16:46:23.076" v="834"/>
          <ac:spMkLst>
            <pc:docMk/>
            <pc:sldMk cId="3279245799" sldId="1154"/>
            <ac:spMk id="4" creationId="{344C939A-9793-A094-3B2E-6DA2AFED993A}"/>
          </ac:spMkLst>
        </pc:spChg>
        <pc:spChg chg="del">
          <ac:chgData name="Tom Coleman-Haynes" userId="feac02dd-ca1d-495d-907d-e6674be69fc7" providerId="ADAL" clId="{02A1A3B2-48A5-4061-89CA-41D13385AD8C}" dt="2024-02-26T16:46:22.332" v="833" actId="478"/>
          <ac:spMkLst>
            <pc:docMk/>
            <pc:sldMk cId="3279245799" sldId="1154"/>
            <ac:spMk id="5" creationId="{653E2332-6FC2-3B8E-3A71-EB015712AE47}"/>
          </ac:spMkLst>
        </pc:spChg>
      </pc:sldChg>
      <pc:sldChg chg="addSp delSp modSp mod modNotes modNotesTx">
        <pc:chgData name="Tom Coleman-Haynes" userId="feac02dd-ca1d-495d-907d-e6674be69fc7" providerId="ADAL" clId="{02A1A3B2-48A5-4061-89CA-41D13385AD8C}" dt="2024-02-27T12:42:47.804" v="984" actId="27636"/>
        <pc:sldMkLst>
          <pc:docMk/>
          <pc:sldMk cId="1126824676" sldId="1213"/>
        </pc:sldMkLst>
        <pc:spChg chg="add mod">
          <ac:chgData name="Tom Coleman-Haynes" userId="feac02dd-ca1d-495d-907d-e6674be69fc7" providerId="ADAL" clId="{02A1A3B2-48A5-4061-89CA-41D13385AD8C}" dt="2024-02-23T13:50:43.895" v="491"/>
          <ac:spMkLst>
            <pc:docMk/>
            <pc:sldMk cId="1126824676" sldId="1213"/>
            <ac:spMk id="3" creationId="{6BAD5682-3D43-B154-4C9E-948C3E07FDA1}"/>
          </ac:spMkLst>
        </pc:spChg>
        <pc:spChg chg="del">
          <ac:chgData name="Tom Coleman-Haynes" userId="feac02dd-ca1d-495d-907d-e6674be69fc7" providerId="ADAL" clId="{02A1A3B2-48A5-4061-89CA-41D13385AD8C}" dt="2024-02-23T13:50:40.780" v="490" actId="478"/>
          <ac:spMkLst>
            <pc:docMk/>
            <pc:sldMk cId="1126824676" sldId="1213"/>
            <ac:spMk id="18" creationId="{61E49F1B-ACA3-DFF2-57A1-46E20A914CD8}"/>
          </ac:spMkLst>
        </pc:spChg>
      </pc:sldChg>
      <pc:sldChg chg="addSp delSp modSp mod modNotes modNotesTx">
        <pc:chgData name="Tom Coleman-Haynes" userId="feac02dd-ca1d-495d-907d-e6674be69fc7" providerId="ADAL" clId="{02A1A3B2-48A5-4061-89CA-41D13385AD8C}" dt="2024-02-27T12:42:47.818" v="985" actId="27636"/>
        <pc:sldMkLst>
          <pc:docMk/>
          <pc:sldMk cId="609067206" sldId="1214"/>
        </pc:sldMkLst>
        <pc:spChg chg="del">
          <ac:chgData name="Tom Coleman-Haynes" userId="feac02dd-ca1d-495d-907d-e6674be69fc7" providerId="ADAL" clId="{02A1A3B2-48A5-4061-89CA-41D13385AD8C}" dt="2024-02-23T13:50:47.694" v="492" actId="478"/>
          <ac:spMkLst>
            <pc:docMk/>
            <pc:sldMk cId="609067206" sldId="1214"/>
            <ac:spMk id="11" creationId="{D97BCB32-0995-6D9C-63AE-9134D24B395C}"/>
          </ac:spMkLst>
        </pc:spChg>
        <pc:spChg chg="add mod">
          <ac:chgData name="Tom Coleman-Haynes" userId="feac02dd-ca1d-495d-907d-e6674be69fc7" providerId="ADAL" clId="{02A1A3B2-48A5-4061-89CA-41D13385AD8C}" dt="2024-02-23T13:50:48.471" v="493"/>
          <ac:spMkLst>
            <pc:docMk/>
            <pc:sldMk cId="609067206" sldId="1214"/>
            <ac:spMk id="14" creationId="{566BB09A-A68B-DD83-1F49-47EE4BF0D24B}"/>
          </ac:spMkLst>
        </pc:spChg>
      </pc:sldChg>
      <pc:sldChg chg="addSp delSp modSp mod">
        <pc:chgData name="Tom Coleman-Haynes" userId="feac02dd-ca1d-495d-907d-e6674be69fc7" providerId="ADAL" clId="{02A1A3B2-48A5-4061-89CA-41D13385AD8C}" dt="2024-02-23T13:49:34.977" v="441" actId="27636"/>
        <pc:sldMkLst>
          <pc:docMk/>
          <pc:sldMk cId="1619010146" sldId="1527"/>
        </pc:sldMkLst>
        <pc:spChg chg="add mod">
          <ac:chgData name="Tom Coleman-Haynes" userId="feac02dd-ca1d-495d-907d-e6674be69fc7" providerId="ADAL" clId="{02A1A3B2-48A5-4061-89CA-41D13385AD8C}" dt="2024-02-23T13:49:34.977" v="441" actId="27636"/>
          <ac:spMkLst>
            <pc:docMk/>
            <pc:sldMk cId="1619010146" sldId="1527"/>
            <ac:spMk id="2" creationId="{42940052-B5D3-26A0-F730-4BD61B128BEC}"/>
          </ac:spMkLst>
        </pc:spChg>
        <pc:spChg chg="del">
          <ac:chgData name="Tom Coleman-Haynes" userId="feac02dd-ca1d-495d-907d-e6674be69fc7" providerId="ADAL" clId="{02A1A3B2-48A5-4061-89CA-41D13385AD8C}" dt="2024-02-23T13:49:31.529" v="437" actId="478"/>
          <ac:spMkLst>
            <pc:docMk/>
            <pc:sldMk cId="1619010146" sldId="1527"/>
            <ac:spMk id="3" creationId="{8FF67153-F9D1-23CA-0D94-1B382374C5D4}"/>
          </ac:spMkLst>
        </pc:spChg>
        <pc:spChg chg="mod">
          <ac:chgData name="Tom Coleman-Haynes" userId="feac02dd-ca1d-495d-907d-e6674be69fc7" providerId="ADAL" clId="{02A1A3B2-48A5-4061-89CA-41D13385AD8C}" dt="2024-02-23T13:47:58.504" v="405" actId="20577"/>
          <ac:spMkLst>
            <pc:docMk/>
            <pc:sldMk cId="1619010146" sldId="1527"/>
            <ac:spMk id="10" creationId="{34582688-B3C5-7233-6E2D-C39E9FDC840E}"/>
          </ac:spMkLst>
        </pc:spChg>
      </pc:sldChg>
      <pc:sldChg chg="addSp modSp mod">
        <pc:chgData name="Tom Coleman-Haynes" userId="feac02dd-ca1d-495d-907d-e6674be69fc7" providerId="ADAL" clId="{02A1A3B2-48A5-4061-89CA-41D13385AD8C}" dt="2024-02-23T13:36:32.028" v="242" actId="27636"/>
        <pc:sldMkLst>
          <pc:docMk/>
          <pc:sldMk cId="627997093" sldId="1528"/>
        </pc:sldMkLst>
        <pc:spChg chg="add mod">
          <ac:chgData name="Tom Coleman-Haynes" userId="feac02dd-ca1d-495d-907d-e6674be69fc7" providerId="ADAL" clId="{02A1A3B2-48A5-4061-89CA-41D13385AD8C}" dt="2024-02-23T13:36:32.028" v="242" actId="27636"/>
          <ac:spMkLst>
            <pc:docMk/>
            <pc:sldMk cId="627997093" sldId="1528"/>
            <ac:spMk id="2" creationId="{BB8E6F54-8190-5C89-6B79-EAEF89512572}"/>
          </ac:spMkLst>
        </pc:spChg>
        <pc:spChg chg="mod">
          <ac:chgData name="Tom Coleman-Haynes" userId="feac02dd-ca1d-495d-907d-e6674be69fc7" providerId="ADAL" clId="{02A1A3B2-48A5-4061-89CA-41D13385AD8C}" dt="2024-02-23T13:36:28.628" v="238" actId="1076"/>
          <ac:spMkLst>
            <pc:docMk/>
            <pc:sldMk cId="627997093" sldId="1528"/>
            <ac:spMk id="6" creationId="{74FB8898-1F46-4CA4-E8DD-D3D22E78E436}"/>
          </ac:spMkLst>
        </pc:spChg>
      </pc:sldChg>
      <pc:sldChg chg="addSp delSp modSp mod delAnim modAnim modNotesTx">
        <pc:chgData name="Tom Coleman-Haynes" userId="feac02dd-ca1d-495d-907d-e6674be69fc7" providerId="ADAL" clId="{02A1A3B2-48A5-4061-89CA-41D13385AD8C}" dt="2024-02-27T10:31:40.065" v="944" actId="2711"/>
        <pc:sldMkLst>
          <pc:docMk/>
          <pc:sldMk cId="2358229501" sldId="1529"/>
        </pc:sldMkLst>
        <pc:spChg chg="del mod">
          <ac:chgData name="Tom Coleman-Haynes" userId="feac02dd-ca1d-495d-907d-e6674be69fc7" providerId="ADAL" clId="{02A1A3B2-48A5-4061-89CA-41D13385AD8C}" dt="2024-02-23T13:37:59.891" v="260" actId="478"/>
          <ac:spMkLst>
            <pc:docMk/>
            <pc:sldMk cId="2358229501" sldId="1529"/>
            <ac:spMk id="2" creationId="{228E67B8-CE2B-91E8-8790-E90A7A2CF668}"/>
          </ac:spMkLst>
        </pc:spChg>
        <pc:spChg chg="del">
          <ac:chgData name="Tom Coleman-Haynes" userId="feac02dd-ca1d-495d-907d-e6674be69fc7" providerId="ADAL" clId="{02A1A3B2-48A5-4061-89CA-41D13385AD8C}" dt="2024-02-23T13:37:22.370" v="247" actId="478"/>
          <ac:spMkLst>
            <pc:docMk/>
            <pc:sldMk cId="2358229501" sldId="1529"/>
            <ac:spMk id="3" creationId="{21F1902B-56CC-4800-F8F7-CA86E65F73F4}"/>
          </ac:spMkLst>
        </pc:spChg>
        <pc:spChg chg="add mod">
          <ac:chgData name="Tom Coleman-Haynes" userId="feac02dd-ca1d-495d-907d-e6674be69fc7" providerId="ADAL" clId="{02A1A3B2-48A5-4061-89CA-41D13385AD8C}" dt="2024-02-23T13:37:23.156" v="248"/>
          <ac:spMkLst>
            <pc:docMk/>
            <pc:sldMk cId="2358229501" sldId="1529"/>
            <ac:spMk id="5" creationId="{0F5A106C-3A0A-E65A-3DB6-1261EDA1318F}"/>
          </ac:spMkLst>
        </pc:spChg>
        <pc:spChg chg="add del mod">
          <ac:chgData name="Tom Coleman-Haynes" userId="feac02dd-ca1d-495d-907d-e6674be69fc7" providerId="ADAL" clId="{02A1A3B2-48A5-4061-89CA-41D13385AD8C}" dt="2024-02-23T13:44:28.119" v="345" actId="478"/>
          <ac:spMkLst>
            <pc:docMk/>
            <pc:sldMk cId="2358229501" sldId="1529"/>
            <ac:spMk id="6" creationId="{FAEBB77C-0C64-8E3B-6D71-D4BFF0DF1493}"/>
          </ac:spMkLst>
        </pc:spChg>
        <pc:spChg chg="add mod">
          <ac:chgData name="Tom Coleman-Haynes" userId="feac02dd-ca1d-495d-907d-e6674be69fc7" providerId="ADAL" clId="{02A1A3B2-48A5-4061-89CA-41D13385AD8C}" dt="2024-02-23T13:43:45.385" v="340" actId="20577"/>
          <ac:spMkLst>
            <pc:docMk/>
            <pc:sldMk cId="2358229501" sldId="1529"/>
            <ac:spMk id="7" creationId="{B7E9B619-227E-B3B5-F8AF-32649E72805B}"/>
          </ac:spMkLst>
        </pc:spChg>
        <pc:spChg chg="add del mod">
          <ac:chgData name="Tom Coleman-Haynes" userId="feac02dd-ca1d-495d-907d-e6674be69fc7" providerId="ADAL" clId="{02A1A3B2-48A5-4061-89CA-41D13385AD8C}" dt="2024-02-23T13:38:03.182" v="262" actId="478"/>
          <ac:spMkLst>
            <pc:docMk/>
            <pc:sldMk cId="2358229501" sldId="1529"/>
            <ac:spMk id="9" creationId="{FDE8269B-6F41-93F9-57F6-A0DF3489A714}"/>
          </ac:spMkLst>
        </pc:spChg>
        <pc:spChg chg="del">
          <ac:chgData name="Tom Coleman-Haynes" userId="feac02dd-ca1d-495d-907d-e6674be69fc7" providerId="ADAL" clId="{02A1A3B2-48A5-4061-89CA-41D13385AD8C}" dt="2024-02-23T13:37:34.287" v="250" actId="478"/>
          <ac:spMkLst>
            <pc:docMk/>
            <pc:sldMk cId="2358229501" sldId="1529"/>
            <ac:spMk id="10" creationId="{E68344EE-1B49-B07A-E544-5EA7AAF2722F}"/>
          </ac:spMkLst>
        </pc:spChg>
        <pc:spChg chg="add mod">
          <ac:chgData name="Tom Coleman-Haynes" userId="feac02dd-ca1d-495d-907d-e6674be69fc7" providerId="ADAL" clId="{02A1A3B2-48A5-4061-89CA-41D13385AD8C}" dt="2024-02-26T17:07:30.636" v="936" actId="20577"/>
          <ac:spMkLst>
            <pc:docMk/>
            <pc:sldMk cId="2358229501" sldId="1529"/>
            <ac:spMk id="12" creationId="{F49BCFA1-77F2-6F3B-58F1-293D78529150}"/>
          </ac:spMkLst>
        </pc:spChg>
      </pc:sldChg>
      <pc:sldChg chg="addSp delSp modSp mod modClrScheme chgLayout">
        <pc:chgData name="Tom Coleman-Haynes" userId="feac02dd-ca1d-495d-907d-e6674be69fc7" providerId="ADAL" clId="{02A1A3B2-48A5-4061-89CA-41D13385AD8C}" dt="2024-02-27T10:31:56.097" v="948" actId="14100"/>
        <pc:sldMkLst>
          <pc:docMk/>
          <pc:sldMk cId="656258466" sldId="1530"/>
        </pc:sldMkLst>
        <pc:spChg chg="add del">
          <ac:chgData name="Tom Coleman-Haynes" userId="feac02dd-ca1d-495d-907d-e6674be69fc7" providerId="ADAL" clId="{02A1A3B2-48A5-4061-89CA-41D13385AD8C}" dt="2024-02-23T13:41:32.976" v="292" actId="700"/>
          <ac:spMkLst>
            <pc:docMk/>
            <pc:sldMk cId="656258466" sldId="1530"/>
            <ac:spMk id="2" creationId="{B58C823E-2AE9-9A43-A1FD-1859B9F18D5B}"/>
          </ac:spMkLst>
        </pc:spChg>
        <pc:spChg chg="mod ord">
          <ac:chgData name="Tom Coleman-Haynes" userId="feac02dd-ca1d-495d-907d-e6674be69fc7" providerId="ADAL" clId="{02A1A3B2-48A5-4061-89CA-41D13385AD8C}" dt="2024-02-27T10:31:56.097" v="948" actId="14100"/>
          <ac:spMkLst>
            <pc:docMk/>
            <pc:sldMk cId="656258466" sldId="1530"/>
            <ac:spMk id="3" creationId="{075CD475-CC89-6642-AA54-232EF5CC63D9}"/>
          </ac:spMkLst>
        </pc:spChg>
      </pc:sldChg>
      <pc:sldChg chg="addSp delSp modSp mod">
        <pc:chgData name="Tom Coleman-Haynes" userId="feac02dd-ca1d-495d-907d-e6674be69fc7" providerId="ADAL" clId="{02A1A3B2-48A5-4061-89CA-41D13385AD8C}" dt="2024-02-23T13:43:22.737" v="321" actId="1076"/>
        <pc:sldMkLst>
          <pc:docMk/>
          <pc:sldMk cId="3704744503" sldId="1531"/>
        </pc:sldMkLst>
        <pc:spChg chg="mod ord">
          <ac:chgData name="Tom Coleman-Haynes" userId="feac02dd-ca1d-495d-907d-e6674be69fc7" providerId="ADAL" clId="{02A1A3B2-48A5-4061-89CA-41D13385AD8C}" dt="2024-02-23T13:43:05.594" v="316" actId="167"/>
          <ac:spMkLst>
            <pc:docMk/>
            <pc:sldMk cId="3704744503" sldId="1531"/>
            <ac:spMk id="3" creationId="{5A3CADC4-AB95-35F9-5231-CFE0D73E2F7B}"/>
          </ac:spMkLst>
        </pc:spChg>
        <pc:spChg chg="del">
          <ac:chgData name="Tom Coleman-Haynes" userId="feac02dd-ca1d-495d-907d-e6674be69fc7" providerId="ADAL" clId="{02A1A3B2-48A5-4061-89CA-41D13385AD8C}" dt="2024-02-23T13:42:14.738" v="298" actId="478"/>
          <ac:spMkLst>
            <pc:docMk/>
            <pc:sldMk cId="3704744503" sldId="1531"/>
            <ac:spMk id="4" creationId="{82699E2B-8A28-3D4D-12FF-78A324A01AA8}"/>
          </ac:spMkLst>
        </pc:spChg>
        <pc:spChg chg="add del mod">
          <ac:chgData name="Tom Coleman-Haynes" userId="feac02dd-ca1d-495d-907d-e6674be69fc7" providerId="ADAL" clId="{02A1A3B2-48A5-4061-89CA-41D13385AD8C}" dt="2024-02-23T13:43:17.522" v="320" actId="478"/>
          <ac:spMkLst>
            <pc:docMk/>
            <pc:sldMk cId="3704744503" sldId="1531"/>
            <ac:spMk id="6" creationId="{A40A5E2B-4AF2-466A-E4F1-7162E2C8FD20}"/>
          </ac:spMkLst>
        </pc:spChg>
        <pc:picChg chg="mod">
          <ac:chgData name="Tom Coleman-Haynes" userId="feac02dd-ca1d-495d-907d-e6674be69fc7" providerId="ADAL" clId="{02A1A3B2-48A5-4061-89CA-41D13385AD8C}" dt="2024-02-23T13:43:22.737" v="321" actId="1076"/>
          <ac:picMkLst>
            <pc:docMk/>
            <pc:sldMk cId="3704744503" sldId="1531"/>
            <ac:picMk id="5" creationId="{57D07BAF-6012-0CE9-03A2-306986BF22BC}"/>
          </ac:picMkLst>
        </pc:picChg>
      </pc:sldChg>
      <pc:sldChg chg="addSp delSp modSp mod modNotesTx">
        <pc:chgData name="Tom Coleman-Haynes" userId="feac02dd-ca1d-495d-907d-e6674be69fc7" providerId="ADAL" clId="{02A1A3B2-48A5-4061-89CA-41D13385AD8C}" dt="2024-02-27T10:33:57.653" v="976" actId="2711"/>
        <pc:sldMkLst>
          <pc:docMk/>
          <pc:sldMk cId="2094646763" sldId="1532"/>
        </pc:sldMkLst>
        <pc:spChg chg="del">
          <ac:chgData name="Tom Coleman-Haynes" userId="feac02dd-ca1d-495d-907d-e6674be69fc7" providerId="ADAL" clId="{02A1A3B2-48A5-4061-89CA-41D13385AD8C}" dt="2024-02-26T16:46:32.053" v="838" actId="478"/>
          <ac:spMkLst>
            <pc:docMk/>
            <pc:sldMk cId="2094646763" sldId="1532"/>
            <ac:spMk id="5" creationId="{1816E177-E6BD-2640-627E-A101683963E1}"/>
          </ac:spMkLst>
        </pc:spChg>
        <pc:spChg chg="add mod">
          <ac:chgData name="Tom Coleman-Haynes" userId="feac02dd-ca1d-495d-907d-e6674be69fc7" providerId="ADAL" clId="{02A1A3B2-48A5-4061-89CA-41D13385AD8C}" dt="2024-02-26T16:46:32.953" v="839"/>
          <ac:spMkLst>
            <pc:docMk/>
            <pc:sldMk cId="2094646763" sldId="1532"/>
            <ac:spMk id="7" creationId="{F884518B-7EAB-50E6-B9BC-1475DD444A36}"/>
          </ac:spMkLst>
        </pc:spChg>
      </pc:sldChg>
      <pc:sldChg chg="addSp delSp modSp mod modNotes modNotesTx">
        <pc:chgData name="Tom Coleman-Haynes" userId="feac02dd-ca1d-495d-907d-e6674be69fc7" providerId="ADAL" clId="{02A1A3B2-48A5-4061-89CA-41D13385AD8C}" dt="2024-02-27T14:08:17.150" v="1390"/>
        <pc:sldMkLst>
          <pc:docMk/>
          <pc:sldMk cId="3208603011" sldId="1533"/>
        </pc:sldMkLst>
        <pc:spChg chg="mod">
          <ac:chgData name="Tom Coleman-Haynes" userId="feac02dd-ca1d-495d-907d-e6674be69fc7" providerId="ADAL" clId="{02A1A3B2-48A5-4061-89CA-41D13385AD8C}" dt="2024-02-26T16:50:47.864" v="927" actId="20577"/>
          <ac:spMkLst>
            <pc:docMk/>
            <pc:sldMk cId="3208603011" sldId="1533"/>
            <ac:spMk id="2" creationId="{DFDCD3C1-031B-9DEF-BB00-4DE1C882181E}"/>
          </ac:spMkLst>
        </pc:spChg>
        <pc:spChg chg="mod">
          <ac:chgData name="Tom Coleman-Haynes" userId="feac02dd-ca1d-495d-907d-e6674be69fc7" providerId="ADAL" clId="{02A1A3B2-48A5-4061-89CA-41D13385AD8C}" dt="2024-02-26T16:50:39.906" v="926" actId="207"/>
          <ac:spMkLst>
            <pc:docMk/>
            <pc:sldMk cId="3208603011" sldId="1533"/>
            <ac:spMk id="3" creationId="{27324429-7CFC-99D5-6EEE-CE22DCDB118C}"/>
          </ac:spMkLst>
        </pc:spChg>
        <pc:spChg chg="del">
          <ac:chgData name="Tom Coleman-Haynes" userId="feac02dd-ca1d-495d-907d-e6674be69fc7" providerId="ADAL" clId="{02A1A3B2-48A5-4061-89CA-41D13385AD8C}" dt="2024-02-26T16:46:42.372" v="843" actId="478"/>
          <ac:spMkLst>
            <pc:docMk/>
            <pc:sldMk cId="3208603011" sldId="1533"/>
            <ac:spMk id="4" creationId="{065CFE02-5E95-4F40-F2D2-0861EC5BCCEF}"/>
          </ac:spMkLst>
        </pc:spChg>
        <pc:spChg chg="add mod">
          <ac:chgData name="Tom Coleman-Haynes" userId="feac02dd-ca1d-495d-907d-e6674be69fc7" providerId="ADAL" clId="{02A1A3B2-48A5-4061-89CA-41D13385AD8C}" dt="2024-02-26T16:47:55.282" v="865"/>
          <ac:spMkLst>
            <pc:docMk/>
            <pc:sldMk cId="3208603011" sldId="1533"/>
            <ac:spMk id="5" creationId="{9E66DD3D-ED07-B607-DA40-EC51D03062D0}"/>
          </ac:spMkLst>
        </pc:spChg>
      </pc:sldChg>
      <pc:sldChg chg="addSp delSp modSp mod">
        <pc:chgData name="Tom Coleman-Haynes" userId="feac02dd-ca1d-495d-907d-e6674be69fc7" providerId="ADAL" clId="{02A1A3B2-48A5-4061-89CA-41D13385AD8C}" dt="2024-02-23T13:49:27.894" v="436" actId="27636"/>
        <pc:sldMkLst>
          <pc:docMk/>
          <pc:sldMk cId="178112349" sldId="1540"/>
        </pc:sldMkLst>
        <pc:spChg chg="del mod">
          <ac:chgData name="Tom Coleman-Haynes" userId="feac02dd-ca1d-495d-907d-e6674be69fc7" providerId="ADAL" clId="{02A1A3B2-48A5-4061-89CA-41D13385AD8C}" dt="2024-02-23T13:49:24.202" v="432" actId="478"/>
          <ac:spMkLst>
            <pc:docMk/>
            <pc:sldMk cId="178112349" sldId="1540"/>
            <ac:spMk id="2" creationId="{B6E70518-1937-A03D-0D94-A6BD6815CAA0}"/>
          </ac:spMkLst>
        </pc:spChg>
        <pc:spChg chg="add mod">
          <ac:chgData name="Tom Coleman-Haynes" userId="feac02dd-ca1d-495d-907d-e6674be69fc7" providerId="ADAL" clId="{02A1A3B2-48A5-4061-89CA-41D13385AD8C}" dt="2024-02-23T13:49:27.894" v="436" actId="27636"/>
          <ac:spMkLst>
            <pc:docMk/>
            <pc:sldMk cId="178112349" sldId="1540"/>
            <ac:spMk id="4" creationId="{B8BA1458-6181-631D-6C0F-C3AE2A483A6F}"/>
          </ac:spMkLst>
        </pc:spChg>
      </pc:sldChg>
      <pc:sldChg chg="addSp delSp modSp mod modNotesTx">
        <pc:chgData name="Tom Coleman-Haynes" userId="feac02dd-ca1d-495d-907d-e6674be69fc7" providerId="ADAL" clId="{02A1A3B2-48A5-4061-89CA-41D13385AD8C}" dt="2024-02-27T10:33:09.146" v="963" actId="113"/>
        <pc:sldMkLst>
          <pc:docMk/>
          <pc:sldMk cId="1044072139" sldId="1551"/>
        </pc:sldMkLst>
        <pc:spChg chg="del">
          <ac:chgData name="Tom Coleman-Haynes" userId="feac02dd-ca1d-495d-907d-e6674be69fc7" providerId="ADAL" clId="{02A1A3B2-48A5-4061-89CA-41D13385AD8C}" dt="2024-02-26T16:39:45.805" v="633" actId="478"/>
          <ac:spMkLst>
            <pc:docMk/>
            <pc:sldMk cId="1044072139" sldId="1551"/>
            <ac:spMk id="4" creationId="{93A25D4A-325A-3558-5306-B8977A5533F1}"/>
          </ac:spMkLst>
        </pc:spChg>
        <pc:spChg chg="add mod">
          <ac:chgData name="Tom Coleman-Haynes" userId="feac02dd-ca1d-495d-907d-e6674be69fc7" providerId="ADAL" clId="{02A1A3B2-48A5-4061-89CA-41D13385AD8C}" dt="2024-02-26T16:39:46.625" v="634"/>
          <ac:spMkLst>
            <pc:docMk/>
            <pc:sldMk cId="1044072139" sldId="1551"/>
            <ac:spMk id="5" creationId="{29972D62-D5E7-DF0E-0BDD-5F0FBE434151}"/>
          </ac:spMkLst>
        </pc:spChg>
      </pc:sldChg>
      <pc:sldChg chg="addSp delSp modSp mod">
        <pc:chgData name="Tom Coleman-Haynes" userId="feac02dd-ca1d-495d-907d-e6674be69fc7" providerId="ADAL" clId="{02A1A3B2-48A5-4061-89CA-41D13385AD8C}" dt="2024-02-26T16:50:03.078" v="922" actId="20577"/>
        <pc:sldMkLst>
          <pc:docMk/>
          <pc:sldMk cId="4244581216" sldId="1557"/>
        </pc:sldMkLst>
        <pc:spChg chg="mod">
          <ac:chgData name="Tom Coleman-Haynes" userId="feac02dd-ca1d-495d-907d-e6674be69fc7" providerId="ADAL" clId="{02A1A3B2-48A5-4061-89CA-41D13385AD8C}" dt="2024-02-26T16:48:35.501" v="895" actId="20577"/>
          <ac:spMkLst>
            <pc:docMk/>
            <pc:sldMk cId="4244581216" sldId="1557"/>
            <ac:spMk id="2" creationId="{A67F5438-FC61-48FE-4B81-BB8A5956D53D}"/>
          </ac:spMkLst>
        </pc:spChg>
        <pc:spChg chg="mod">
          <ac:chgData name="Tom Coleman-Haynes" userId="feac02dd-ca1d-495d-907d-e6674be69fc7" providerId="ADAL" clId="{02A1A3B2-48A5-4061-89CA-41D13385AD8C}" dt="2024-02-26T16:50:03.078" v="922" actId="20577"/>
          <ac:spMkLst>
            <pc:docMk/>
            <pc:sldMk cId="4244581216" sldId="1557"/>
            <ac:spMk id="3" creationId="{C8791D5F-BD9E-A2B9-7FB5-D8C6924438CF}"/>
          </ac:spMkLst>
        </pc:spChg>
        <pc:spChg chg="add mod">
          <ac:chgData name="Tom Coleman-Haynes" userId="feac02dd-ca1d-495d-907d-e6674be69fc7" providerId="ADAL" clId="{02A1A3B2-48A5-4061-89CA-41D13385AD8C}" dt="2024-02-26T16:47:57.475" v="867"/>
          <ac:spMkLst>
            <pc:docMk/>
            <pc:sldMk cId="4244581216" sldId="1557"/>
            <ac:spMk id="4" creationId="{927E98BE-972F-17ED-D869-37623F65832C}"/>
          </ac:spMkLst>
        </pc:spChg>
        <pc:spChg chg="del">
          <ac:chgData name="Tom Coleman-Haynes" userId="feac02dd-ca1d-495d-907d-e6674be69fc7" providerId="ADAL" clId="{02A1A3B2-48A5-4061-89CA-41D13385AD8C}" dt="2024-02-26T16:46:47.900" v="845" actId="478"/>
          <ac:spMkLst>
            <pc:docMk/>
            <pc:sldMk cId="4244581216" sldId="1557"/>
            <ac:spMk id="9" creationId="{591366F2-4318-DA4E-DA32-4D0BCE089C1B}"/>
          </ac:spMkLst>
        </pc:spChg>
      </pc:sldChg>
      <pc:sldChg chg="addSp delSp modSp mod modNotesTx">
        <pc:chgData name="Tom Coleman-Haynes" userId="feac02dd-ca1d-495d-907d-e6674be69fc7" providerId="ADAL" clId="{02A1A3B2-48A5-4061-89CA-41D13385AD8C}" dt="2024-02-27T10:33:24.470" v="967" actId="2711"/>
        <pc:sldMkLst>
          <pc:docMk/>
          <pc:sldMk cId="1006697592" sldId="1559"/>
        </pc:sldMkLst>
        <pc:spChg chg="mod">
          <ac:chgData name="Tom Coleman-Haynes" userId="feac02dd-ca1d-495d-907d-e6674be69fc7" providerId="ADAL" clId="{02A1A3B2-48A5-4061-89CA-41D13385AD8C}" dt="2024-02-26T16:42:36.853" v="738"/>
          <ac:spMkLst>
            <pc:docMk/>
            <pc:sldMk cId="1006697592" sldId="1559"/>
            <ac:spMk id="2" creationId="{1306D91D-4CF1-BF43-A871-A2BCCD2F3BDE}"/>
          </ac:spMkLst>
        </pc:spChg>
        <pc:spChg chg="add mod">
          <ac:chgData name="Tom Coleman-Haynes" userId="feac02dd-ca1d-495d-907d-e6674be69fc7" providerId="ADAL" clId="{02A1A3B2-48A5-4061-89CA-41D13385AD8C}" dt="2024-02-26T16:42:41.828" v="739"/>
          <ac:spMkLst>
            <pc:docMk/>
            <pc:sldMk cId="1006697592" sldId="1559"/>
            <ac:spMk id="4" creationId="{4ACECB2C-E2E6-5821-1AB7-C541EDEA04B8}"/>
          </ac:spMkLst>
        </pc:spChg>
        <pc:spChg chg="del mod">
          <ac:chgData name="Tom Coleman-Haynes" userId="feac02dd-ca1d-495d-907d-e6674be69fc7" providerId="ADAL" clId="{02A1A3B2-48A5-4061-89CA-41D13385AD8C}" dt="2024-02-26T16:42:45.108" v="740" actId="478"/>
          <ac:spMkLst>
            <pc:docMk/>
            <pc:sldMk cId="1006697592" sldId="1559"/>
            <ac:spMk id="7" creationId="{DFFDD310-7065-5428-1C1F-D42CADC10FEE}"/>
          </ac:spMkLst>
        </pc:spChg>
      </pc:sldChg>
      <pc:sldChg chg="addSp delSp modSp mod">
        <pc:chgData name="Tom Coleman-Haynes" userId="feac02dd-ca1d-495d-907d-e6674be69fc7" providerId="ADAL" clId="{02A1A3B2-48A5-4061-89CA-41D13385AD8C}" dt="2024-02-26T16:39:41.122" v="632"/>
        <pc:sldMkLst>
          <pc:docMk/>
          <pc:sldMk cId="1481849679" sldId="1560"/>
        </pc:sldMkLst>
        <pc:spChg chg="mod">
          <ac:chgData name="Tom Coleman-Haynes" userId="feac02dd-ca1d-495d-907d-e6674be69fc7" providerId="ADAL" clId="{02A1A3B2-48A5-4061-89CA-41D13385AD8C}" dt="2024-02-23T13:51:56.330" v="508" actId="20577"/>
          <ac:spMkLst>
            <pc:docMk/>
            <pc:sldMk cId="1481849679" sldId="1560"/>
            <ac:spMk id="2" creationId="{30DF3705-D9C1-9EB2-6CFD-7BAB4C27808A}"/>
          </ac:spMkLst>
        </pc:spChg>
        <pc:spChg chg="mod">
          <ac:chgData name="Tom Coleman-Haynes" userId="feac02dd-ca1d-495d-907d-e6674be69fc7" providerId="ADAL" clId="{02A1A3B2-48A5-4061-89CA-41D13385AD8C}" dt="2024-02-23T13:53:53.058" v="548" actId="14100"/>
          <ac:spMkLst>
            <pc:docMk/>
            <pc:sldMk cId="1481849679" sldId="1560"/>
            <ac:spMk id="3" creationId="{152FFACD-C4E4-83E2-5C83-82A72D3AE2DA}"/>
          </ac:spMkLst>
        </pc:spChg>
        <pc:spChg chg="del">
          <ac:chgData name="Tom Coleman-Haynes" userId="feac02dd-ca1d-495d-907d-e6674be69fc7" providerId="ADAL" clId="{02A1A3B2-48A5-4061-89CA-41D13385AD8C}" dt="2024-02-26T16:39:38.461" v="631" actId="478"/>
          <ac:spMkLst>
            <pc:docMk/>
            <pc:sldMk cId="1481849679" sldId="1560"/>
            <ac:spMk id="4" creationId="{CE06E30E-4FCA-19E8-3D6C-731B1ECF74C6}"/>
          </ac:spMkLst>
        </pc:spChg>
        <pc:spChg chg="add mod">
          <ac:chgData name="Tom Coleman-Haynes" userId="feac02dd-ca1d-495d-907d-e6674be69fc7" providerId="ADAL" clId="{02A1A3B2-48A5-4061-89CA-41D13385AD8C}" dt="2024-02-26T16:39:41.122" v="632"/>
          <ac:spMkLst>
            <pc:docMk/>
            <pc:sldMk cId="1481849679" sldId="1560"/>
            <ac:spMk id="5" creationId="{1596FBEF-4E0C-1216-2F29-9DFB4BAB0FDE}"/>
          </ac:spMkLst>
        </pc:spChg>
      </pc:sldChg>
      <pc:sldChg chg="addSp delSp modSp mod">
        <pc:chgData name="Tom Coleman-Haynes" userId="feac02dd-ca1d-495d-907d-e6674be69fc7" providerId="ADAL" clId="{02A1A3B2-48A5-4061-89CA-41D13385AD8C}" dt="2024-02-23T13:36:07.161" v="229"/>
        <pc:sldMkLst>
          <pc:docMk/>
          <pc:sldMk cId="3238951368" sldId="1561"/>
        </pc:sldMkLst>
        <pc:spChg chg="del">
          <ac:chgData name="Tom Coleman-Haynes" userId="feac02dd-ca1d-495d-907d-e6674be69fc7" providerId="ADAL" clId="{02A1A3B2-48A5-4061-89CA-41D13385AD8C}" dt="2024-02-23T13:34:57.408" v="171" actId="478"/>
          <ac:spMkLst>
            <pc:docMk/>
            <pc:sldMk cId="3238951368" sldId="1561"/>
            <ac:spMk id="2" creationId="{E90929F0-075B-577D-6746-079A22403029}"/>
          </ac:spMkLst>
        </pc:spChg>
        <pc:spChg chg="mod">
          <ac:chgData name="Tom Coleman-Haynes" userId="feac02dd-ca1d-495d-907d-e6674be69fc7" providerId="ADAL" clId="{02A1A3B2-48A5-4061-89CA-41D13385AD8C}" dt="2024-02-23T13:35:46.623" v="225" actId="20577"/>
          <ac:spMkLst>
            <pc:docMk/>
            <pc:sldMk cId="3238951368" sldId="1561"/>
            <ac:spMk id="3" creationId="{0FEE2865-7998-1309-1BB8-7A5F96EA7781}"/>
          </ac:spMkLst>
        </pc:spChg>
        <pc:spChg chg="del">
          <ac:chgData name="Tom Coleman-Haynes" userId="feac02dd-ca1d-495d-907d-e6674be69fc7" providerId="ADAL" clId="{02A1A3B2-48A5-4061-89CA-41D13385AD8C}" dt="2024-02-23T13:36:06.428" v="228" actId="478"/>
          <ac:spMkLst>
            <pc:docMk/>
            <pc:sldMk cId="3238951368" sldId="1561"/>
            <ac:spMk id="4" creationId="{50304682-6FDC-F16E-4EB5-CB1B2C226370}"/>
          </ac:spMkLst>
        </pc:spChg>
        <pc:spChg chg="add del mod">
          <ac:chgData name="Tom Coleman-Haynes" userId="feac02dd-ca1d-495d-907d-e6674be69fc7" providerId="ADAL" clId="{02A1A3B2-48A5-4061-89CA-41D13385AD8C}" dt="2024-02-23T13:35:01.974" v="172" actId="478"/>
          <ac:spMkLst>
            <pc:docMk/>
            <pc:sldMk cId="3238951368" sldId="1561"/>
            <ac:spMk id="6" creationId="{2741AEBC-AA7B-CAE0-73F2-3ACE06EEC1F2}"/>
          </ac:spMkLst>
        </pc:spChg>
        <pc:spChg chg="add mod">
          <ac:chgData name="Tom Coleman-Haynes" userId="feac02dd-ca1d-495d-907d-e6674be69fc7" providerId="ADAL" clId="{02A1A3B2-48A5-4061-89CA-41D13385AD8C}" dt="2024-02-23T13:35:08.561" v="197" actId="5793"/>
          <ac:spMkLst>
            <pc:docMk/>
            <pc:sldMk cId="3238951368" sldId="1561"/>
            <ac:spMk id="7" creationId="{16305789-06B2-35EA-045B-F39BBD9ED843}"/>
          </ac:spMkLst>
        </pc:spChg>
        <pc:spChg chg="add mod">
          <ac:chgData name="Tom Coleman-Haynes" userId="feac02dd-ca1d-495d-907d-e6674be69fc7" providerId="ADAL" clId="{02A1A3B2-48A5-4061-89CA-41D13385AD8C}" dt="2024-02-23T13:36:07.161" v="229"/>
          <ac:spMkLst>
            <pc:docMk/>
            <pc:sldMk cId="3238951368" sldId="1561"/>
            <ac:spMk id="8" creationId="{051E9959-6F10-9103-7DF3-4227C070196D}"/>
          </ac:spMkLst>
        </pc:spChg>
      </pc:sldChg>
      <pc:sldChg chg="addSp delSp modSp mod">
        <pc:chgData name="Tom Coleman-Haynes" userId="feac02dd-ca1d-495d-907d-e6674be69fc7" providerId="ADAL" clId="{02A1A3B2-48A5-4061-89CA-41D13385AD8C}" dt="2024-02-23T13:49:21.917" v="430"/>
        <pc:sldMkLst>
          <pc:docMk/>
          <pc:sldMk cId="921665685" sldId="1565"/>
        </pc:sldMkLst>
        <pc:spChg chg="mod">
          <ac:chgData name="Tom Coleman-Haynes" userId="feac02dd-ca1d-495d-907d-e6674be69fc7" providerId="ADAL" clId="{02A1A3B2-48A5-4061-89CA-41D13385AD8C}" dt="2024-02-23T13:47:28.891" v="369" actId="20577"/>
          <ac:spMkLst>
            <pc:docMk/>
            <pc:sldMk cId="921665685" sldId="1565"/>
            <ac:spMk id="3" creationId="{8F722226-8417-305A-9C06-4BF8C1E66CCF}"/>
          </ac:spMkLst>
        </pc:spChg>
        <pc:spChg chg="del">
          <ac:chgData name="Tom Coleman-Haynes" userId="feac02dd-ca1d-495d-907d-e6674be69fc7" providerId="ADAL" clId="{02A1A3B2-48A5-4061-89CA-41D13385AD8C}" dt="2024-02-23T13:49:21.064" v="429" actId="478"/>
          <ac:spMkLst>
            <pc:docMk/>
            <pc:sldMk cId="921665685" sldId="1565"/>
            <ac:spMk id="4" creationId="{01E06255-9F2A-DEFA-AF7C-4EF15E0D36B8}"/>
          </ac:spMkLst>
        </pc:spChg>
        <pc:spChg chg="add mod">
          <ac:chgData name="Tom Coleman-Haynes" userId="feac02dd-ca1d-495d-907d-e6674be69fc7" providerId="ADAL" clId="{02A1A3B2-48A5-4061-89CA-41D13385AD8C}" dt="2024-02-23T13:49:21.917" v="430"/>
          <ac:spMkLst>
            <pc:docMk/>
            <pc:sldMk cId="921665685" sldId="1565"/>
            <ac:spMk id="5" creationId="{9BAF5311-9156-4701-7832-D0640DCFE66E}"/>
          </ac:spMkLst>
        </pc:spChg>
      </pc:sldChg>
      <pc:sldChg chg="modNotesTx">
        <pc:chgData name="Tom Coleman-Haynes" userId="feac02dd-ca1d-495d-907d-e6674be69fc7" providerId="ADAL" clId="{02A1A3B2-48A5-4061-89CA-41D13385AD8C}" dt="2024-02-27T10:32:41.055" v="955" actId="2711"/>
        <pc:sldMkLst>
          <pc:docMk/>
          <pc:sldMk cId="812146321" sldId="2145708152"/>
        </pc:sldMkLst>
      </pc:sldChg>
      <pc:sldChg chg="addSp delSp modSp mod modNotesTx">
        <pc:chgData name="Tom Coleman-Haynes" userId="feac02dd-ca1d-495d-907d-e6674be69fc7" providerId="ADAL" clId="{02A1A3B2-48A5-4061-89CA-41D13385AD8C}" dt="2024-02-27T10:32:48.230" v="957" actId="113"/>
        <pc:sldMkLst>
          <pc:docMk/>
          <pc:sldMk cId="80657018" sldId="2145708163"/>
        </pc:sldMkLst>
        <pc:spChg chg="mod">
          <ac:chgData name="Tom Coleman-Haynes" userId="feac02dd-ca1d-495d-907d-e6674be69fc7" providerId="ADAL" clId="{02A1A3B2-48A5-4061-89CA-41D13385AD8C}" dt="2024-02-23T13:51:10.281" v="500"/>
          <ac:spMkLst>
            <pc:docMk/>
            <pc:sldMk cId="80657018" sldId="2145708163"/>
            <ac:spMk id="2" creationId="{DBE97A36-A89B-8540-AD69-6D7715F3FCA9}"/>
          </ac:spMkLst>
        </pc:spChg>
        <pc:spChg chg="del">
          <ac:chgData name="Tom Coleman-Haynes" userId="feac02dd-ca1d-495d-907d-e6674be69fc7" providerId="ADAL" clId="{02A1A3B2-48A5-4061-89CA-41D13385AD8C}" dt="2024-02-23T13:50:52.238" v="494" actId="478"/>
          <ac:spMkLst>
            <pc:docMk/>
            <pc:sldMk cId="80657018" sldId="2145708163"/>
            <ac:spMk id="3" creationId="{3C29BD7F-6A9C-2EAF-E111-0761FF9F4CE2}"/>
          </ac:spMkLst>
        </pc:spChg>
        <pc:spChg chg="add mod">
          <ac:chgData name="Tom Coleman-Haynes" userId="feac02dd-ca1d-495d-907d-e6674be69fc7" providerId="ADAL" clId="{02A1A3B2-48A5-4061-89CA-41D13385AD8C}" dt="2024-02-23T13:50:53.161" v="495"/>
          <ac:spMkLst>
            <pc:docMk/>
            <pc:sldMk cId="80657018" sldId="2145708163"/>
            <ac:spMk id="8" creationId="{62B82879-3D34-42A2-1180-C3882D973BA2}"/>
          </ac:spMkLst>
        </pc:spChg>
        <pc:grpChg chg="mod">
          <ac:chgData name="Tom Coleman-Haynes" userId="feac02dd-ca1d-495d-907d-e6674be69fc7" providerId="ADAL" clId="{02A1A3B2-48A5-4061-89CA-41D13385AD8C}" dt="2024-02-26T16:39:24.659" v="630" actId="1076"/>
          <ac:grpSpMkLst>
            <pc:docMk/>
            <pc:sldMk cId="80657018" sldId="2145708163"/>
            <ac:grpSpMk id="4" creationId="{90C9FB40-01AC-D24B-81F9-40FCAD715BD5}"/>
          </ac:grpSpMkLst>
        </pc:grpChg>
        <pc:graphicFrameChg chg="mod modGraphic">
          <ac:chgData name="Tom Coleman-Haynes" userId="feac02dd-ca1d-495d-907d-e6674be69fc7" providerId="ADAL" clId="{02A1A3B2-48A5-4061-89CA-41D13385AD8C}" dt="2024-02-26T16:39:17.431" v="629" actId="1076"/>
          <ac:graphicFrameMkLst>
            <pc:docMk/>
            <pc:sldMk cId="80657018" sldId="2145708163"/>
            <ac:graphicFrameMk id="6" creationId="{64E65701-1F13-6E41-B28C-EF936BC9883C}"/>
          </ac:graphicFrameMkLst>
        </pc:graphicFrameChg>
        <pc:picChg chg="mod">
          <ac:chgData name="Tom Coleman-Haynes" userId="feac02dd-ca1d-495d-907d-e6674be69fc7" providerId="ADAL" clId="{02A1A3B2-48A5-4061-89CA-41D13385AD8C}" dt="2024-02-26T16:39:24.659" v="630" actId="1076"/>
          <ac:picMkLst>
            <pc:docMk/>
            <pc:sldMk cId="80657018" sldId="2145708163"/>
            <ac:picMk id="5" creationId="{A3430FE3-352A-3C50-29FA-6E0B2A74F4F6}"/>
          </ac:picMkLst>
        </pc:picChg>
      </pc:sldChg>
      <pc:sldChg chg="addSp delSp modSp mod">
        <pc:chgData name="Tom Coleman-Haynes" userId="feac02dd-ca1d-495d-907d-e6674be69fc7" providerId="ADAL" clId="{02A1A3B2-48A5-4061-89CA-41D13385AD8C}" dt="2024-02-23T13:36:51.682" v="246" actId="20577"/>
        <pc:sldMkLst>
          <pc:docMk/>
          <pc:sldMk cId="718662848" sldId="2145708164"/>
        </pc:sldMkLst>
        <pc:spChg chg="del">
          <ac:chgData name="Tom Coleman-Haynes" userId="feac02dd-ca1d-495d-907d-e6674be69fc7" providerId="ADAL" clId="{02A1A3B2-48A5-4061-89CA-41D13385AD8C}" dt="2024-02-23T13:36:22.272" v="236" actId="478"/>
          <ac:spMkLst>
            <pc:docMk/>
            <pc:sldMk cId="718662848" sldId="2145708164"/>
            <ac:spMk id="4" creationId="{89E4C9BE-8644-E9D0-D0C2-16402B459457}"/>
          </ac:spMkLst>
        </pc:spChg>
        <pc:spChg chg="add mod">
          <ac:chgData name="Tom Coleman-Haynes" userId="feac02dd-ca1d-495d-907d-e6674be69fc7" providerId="ADAL" clId="{02A1A3B2-48A5-4061-89CA-41D13385AD8C}" dt="2024-02-23T13:36:23.160" v="237"/>
          <ac:spMkLst>
            <pc:docMk/>
            <pc:sldMk cId="718662848" sldId="2145708164"/>
            <ac:spMk id="7" creationId="{ACF7C41F-354E-2FCE-998A-8BD2B0254863}"/>
          </ac:spMkLst>
        </pc:spChg>
        <pc:spChg chg="mod">
          <ac:chgData name="Tom Coleman-Haynes" userId="feac02dd-ca1d-495d-907d-e6674be69fc7" providerId="ADAL" clId="{02A1A3B2-48A5-4061-89CA-41D13385AD8C}" dt="2024-02-23T13:36:51.682" v="246" actId="20577"/>
          <ac:spMkLst>
            <pc:docMk/>
            <pc:sldMk cId="718662848" sldId="2145708164"/>
            <ac:spMk id="34" creationId="{883BA098-2ACD-98E8-6EA5-8424021A6A74}"/>
          </ac:spMkLst>
        </pc:spChg>
        <pc:spChg chg="mod">
          <ac:chgData name="Tom Coleman-Haynes" userId="feac02dd-ca1d-495d-907d-e6674be69fc7" providerId="ADAL" clId="{02A1A3B2-48A5-4061-89CA-41D13385AD8C}" dt="2024-02-23T13:36:44.402" v="243" actId="20577"/>
          <ac:spMkLst>
            <pc:docMk/>
            <pc:sldMk cId="718662848" sldId="2145708164"/>
            <ac:spMk id="35" creationId="{74E16FE1-002C-45E2-B518-5A7DC2A80805}"/>
          </ac:spMkLst>
        </pc:spChg>
      </pc:sldChg>
      <pc:sldChg chg="modNotesTx">
        <pc:chgData name="Tom Coleman-Haynes" userId="feac02dd-ca1d-495d-907d-e6674be69fc7" providerId="ADAL" clId="{02A1A3B2-48A5-4061-89CA-41D13385AD8C}" dt="2024-02-27T10:33:04.354" v="961" actId="2711"/>
        <pc:sldMkLst>
          <pc:docMk/>
          <pc:sldMk cId="3928371257" sldId="2145708168"/>
        </pc:sldMkLst>
      </pc:sldChg>
      <pc:sldChg chg="modSp">
        <pc:chgData name="Tom Coleman-Haynes" userId="feac02dd-ca1d-495d-907d-e6674be69fc7" providerId="ADAL" clId="{02A1A3B2-48A5-4061-89CA-41D13385AD8C}" dt="2024-02-23T13:40:44.487" v="288" actId="20577"/>
        <pc:sldMkLst>
          <pc:docMk/>
          <pc:sldMk cId="3446883009" sldId="2145708169"/>
        </pc:sldMkLst>
        <pc:spChg chg="mod">
          <ac:chgData name="Tom Coleman-Haynes" userId="feac02dd-ca1d-495d-907d-e6674be69fc7" providerId="ADAL" clId="{02A1A3B2-48A5-4061-89CA-41D13385AD8C}" dt="2024-02-23T13:40:44.487" v="288" actId="20577"/>
          <ac:spMkLst>
            <pc:docMk/>
            <pc:sldMk cId="3446883009" sldId="2145708169"/>
            <ac:spMk id="5" creationId="{387231AF-8C46-BF56-2FA8-1EEDB26A2F86}"/>
          </ac:spMkLst>
        </pc:spChg>
      </pc:sldChg>
      <pc:sldChg chg="addSp delSp modSp mod">
        <pc:chgData name="Tom Coleman-Haynes" userId="feac02dd-ca1d-495d-907d-e6674be69fc7" providerId="ADAL" clId="{02A1A3B2-48A5-4061-89CA-41D13385AD8C}" dt="2024-02-26T16:47:54.186" v="864"/>
        <pc:sldMkLst>
          <pc:docMk/>
          <pc:sldMk cId="3942304239" sldId="2145708175"/>
        </pc:sldMkLst>
        <pc:spChg chg="add mod">
          <ac:chgData name="Tom Coleman-Haynes" userId="feac02dd-ca1d-495d-907d-e6674be69fc7" providerId="ADAL" clId="{02A1A3B2-48A5-4061-89CA-41D13385AD8C}" dt="2024-02-26T16:47:54.186" v="864"/>
          <ac:spMkLst>
            <pc:docMk/>
            <pc:sldMk cId="3942304239" sldId="2145708175"/>
            <ac:spMk id="3" creationId="{03C3FA19-B007-7BA7-8719-638897A4BACB}"/>
          </ac:spMkLst>
        </pc:spChg>
        <pc:spChg chg="del">
          <ac:chgData name="Tom Coleman-Haynes" userId="feac02dd-ca1d-495d-907d-e6674be69fc7" providerId="ADAL" clId="{02A1A3B2-48A5-4061-89CA-41D13385AD8C}" dt="2024-02-26T16:46:40.846" v="842" actId="478"/>
          <ac:spMkLst>
            <pc:docMk/>
            <pc:sldMk cId="3942304239" sldId="2145708175"/>
            <ac:spMk id="4" creationId="{A9CE21A7-B339-2775-4127-F93F6D6F35CD}"/>
          </ac:spMkLst>
        </pc:spChg>
      </pc:sldChg>
      <pc:sldChg chg="addSp delSp modSp mod modNotesTx">
        <pc:chgData name="Tom Coleman-Haynes" userId="feac02dd-ca1d-495d-907d-e6674be69fc7" providerId="ADAL" clId="{02A1A3B2-48A5-4061-89CA-41D13385AD8C}" dt="2024-02-27T14:08:17.150" v="1390"/>
        <pc:sldMkLst>
          <pc:docMk/>
          <pc:sldMk cId="2099242500" sldId="2145708229"/>
        </pc:sldMkLst>
        <pc:spChg chg="add mod">
          <ac:chgData name="Tom Coleman-Haynes" userId="feac02dd-ca1d-495d-907d-e6674be69fc7" providerId="ADAL" clId="{02A1A3B2-48A5-4061-89CA-41D13385AD8C}" dt="2024-02-26T16:47:52.937" v="863"/>
          <ac:spMkLst>
            <pc:docMk/>
            <pc:sldMk cId="2099242500" sldId="2145708229"/>
            <ac:spMk id="2" creationId="{6E80FDF5-5D6D-5378-3341-22C1A88D4196}"/>
          </ac:spMkLst>
        </pc:spChg>
        <pc:spChg chg="del">
          <ac:chgData name="Tom Coleman-Haynes" userId="feac02dd-ca1d-495d-907d-e6674be69fc7" providerId="ADAL" clId="{02A1A3B2-48A5-4061-89CA-41D13385AD8C}" dt="2024-02-26T16:46:38.948" v="841" actId="478"/>
          <ac:spMkLst>
            <pc:docMk/>
            <pc:sldMk cId="2099242500" sldId="2145708229"/>
            <ac:spMk id="3" creationId="{AE44C30E-0511-C390-410F-C303E4D33BBE}"/>
          </ac:spMkLst>
        </pc:spChg>
        <pc:spChg chg="mod">
          <ac:chgData name="Tom Coleman-Haynes" userId="feac02dd-ca1d-495d-907d-e6674be69fc7" providerId="ADAL" clId="{02A1A3B2-48A5-4061-89CA-41D13385AD8C}" dt="2024-02-27T14:08:17.150" v="1390"/>
          <ac:spMkLst>
            <pc:docMk/>
            <pc:sldMk cId="2099242500" sldId="2145708229"/>
            <ac:spMk id="243" creationId="{00000000-0000-0000-0000-000000000000}"/>
          </ac:spMkLst>
        </pc:spChg>
      </pc:sldChg>
      <pc:sldChg chg="modSp">
        <pc:chgData name="Tom Coleman-Haynes" userId="feac02dd-ca1d-495d-907d-e6674be69fc7" providerId="ADAL" clId="{02A1A3B2-48A5-4061-89CA-41D13385AD8C}" dt="2024-02-23T13:41:05.670" v="289" actId="20577"/>
        <pc:sldMkLst>
          <pc:docMk/>
          <pc:sldMk cId="3399631865" sldId="2145708230"/>
        </pc:sldMkLst>
        <pc:spChg chg="mod">
          <ac:chgData name="Tom Coleman-Haynes" userId="feac02dd-ca1d-495d-907d-e6674be69fc7" providerId="ADAL" clId="{02A1A3B2-48A5-4061-89CA-41D13385AD8C}" dt="2024-02-23T13:41:05.670" v="289" actId="20577"/>
          <ac:spMkLst>
            <pc:docMk/>
            <pc:sldMk cId="3399631865" sldId="2145708230"/>
            <ac:spMk id="5" creationId="{387231AF-8C46-BF56-2FA8-1EEDB26A2F86}"/>
          </ac:spMkLst>
        </pc:spChg>
      </pc:sldChg>
      <pc:sldChg chg="modNotesTx">
        <pc:chgData name="Tom Coleman-Haynes" userId="feac02dd-ca1d-495d-907d-e6674be69fc7" providerId="ADAL" clId="{02A1A3B2-48A5-4061-89CA-41D13385AD8C}" dt="2024-02-27T10:31:48.773" v="946" actId="255"/>
        <pc:sldMkLst>
          <pc:docMk/>
          <pc:sldMk cId="2529191239" sldId="2145708231"/>
        </pc:sldMkLst>
      </pc:sldChg>
      <pc:sldChg chg="modNotesTx">
        <pc:chgData name="Tom Coleman-Haynes" userId="feac02dd-ca1d-495d-907d-e6674be69fc7" providerId="ADAL" clId="{02A1A3B2-48A5-4061-89CA-41D13385AD8C}" dt="2024-02-27T10:32:29.618" v="952" actId="113"/>
        <pc:sldMkLst>
          <pc:docMk/>
          <pc:sldMk cId="3702426062" sldId="2145708234"/>
        </pc:sldMkLst>
      </pc:sldChg>
      <pc:sldChg chg="addSp delSp modSp mod modNotes modNotesTx">
        <pc:chgData name="Tom Coleman-Haynes" userId="feac02dd-ca1d-495d-907d-e6674be69fc7" providerId="ADAL" clId="{02A1A3B2-48A5-4061-89CA-41D13385AD8C}" dt="2024-02-27T14:08:03.630" v="1385" actId="27636"/>
        <pc:sldMkLst>
          <pc:docMk/>
          <pc:sldMk cId="1239174002" sldId="2145708256"/>
        </pc:sldMkLst>
        <pc:spChg chg="add mod">
          <ac:chgData name="Tom Coleman-Haynes" userId="feac02dd-ca1d-495d-907d-e6674be69fc7" providerId="ADAL" clId="{02A1A3B2-48A5-4061-89CA-41D13385AD8C}" dt="2024-02-23T13:48:50.975" v="412"/>
          <ac:spMkLst>
            <pc:docMk/>
            <pc:sldMk cId="1239174002" sldId="2145708256"/>
            <ac:spMk id="3" creationId="{4A8BDDBC-424A-E8E3-3FFD-AC0C3118C043}"/>
          </ac:spMkLst>
        </pc:spChg>
        <pc:spChg chg="mod">
          <ac:chgData name="Tom Coleman-Haynes" userId="feac02dd-ca1d-495d-907d-e6674be69fc7" providerId="ADAL" clId="{02A1A3B2-48A5-4061-89CA-41D13385AD8C}" dt="2024-02-26T16:35:41.353" v="553" actId="20577"/>
          <ac:spMkLst>
            <pc:docMk/>
            <pc:sldMk cId="1239174002" sldId="2145708256"/>
            <ac:spMk id="4" creationId="{7DDFE757-5C41-3FE5-9386-E3A65360A828}"/>
          </ac:spMkLst>
        </pc:spChg>
        <pc:spChg chg="del">
          <ac:chgData name="Tom Coleman-Haynes" userId="feac02dd-ca1d-495d-907d-e6674be69fc7" providerId="ADAL" clId="{02A1A3B2-48A5-4061-89CA-41D13385AD8C}" dt="2024-02-23T13:48:50.121" v="411" actId="478"/>
          <ac:spMkLst>
            <pc:docMk/>
            <pc:sldMk cId="1239174002" sldId="2145708256"/>
            <ac:spMk id="5" creationId="{A2D0EBE3-9A2C-68F8-543F-9FF1F07AF44C}"/>
          </ac:spMkLst>
        </pc:spChg>
        <pc:spChg chg="mod">
          <ac:chgData name="Tom Coleman-Haynes" userId="feac02dd-ca1d-495d-907d-e6674be69fc7" providerId="ADAL" clId="{02A1A3B2-48A5-4061-89CA-41D13385AD8C}" dt="2024-02-23T13:46:36.212" v="365" actId="1076"/>
          <ac:spMkLst>
            <pc:docMk/>
            <pc:sldMk cId="1239174002" sldId="2145708256"/>
            <ac:spMk id="7" creationId="{D1859BC4-602F-232C-223E-82C90FF30C10}"/>
          </ac:spMkLst>
        </pc:spChg>
        <pc:graphicFrameChg chg="mod modGraphic">
          <ac:chgData name="Tom Coleman-Haynes" userId="feac02dd-ca1d-495d-907d-e6674be69fc7" providerId="ADAL" clId="{02A1A3B2-48A5-4061-89CA-41D13385AD8C}" dt="2024-02-23T13:46:24.154" v="363"/>
          <ac:graphicFrameMkLst>
            <pc:docMk/>
            <pc:sldMk cId="1239174002" sldId="2145708256"/>
            <ac:graphicFrameMk id="8" creationId="{E25BB65B-FDAA-E871-C6AD-35DF4A9051A4}"/>
          </ac:graphicFrameMkLst>
        </pc:graphicFrameChg>
      </pc:sldChg>
      <pc:sldChg chg="addSp delSp modSp mod">
        <pc:chgData name="Tom Coleman-Haynes" userId="feac02dd-ca1d-495d-907d-e6674be69fc7" providerId="ADAL" clId="{02A1A3B2-48A5-4061-89CA-41D13385AD8C}" dt="2024-02-26T16:40:03.439" v="642" actId="207"/>
        <pc:sldMkLst>
          <pc:docMk/>
          <pc:sldMk cId="2986184470" sldId="2145708270"/>
        </pc:sldMkLst>
        <pc:spChg chg="add mod">
          <ac:chgData name="Tom Coleman-Haynes" userId="feac02dd-ca1d-495d-907d-e6674be69fc7" providerId="ADAL" clId="{02A1A3B2-48A5-4061-89CA-41D13385AD8C}" dt="2024-02-26T16:39:52.883" v="637" actId="27636"/>
          <ac:spMkLst>
            <pc:docMk/>
            <pc:sldMk cId="2986184470" sldId="2145708270"/>
            <ac:spMk id="3" creationId="{3DEAFDBF-D0A8-1B49-1330-6FBC5E9A84A8}"/>
          </ac:spMkLst>
        </pc:spChg>
        <pc:spChg chg="del">
          <ac:chgData name="Tom Coleman-Haynes" userId="feac02dd-ca1d-495d-907d-e6674be69fc7" providerId="ADAL" clId="{02A1A3B2-48A5-4061-89CA-41D13385AD8C}" dt="2024-02-26T16:39:51.852" v="635" actId="478"/>
          <ac:spMkLst>
            <pc:docMk/>
            <pc:sldMk cId="2986184470" sldId="2145708270"/>
            <ac:spMk id="4" creationId="{8D524C32-9A04-D449-E5E6-D0C3D53F4BDC}"/>
          </ac:spMkLst>
        </pc:spChg>
        <pc:spChg chg="mod">
          <ac:chgData name="Tom Coleman-Haynes" userId="feac02dd-ca1d-495d-907d-e6674be69fc7" providerId="ADAL" clId="{02A1A3B2-48A5-4061-89CA-41D13385AD8C}" dt="2024-02-26T16:40:03.439" v="642" actId="207"/>
          <ac:spMkLst>
            <pc:docMk/>
            <pc:sldMk cId="2986184470" sldId="2145708270"/>
            <ac:spMk id="11" creationId="{9058CE92-57EB-3347-F49B-87C3C83E7A47}"/>
          </ac:spMkLst>
        </pc:spChg>
      </pc:sldChg>
      <pc:sldChg chg="addSp delSp modSp mod modNotesTx">
        <pc:chgData name="Tom Coleman-Haynes" userId="feac02dd-ca1d-495d-907d-e6674be69fc7" providerId="ADAL" clId="{02A1A3B2-48A5-4061-89CA-41D13385AD8C}" dt="2024-02-27T10:33:12.899" v="964" actId="2711"/>
        <pc:sldMkLst>
          <pc:docMk/>
          <pc:sldMk cId="1518746305" sldId="2145708271"/>
        </pc:sldMkLst>
        <pc:spChg chg="mod">
          <ac:chgData name="Tom Coleman-Haynes" userId="feac02dd-ca1d-495d-907d-e6674be69fc7" providerId="ADAL" clId="{02A1A3B2-48A5-4061-89CA-41D13385AD8C}" dt="2024-02-26T16:40:11.794" v="645" actId="20577"/>
          <ac:spMkLst>
            <pc:docMk/>
            <pc:sldMk cId="1518746305" sldId="2145708271"/>
            <ac:spMk id="2" creationId="{1B9850F6-5609-ED26-6101-7B93EFEFE106}"/>
          </ac:spMkLst>
        </pc:spChg>
        <pc:spChg chg="mod">
          <ac:chgData name="Tom Coleman-Haynes" userId="feac02dd-ca1d-495d-907d-e6674be69fc7" providerId="ADAL" clId="{02A1A3B2-48A5-4061-89CA-41D13385AD8C}" dt="2024-02-26T16:40:33.165" v="685" actId="20577"/>
          <ac:spMkLst>
            <pc:docMk/>
            <pc:sldMk cId="1518746305" sldId="2145708271"/>
            <ac:spMk id="3" creationId="{1938BD47-9B30-67A8-1011-48C2B99AD93D}"/>
          </ac:spMkLst>
        </pc:spChg>
        <pc:spChg chg="del">
          <ac:chgData name="Tom Coleman-Haynes" userId="feac02dd-ca1d-495d-907d-e6674be69fc7" providerId="ADAL" clId="{02A1A3B2-48A5-4061-89CA-41D13385AD8C}" dt="2024-02-26T16:40:06.685" v="643" actId="478"/>
          <ac:spMkLst>
            <pc:docMk/>
            <pc:sldMk cId="1518746305" sldId="2145708271"/>
            <ac:spMk id="4" creationId="{8B395965-9508-7A83-D672-47CB2002EBB3}"/>
          </ac:spMkLst>
        </pc:spChg>
        <pc:spChg chg="add mod">
          <ac:chgData name="Tom Coleman-Haynes" userId="feac02dd-ca1d-495d-907d-e6674be69fc7" providerId="ADAL" clId="{02A1A3B2-48A5-4061-89CA-41D13385AD8C}" dt="2024-02-26T16:40:07.512" v="644"/>
          <ac:spMkLst>
            <pc:docMk/>
            <pc:sldMk cId="1518746305" sldId="2145708271"/>
            <ac:spMk id="5" creationId="{6E51C37A-A93F-FBC9-FA12-9E53567E4E40}"/>
          </ac:spMkLst>
        </pc:spChg>
      </pc:sldChg>
      <pc:sldChg chg="addSp delSp modSp mod modNotesTx">
        <pc:chgData name="Tom Coleman-Haynes" userId="feac02dd-ca1d-495d-907d-e6674be69fc7" providerId="ADAL" clId="{02A1A3B2-48A5-4061-89CA-41D13385AD8C}" dt="2024-02-27T10:33:19.789" v="966" actId="2711"/>
        <pc:sldMkLst>
          <pc:docMk/>
          <pc:sldMk cId="3214144916" sldId="2145708272"/>
        </pc:sldMkLst>
        <pc:spChg chg="mod">
          <ac:chgData name="Tom Coleman-Haynes" userId="feac02dd-ca1d-495d-907d-e6674be69fc7" providerId="ADAL" clId="{02A1A3B2-48A5-4061-89CA-41D13385AD8C}" dt="2024-02-26T16:42:52.210" v="741"/>
          <ac:spMkLst>
            <pc:docMk/>
            <pc:sldMk cId="3214144916" sldId="2145708272"/>
            <ac:spMk id="2" creationId="{D1EEA6C1-A090-F7BB-C922-EE72AFEB3FD5}"/>
          </ac:spMkLst>
        </pc:spChg>
        <pc:spChg chg="del">
          <ac:chgData name="Tom Coleman-Haynes" userId="feac02dd-ca1d-495d-907d-e6674be69fc7" providerId="ADAL" clId="{02A1A3B2-48A5-4061-89CA-41D13385AD8C}" dt="2024-02-26T16:40:44.501" v="687" actId="478"/>
          <ac:spMkLst>
            <pc:docMk/>
            <pc:sldMk cId="3214144916" sldId="2145708272"/>
            <ac:spMk id="3" creationId="{8409C3B7-784A-59B9-AE44-F6779B49B1D8}"/>
          </ac:spMkLst>
        </pc:spChg>
        <pc:spChg chg="del mod">
          <ac:chgData name="Tom Coleman-Haynes" userId="feac02dd-ca1d-495d-907d-e6674be69fc7" providerId="ADAL" clId="{02A1A3B2-48A5-4061-89CA-41D13385AD8C}" dt="2024-02-26T16:42:04.989" v="724" actId="478"/>
          <ac:spMkLst>
            <pc:docMk/>
            <pc:sldMk cId="3214144916" sldId="2145708272"/>
            <ac:spMk id="4" creationId="{C434AF8C-F9E2-F672-9CED-CB3DB97703DB}"/>
          </ac:spMkLst>
        </pc:spChg>
        <pc:spChg chg="add mod">
          <ac:chgData name="Tom Coleman-Haynes" userId="feac02dd-ca1d-495d-907d-e6674be69fc7" providerId="ADAL" clId="{02A1A3B2-48A5-4061-89CA-41D13385AD8C}" dt="2024-02-26T16:40:48.042" v="689"/>
          <ac:spMkLst>
            <pc:docMk/>
            <pc:sldMk cId="3214144916" sldId="2145708272"/>
            <ac:spMk id="5" creationId="{F2C5C4FC-A25A-DA06-4F24-DAD5CB877A1B}"/>
          </ac:spMkLst>
        </pc:spChg>
        <pc:spChg chg="add mod">
          <ac:chgData name="Tom Coleman-Haynes" userId="feac02dd-ca1d-495d-907d-e6674be69fc7" providerId="ADAL" clId="{02A1A3B2-48A5-4061-89CA-41D13385AD8C}" dt="2024-02-26T16:42:02.716" v="723"/>
          <ac:spMkLst>
            <pc:docMk/>
            <pc:sldMk cId="3214144916" sldId="2145708272"/>
            <ac:spMk id="6" creationId="{797C51EE-007C-CCED-9950-0B17278D31B2}"/>
          </ac:spMkLst>
        </pc:spChg>
      </pc:sldChg>
      <pc:sldChg chg="addSp delSp modSp mod modNotesTx">
        <pc:chgData name="Tom Coleman-Haynes" userId="feac02dd-ca1d-495d-907d-e6674be69fc7" providerId="ADAL" clId="{02A1A3B2-48A5-4061-89CA-41D13385AD8C}" dt="2024-02-27T14:08:53.900" v="1391" actId="20577"/>
        <pc:sldMkLst>
          <pc:docMk/>
          <pc:sldMk cId="77034617" sldId="2145708277"/>
        </pc:sldMkLst>
        <pc:spChg chg="mod">
          <ac:chgData name="Tom Coleman-Haynes" userId="feac02dd-ca1d-495d-907d-e6674be69fc7" providerId="ADAL" clId="{02A1A3B2-48A5-4061-89CA-41D13385AD8C}" dt="2024-02-26T16:49:24.619" v="901" actId="207"/>
          <ac:spMkLst>
            <pc:docMk/>
            <pc:sldMk cId="77034617" sldId="2145708277"/>
            <ac:spMk id="3" creationId="{2293F8BF-174B-7496-C814-68CE8E51924C}"/>
          </ac:spMkLst>
        </pc:spChg>
        <pc:spChg chg="del">
          <ac:chgData name="Tom Coleman-Haynes" userId="feac02dd-ca1d-495d-907d-e6674be69fc7" providerId="ADAL" clId="{02A1A3B2-48A5-4061-89CA-41D13385AD8C}" dt="2024-02-26T16:46:53.813" v="847" actId="478"/>
          <ac:spMkLst>
            <pc:docMk/>
            <pc:sldMk cId="77034617" sldId="2145708277"/>
            <ac:spMk id="4" creationId="{2EF47E93-8F7F-EE64-A75E-5EAE87A4BB81}"/>
          </ac:spMkLst>
        </pc:spChg>
        <pc:spChg chg="add mod">
          <ac:chgData name="Tom Coleman-Haynes" userId="feac02dd-ca1d-495d-907d-e6674be69fc7" providerId="ADAL" clId="{02A1A3B2-48A5-4061-89CA-41D13385AD8C}" dt="2024-02-26T16:48:01.002" v="870"/>
          <ac:spMkLst>
            <pc:docMk/>
            <pc:sldMk cId="77034617" sldId="2145708277"/>
            <ac:spMk id="5" creationId="{99C405A2-56D7-7E5C-BDD4-ECB1748ED0C8}"/>
          </ac:spMkLst>
        </pc:spChg>
      </pc:sldChg>
      <pc:sldChg chg="modNotesTx">
        <pc:chgData name="Tom Coleman-Haynes" userId="feac02dd-ca1d-495d-907d-e6674be69fc7" providerId="ADAL" clId="{02A1A3B2-48A5-4061-89CA-41D13385AD8C}" dt="2024-02-27T12:54:37.835" v="1343"/>
        <pc:sldMkLst>
          <pc:docMk/>
          <pc:sldMk cId="610458597" sldId="2145708281"/>
        </pc:sldMkLst>
      </pc:sldChg>
      <pc:sldChg chg="addSp delSp modSp mod modNotesTx">
        <pc:chgData name="Tom Coleman-Haynes" userId="feac02dd-ca1d-495d-907d-e6674be69fc7" providerId="ADAL" clId="{02A1A3B2-48A5-4061-89CA-41D13385AD8C}" dt="2024-02-27T12:45:37.404" v="1158"/>
        <pc:sldMkLst>
          <pc:docMk/>
          <pc:sldMk cId="2473372639" sldId="2145708282"/>
        </pc:sldMkLst>
        <pc:spChg chg="mod">
          <ac:chgData name="Tom Coleman-Haynes" userId="feac02dd-ca1d-495d-907d-e6674be69fc7" providerId="ADAL" clId="{02A1A3B2-48A5-4061-89CA-41D13385AD8C}" dt="2024-02-23T13:30:27.108" v="71" actId="20577"/>
          <ac:spMkLst>
            <pc:docMk/>
            <pc:sldMk cId="2473372639" sldId="2145708282"/>
            <ac:spMk id="2" creationId="{DBE97A36-A89B-8540-AD69-6D7715F3FCA9}"/>
          </ac:spMkLst>
        </pc:spChg>
        <pc:spChg chg="del">
          <ac:chgData name="Tom Coleman-Haynes" userId="feac02dd-ca1d-495d-907d-e6674be69fc7" providerId="ADAL" clId="{02A1A3B2-48A5-4061-89CA-41D13385AD8C}" dt="2024-02-23T13:36:02.732" v="226" actId="478"/>
          <ac:spMkLst>
            <pc:docMk/>
            <pc:sldMk cId="2473372639" sldId="2145708282"/>
            <ac:spMk id="3" creationId="{0C381F15-BE58-22B3-6B86-8DAD99E7F948}"/>
          </ac:spMkLst>
        </pc:spChg>
        <pc:spChg chg="add mod">
          <ac:chgData name="Tom Coleman-Haynes" userId="feac02dd-ca1d-495d-907d-e6674be69fc7" providerId="ADAL" clId="{02A1A3B2-48A5-4061-89CA-41D13385AD8C}" dt="2024-02-23T13:36:03.666" v="227"/>
          <ac:spMkLst>
            <pc:docMk/>
            <pc:sldMk cId="2473372639" sldId="2145708282"/>
            <ac:spMk id="8" creationId="{86FF61C9-AE40-F7E3-32C8-F222A9C2BF8E}"/>
          </ac:spMkLst>
        </pc:spChg>
        <pc:graphicFrameChg chg="mod modGraphic">
          <ac:chgData name="Tom Coleman-Haynes" userId="feac02dd-ca1d-495d-907d-e6674be69fc7" providerId="ADAL" clId="{02A1A3B2-48A5-4061-89CA-41D13385AD8C}" dt="2024-02-26T19:15:21.631" v="943" actId="20577"/>
          <ac:graphicFrameMkLst>
            <pc:docMk/>
            <pc:sldMk cId="2473372639" sldId="2145708282"/>
            <ac:graphicFrameMk id="6" creationId="{64E65701-1F13-6E41-B28C-EF936BC9883C}"/>
          </ac:graphicFrameMkLst>
        </pc:graphicFrameChg>
      </pc:sldChg>
      <pc:sldChg chg="addSp delSp modSp mod delAnim modAnim modNotesTx">
        <pc:chgData name="Tom Coleman-Haynes" userId="feac02dd-ca1d-495d-907d-e6674be69fc7" providerId="ADAL" clId="{02A1A3B2-48A5-4061-89CA-41D13385AD8C}" dt="2024-02-27T12:45:39.654" v="1159"/>
        <pc:sldMkLst>
          <pc:docMk/>
          <pc:sldMk cId="4206101324" sldId="2145708294"/>
        </pc:sldMkLst>
        <pc:picChg chg="add del mod">
          <ac:chgData name="Tom Coleman-Haynes" userId="feac02dd-ca1d-495d-907d-e6674be69fc7" providerId="ADAL" clId="{02A1A3B2-48A5-4061-89CA-41D13385AD8C}" dt="2024-02-23T13:33:36.838" v="143" actId="478"/>
          <ac:picMkLst>
            <pc:docMk/>
            <pc:sldMk cId="4206101324" sldId="2145708294"/>
            <ac:picMk id="2" creationId="{23D7BEB1-5FAF-9DD7-F30C-6575823FE7A7}"/>
          </ac:picMkLst>
        </pc:picChg>
        <pc:picChg chg="add del mod">
          <ac:chgData name="Tom Coleman-Haynes" userId="feac02dd-ca1d-495d-907d-e6674be69fc7" providerId="ADAL" clId="{02A1A3B2-48A5-4061-89CA-41D13385AD8C}" dt="2024-02-23T13:33:50.160" v="147" actId="478"/>
          <ac:picMkLst>
            <pc:docMk/>
            <pc:sldMk cId="4206101324" sldId="2145708294"/>
            <ac:picMk id="3" creationId="{B942A1BC-2A31-7752-6B96-E9FEF2294FBA}"/>
          </ac:picMkLst>
        </pc:picChg>
      </pc:sldChg>
      <pc:sldChg chg="modNotes modNotesTx">
        <pc:chgData name="Tom Coleman-Haynes" userId="feac02dd-ca1d-495d-907d-e6674be69fc7" providerId="ADAL" clId="{02A1A3B2-48A5-4061-89CA-41D13385AD8C}" dt="2024-02-27T12:46:13.465" v="1167" actId="27636"/>
        <pc:sldMkLst>
          <pc:docMk/>
          <pc:sldMk cId="3289163667" sldId="2145708295"/>
        </pc:sldMkLst>
      </pc:sldChg>
      <pc:sldChg chg="addSp delSp modSp mod addAnim delAnim modNotesTx">
        <pc:chgData name="Tom Coleman-Haynes" userId="feac02dd-ca1d-495d-907d-e6674be69fc7" providerId="ADAL" clId="{02A1A3B2-48A5-4061-89CA-41D13385AD8C}" dt="2024-02-27T12:49:28.982" v="1306" actId="20577"/>
        <pc:sldMkLst>
          <pc:docMk/>
          <pc:sldMk cId="3358015902" sldId="2145708296"/>
        </pc:sldMkLst>
        <pc:spChg chg="add del mod">
          <ac:chgData name="Tom Coleman-Haynes" userId="feac02dd-ca1d-495d-907d-e6674be69fc7" providerId="ADAL" clId="{02A1A3B2-48A5-4061-89CA-41D13385AD8C}" dt="2024-02-26T16:35:01.646" v="552" actId="20577"/>
          <ac:spMkLst>
            <pc:docMk/>
            <pc:sldMk cId="3358015902" sldId="2145708296"/>
            <ac:spMk id="2" creationId="{4EFDCEE4-6446-FCAE-A63C-FD954074200F}"/>
          </ac:spMkLst>
        </pc:spChg>
        <pc:spChg chg="del">
          <ac:chgData name="Tom Coleman-Haynes" userId="feac02dd-ca1d-495d-907d-e6674be69fc7" providerId="ADAL" clId="{02A1A3B2-48A5-4061-89CA-41D13385AD8C}" dt="2024-02-23T13:44:38.766" v="347" actId="478"/>
          <ac:spMkLst>
            <pc:docMk/>
            <pc:sldMk cId="3358015902" sldId="2145708296"/>
            <ac:spMk id="3" creationId="{6182AAC7-193F-AD32-6EC2-2C6D6C1DE93B}"/>
          </ac:spMkLst>
        </pc:spChg>
        <pc:spChg chg="mod">
          <ac:chgData name="Tom Coleman-Haynes" userId="feac02dd-ca1d-495d-907d-e6674be69fc7" providerId="ADAL" clId="{02A1A3B2-48A5-4061-89CA-41D13385AD8C}" dt="2024-02-23T13:44:12.619" v="342" actId="113"/>
          <ac:spMkLst>
            <pc:docMk/>
            <pc:sldMk cId="3358015902" sldId="2145708296"/>
            <ac:spMk id="5" creationId="{9ED693E4-A023-61C8-7C81-F889E3BAF9B6}"/>
          </ac:spMkLst>
        </pc:spChg>
        <pc:spChg chg="add del mod">
          <ac:chgData name="Tom Coleman-Haynes" userId="feac02dd-ca1d-495d-907d-e6674be69fc7" providerId="ADAL" clId="{02A1A3B2-48A5-4061-89CA-41D13385AD8C}" dt="2024-02-23T13:48:47.013" v="409" actId="478"/>
          <ac:spMkLst>
            <pc:docMk/>
            <pc:sldMk cId="3358015902" sldId="2145708296"/>
            <ac:spMk id="6" creationId="{CB587814-E2E6-863E-08D8-BF13719FDB42}"/>
          </ac:spMkLst>
        </pc:spChg>
        <pc:spChg chg="add mod">
          <ac:chgData name="Tom Coleman-Haynes" userId="feac02dd-ca1d-495d-907d-e6674be69fc7" providerId="ADAL" clId="{02A1A3B2-48A5-4061-89CA-41D13385AD8C}" dt="2024-02-23T13:48:44.929" v="408"/>
          <ac:spMkLst>
            <pc:docMk/>
            <pc:sldMk cId="3358015902" sldId="2145708296"/>
            <ac:spMk id="7" creationId="{5028C991-E137-F331-0296-2B1AD4204928}"/>
          </ac:spMkLst>
        </pc:spChg>
        <pc:spChg chg="add mod">
          <ac:chgData name="Tom Coleman-Haynes" userId="feac02dd-ca1d-495d-907d-e6674be69fc7" providerId="ADAL" clId="{02A1A3B2-48A5-4061-89CA-41D13385AD8C}" dt="2024-02-23T13:48:47.836" v="410"/>
          <ac:spMkLst>
            <pc:docMk/>
            <pc:sldMk cId="3358015902" sldId="2145708296"/>
            <ac:spMk id="8" creationId="{9F31F00C-7096-3131-F3B7-B5E10C329C23}"/>
          </ac:spMkLst>
        </pc:spChg>
      </pc:sldChg>
      <pc:sldChg chg="addSp delSp modSp mod">
        <pc:chgData name="Tom Coleman-Haynes" userId="feac02dd-ca1d-495d-907d-e6674be69fc7" providerId="ADAL" clId="{02A1A3B2-48A5-4061-89CA-41D13385AD8C}" dt="2024-02-26T16:48:02.153" v="871"/>
        <pc:sldMkLst>
          <pc:docMk/>
          <pc:sldMk cId="2679642040" sldId="2145708315"/>
        </pc:sldMkLst>
        <pc:spChg chg="add mod">
          <ac:chgData name="Tom Coleman-Haynes" userId="feac02dd-ca1d-495d-907d-e6674be69fc7" providerId="ADAL" clId="{02A1A3B2-48A5-4061-89CA-41D13385AD8C}" dt="2024-02-26T16:48:02.153" v="871"/>
          <ac:spMkLst>
            <pc:docMk/>
            <pc:sldMk cId="2679642040" sldId="2145708315"/>
            <ac:spMk id="3" creationId="{92FCD29E-56DE-093B-96F0-8F8CF4DCCC90}"/>
          </ac:spMkLst>
        </pc:spChg>
        <pc:spChg chg="del">
          <ac:chgData name="Tom Coleman-Haynes" userId="feac02dd-ca1d-495d-907d-e6674be69fc7" providerId="ADAL" clId="{02A1A3B2-48A5-4061-89CA-41D13385AD8C}" dt="2024-02-26T16:46:56.820" v="848" actId="478"/>
          <ac:spMkLst>
            <pc:docMk/>
            <pc:sldMk cId="2679642040" sldId="2145708315"/>
            <ac:spMk id="4" creationId="{1FEB9BB1-0745-AAAC-7B69-658186EBC9CC}"/>
          </ac:spMkLst>
        </pc:spChg>
      </pc:sldChg>
      <pc:sldChg chg="addSp delSp modSp mod modNotes">
        <pc:chgData name="Tom Coleman-Haynes" userId="feac02dd-ca1d-495d-907d-e6674be69fc7" providerId="ADAL" clId="{02A1A3B2-48A5-4061-89CA-41D13385AD8C}" dt="2024-02-27T14:08:17.150" v="1390"/>
        <pc:sldMkLst>
          <pc:docMk/>
          <pc:sldMk cId="1440390855" sldId="2145708316"/>
        </pc:sldMkLst>
        <pc:spChg chg="add mod">
          <ac:chgData name="Tom Coleman-Haynes" userId="feac02dd-ca1d-495d-907d-e6674be69fc7" providerId="ADAL" clId="{02A1A3B2-48A5-4061-89CA-41D13385AD8C}" dt="2024-02-23T13:39:21.138" v="264"/>
          <ac:spMkLst>
            <pc:docMk/>
            <pc:sldMk cId="1440390855" sldId="2145708316"/>
            <ac:spMk id="3" creationId="{DFF7C3BF-7DD5-AA79-B9E2-15C9DA81C294}"/>
          </ac:spMkLst>
        </pc:spChg>
        <pc:spChg chg="mod">
          <ac:chgData name="Tom Coleman-Haynes" userId="feac02dd-ca1d-495d-907d-e6674be69fc7" providerId="ADAL" clId="{02A1A3B2-48A5-4061-89CA-41D13385AD8C}" dt="2024-02-23T13:39:26.150" v="265" actId="20577"/>
          <ac:spMkLst>
            <pc:docMk/>
            <pc:sldMk cId="1440390855" sldId="2145708316"/>
            <ac:spMk id="5" creationId="{46078A44-92BE-B848-84EA-7C9548594732}"/>
          </ac:spMkLst>
        </pc:spChg>
        <pc:spChg chg="mod">
          <ac:chgData name="Tom Coleman-Haynes" userId="feac02dd-ca1d-495d-907d-e6674be69fc7" providerId="ADAL" clId="{02A1A3B2-48A5-4061-89CA-41D13385AD8C}" dt="2024-02-27T14:08:17.150" v="1390"/>
          <ac:spMkLst>
            <pc:docMk/>
            <pc:sldMk cId="1440390855" sldId="2145708316"/>
            <ac:spMk id="7" creationId="{B951FC34-30B7-7248-BA4C-D48987A1F0AC}"/>
          </ac:spMkLst>
        </pc:spChg>
        <pc:spChg chg="del">
          <ac:chgData name="Tom Coleman-Haynes" userId="feac02dd-ca1d-495d-907d-e6674be69fc7" providerId="ADAL" clId="{02A1A3B2-48A5-4061-89CA-41D13385AD8C}" dt="2024-02-23T13:39:16.502" v="263" actId="478"/>
          <ac:spMkLst>
            <pc:docMk/>
            <pc:sldMk cId="1440390855" sldId="2145708316"/>
            <ac:spMk id="10" creationId="{72EA5915-8E3F-2345-118B-6FF9AAFBDA8A}"/>
          </ac:spMkLst>
        </pc:spChg>
        <pc:spChg chg="mod">
          <ac:chgData name="Tom Coleman-Haynes" userId="feac02dd-ca1d-495d-907d-e6674be69fc7" providerId="ADAL" clId="{02A1A3B2-48A5-4061-89CA-41D13385AD8C}" dt="2024-02-23T13:40:32.539" v="286" actId="1076"/>
          <ac:spMkLst>
            <pc:docMk/>
            <pc:sldMk cId="1440390855" sldId="2145708316"/>
            <ac:spMk id="13" creationId="{84A770C4-2B45-9F4E-ADF1-AF3AF2E6C250}"/>
          </ac:spMkLst>
        </pc:spChg>
        <pc:spChg chg="mod">
          <ac:chgData name="Tom Coleman-Haynes" userId="feac02dd-ca1d-495d-907d-e6674be69fc7" providerId="ADAL" clId="{02A1A3B2-48A5-4061-89CA-41D13385AD8C}" dt="2024-02-23T13:40:34.842" v="287" actId="1076"/>
          <ac:spMkLst>
            <pc:docMk/>
            <pc:sldMk cId="1440390855" sldId="2145708316"/>
            <ac:spMk id="15" creationId="{319DCF7A-1888-0D41-B76A-80F4F5EA2CB9}"/>
          </ac:spMkLst>
        </pc:spChg>
        <pc:picChg chg="mod">
          <ac:chgData name="Tom Coleman-Haynes" userId="feac02dd-ca1d-495d-907d-e6674be69fc7" providerId="ADAL" clId="{02A1A3B2-48A5-4061-89CA-41D13385AD8C}" dt="2024-02-23T13:40:10.037" v="278" actId="1076"/>
          <ac:picMkLst>
            <pc:docMk/>
            <pc:sldMk cId="1440390855" sldId="2145708316"/>
            <ac:picMk id="6" creationId="{E1B04B01-F89D-934D-95C3-BDF8C82D3DD7}"/>
          </ac:picMkLst>
        </pc:picChg>
        <pc:picChg chg="mod">
          <ac:chgData name="Tom Coleman-Haynes" userId="feac02dd-ca1d-495d-907d-e6674be69fc7" providerId="ADAL" clId="{02A1A3B2-48A5-4061-89CA-41D13385AD8C}" dt="2024-02-23T13:40:28.120" v="284" actId="1076"/>
          <ac:picMkLst>
            <pc:docMk/>
            <pc:sldMk cId="1440390855" sldId="2145708316"/>
            <ac:picMk id="12" creationId="{64781648-FA99-3E47-A161-6ADD0542FE30}"/>
          </ac:picMkLst>
        </pc:picChg>
        <pc:picChg chg="mod">
          <ac:chgData name="Tom Coleman-Haynes" userId="feac02dd-ca1d-495d-907d-e6674be69fc7" providerId="ADAL" clId="{02A1A3B2-48A5-4061-89CA-41D13385AD8C}" dt="2024-02-23T13:40:29.685" v="285" actId="1076"/>
          <ac:picMkLst>
            <pc:docMk/>
            <pc:sldMk cId="1440390855" sldId="2145708316"/>
            <ac:picMk id="14" creationId="{41295533-6549-B040-9229-52DC661F0137}"/>
          </ac:picMkLst>
        </pc:picChg>
      </pc:sldChg>
      <pc:sldChg chg="addSp delSp modSp mod">
        <pc:chgData name="Tom Coleman-Haynes" userId="feac02dd-ca1d-495d-907d-e6674be69fc7" providerId="ADAL" clId="{02A1A3B2-48A5-4061-89CA-41D13385AD8C}" dt="2024-02-26T16:49:48.726" v="914" actId="20577"/>
        <pc:sldMkLst>
          <pc:docMk/>
          <pc:sldMk cId="41179641" sldId="2145708318"/>
        </pc:sldMkLst>
        <pc:spChg chg="mod">
          <ac:chgData name="Tom Coleman-Haynes" userId="feac02dd-ca1d-495d-907d-e6674be69fc7" providerId="ADAL" clId="{02A1A3B2-48A5-4061-89CA-41D13385AD8C}" dt="2024-02-26T16:49:48.726" v="914" actId="20577"/>
          <ac:spMkLst>
            <pc:docMk/>
            <pc:sldMk cId="41179641" sldId="2145708318"/>
            <ac:spMk id="3" creationId="{00000000-0000-0000-0000-000000000000}"/>
          </ac:spMkLst>
        </pc:spChg>
        <pc:spChg chg="add mod">
          <ac:chgData name="Tom Coleman-Haynes" userId="feac02dd-ca1d-495d-907d-e6674be69fc7" providerId="ADAL" clId="{02A1A3B2-48A5-4061-89CA-41D13385AD8C}" dt="2024-02-26T16:47:59.897" v="869"/>
          <ac:spMkLst>
            <pc:docMk/>
            <pc:sldMk cId="41179641" sldId="2145708318"/>
            <ac:spMk id="4" creationId="{1D39EA50-33C7-2779-ACA3-17070AAC279D}"/>
          </ac:spMkLst>
        </pc:spChg>
        <pc:spChg chg="del">
          <ac:chgData name="Tom Coleman-Haynes" userId="feac02dd-ca1d-495d-907d-e6674be69fc7" providerId="ADAL" clId="{02A1A3B2-48A5-4061-89CA-41D13385AD8C}" dt="2024-02-26T16:46:50.652" v="846" actId="478"/>
          <ac:spMkLst>
            <pc:docMk/>
            <pc:sldMk cId="41179641" sldId="2145708318"/>
            <ac:spMk id="6" creationId="{76B444CF-4F2D-6828-88C7-9C333EDF869A}"/>
          </ac:spMkLst>
        </pc:spChg>
      </pc:sldChg>
      <pc:sldChg chg="mod modClrScheme chgLayout">
        <pc:chgData name="Tom Coleman-Haynes" userId="feac02dd-ca1d-495d-907d-e6674be69fc7" providerId="ADAL" clId="{02A1A3B2-48A5-4061-89CA-41D13385AD8C}" dt="2024-02-26T16:47:02.284" v="850" actId="700"/>
        <pc:sldMkLst>
          <pc:docMk/>
          <pc:sldMk cId="2616876000" sldId="2145708319"/>
        </pc:sldMkLst>
      </pc:sldChg>
      <pc:sldChg chg="addSp delSp modSp mod modNotes">
        <pc:chgData name="Tom Coleman-Haynes" userId="feac02dd-ca1d-495d-907d-e6674be69fc7" providerId="ADAL" clId="{02A1A3B2-48A5-4061-89CA-41D13385AD8C}" dt="2024-02-27T14:09:18.529" v="1392"/>
        <pc:sldMkLst>
          <pc:docMk/>
          <pc:sldMk cId="2020794442" sldId="2145708320"/>
        </pc:sldMkLst>
        <pc:spChg chg="del">
          <ac:chgData name="Tom Coleman-Haynes" userId="feac02dd-ca1d-495d-907d-e6674be69fc7" providerId="ADAL" clId="{02A1A3B2-48A5-4061-89CA-41D13385AD8C}" dt="2024-02-26T16:47:05.172" v="851" actId="478"/>
          <ac:spMkLst>
            <pc:docMk/>
            <pc:sldMk cId="2020794442" sldId="2145708320"/>
            <ac:spMk id="3" creationId="{9A28870A-B262-D732-2E87-BD5363D021BB}"/>
          </ac:spMkLst>
        </pc:spChg>
        <pc:spChg chg="add mod">
          <ac:chgData name="Tom Coleman-Haynes" userId="feac02dd-ca1d-495d-907d-e6674be69fc7" providerId="ADAL" clId="{02A1A3B2-48A5-4061-89CA-41D13385AD8C}" dt="2024-02-26T16:48:04.953" v="873"/>
          <ac:spMkLst>
            <pc:docMk/>
            <pc:sldMk cId="2020794442" sldId="2145708320"/>
            <ac:spMk id="4" creationId="{767931D2-3B83-7284-2BF9-8BAA2113C2D7}"/>
          </ac:spMkLst>
        </pc:spChg>
      </pc:sldChg>
      <pc:sldChg chg="addSp modSp mod modAnim modNotes modNotesTx">
        <pc:chgData name="Tom Coleman-Haynes" userId="feac02dd-ca1d-495d-907d-e6674be69fc7" providerId="ADAL" clId="{02A1A3B2-48A5-4061-89CA-41D13385AD8C}" dt="2024-02-27T12:46:13.485" v="1168" actId="27636"/>
        <pc:sldMkLst>
          <pc:docMk/>
          <pc:sldMk cId="3926081956" sldId="2145708324"/>
        </pc:sldMkLst>
        <pc:spChg chg="mod">
          <ac:chgData name="Tom Coleman-Haynes" userId="feac02dd-ca1d-495d-907d-e6674be69fc7" providerId="ADAL" clId="{02A1A3B2-48A5-4061-89CA-41D13385AD8C}" dt="2024-02-23T13:30:14.176" v="62" actId="20577"/>
          <ac:spMkLst>
            <pc:docMk/>
            <pc:sldMk cId="3926081956" sldId="2145708324"/>
            <ac:spMk id="2" creationId="{D716D5D6-D285-F72D-A920-DE2E07672D2D}"/>
          </ac:spMkLst>
        </pc:spChg>
        <pc:spChg chg="mod">
          <ac:chgData name="Tom Coleman-Haynes" userId="feac02dd-ca1d-495d-907d-e6674be69fc7" providerId="ADAL" clId="{02A1A3B2-48A5-4061-89CA-41D13385AD8C}" dt="2024-02-23T13:29:31.017" v="33" actId="20577"/>
          <ac:spMkLst>
            <pc:docMk/>
            <pc:sldMk cId="3926081956" sldId="2145708324"/>
            <ac:spMk id="4" creationId="{AD279571-F89C-35F1-810A-A6564871F138}"/>
          </ac:spMkLst>
        </pc:spChg>
        <pc:spChg chg="add mod">
          <ac:chgData name="Tom Coleman-Haynes" userId="feac02dd-ca1d-495d-907d-e6674be69fc7" providerId="ADAL" clId="{02A1A3B2-48A5-4061-89CA-41D13385AD8C}" dt="2024-02-27T12:46:13.389" v="1166" actId="20577"/>
          <ac:spMkLst>
            <pc:docMk/>
            <pc:sldMk cId="3926081956" sldId="2145708324"/>
            <ac:spMk id="5" creationId="{6FCCC579-5852-FA7B-3990-EF5FC360620E}"/>
          </ac:spMkLst>
        </pc:spChg>
      </pc:sldChg>
      <pc:sldChg chg="modSp mod modNotesTx">
        <pc:chgData name="Tom Coleman-Haynes" userId="feac02dd-ca1d-495d-907d-e6674be69fc7" providerId="ADAL" clId="{02A1A3B2-48A5-4061-89CA-41D13385AD8C}" dt="2024-02-27T13:05:09.273" v="1383" actId="2711"/>
        <pc:sldMkLst>
          <pc:docMk/>
          <pc:sldMk cId="1120859780" sldId="2145708325"/>
        </pc:sldMkLst>
        <pc:spChg chg="mod">
          <ac:chgData name="Tom Coleman-Haynes" userId="feac02dd-ca1d-495d-907d-e6674be69fc7" providerId="ADAL" clId="{02A1A3B2-48A5-4061-89CA-41D13385AD8C}" dt="2024-02-27T13:05:09.273" v="1383" actId="2711"/>
          <ac:spMkLst>
            <pc:docMk/>
            <pc:sldMk cId="1120859780" sldId="2145708325"/>
            <ac:spMk id="15" creationId="{414DF6F5-6F51-DC44-BB26-6B5D013DAC27}"/>
          </ac:spMkLst>
        </pc:spChg>
      </pc:sldChg>
      <pc:sldChg chg="addSp delSp modSp mod modNotesTx">
        <pc:chgData name="Tom Coleman-Haynes" userId="feac02dd-ca1d-495d-907d-e6674be69fc7" providerId="ADAL" clId="{02A1A3B2-48A5-4061-89CA-41D13385AD8C}" dt="2024-02-27T12:55:57.215" v="1381"/>
        <pc:sldMkLst>
          <pc:docMk/>
          <pc:sldMk cId="1364951088" sldId="2145708326"/>
        </pc:sldMkLst>
        <pc:spChg chg="del">
          <ac:chgData name="Tom Coleman-Haynes" userId="feac02dd-ca1d-495d-907d-e6674be69fc7" providerId="ADAL" clId="{02A1A3B2-48A5-4061-89CA-41D13385AD8C}" dt="2024-02-26T16:46:16.085" v="830" actId="478"/>
          <ac:spMkLst>
            <pc:docMk/>
            <pc:sldMk cId="1364951088" sldId="2145708326"/>
            <ac:spMk id="3" creationId="{8092A61A-1E07-A847-7809-23C25578E63F}"/>
          </ac:spMkLst>
        </pc:spChg>
        <pc:spChg chg="add mod">
          <ac:chgData name="Tom Coleman-Haynes" userId="feac02dd-ca1d-495d-907d-e6674be69fc7" providerId="ADAL" clId="{02A1A3B2-48A5-4061-89CA-41D13385AD8C}" dt="2024-02-26T16:46:16.833" v="831"/>
          <ac:spMkLst>
            <pc:docMk/>
            <pc:sldMk cId="1364951088" sldId="2145708326"/>
            <ac:spMk id="8" creationId="{D6C6716A-0654-E859-C93E-994C77001AF6}"/>
          </ac:spMkLst>
        </pc:spChg>
        <pc:graphicFrameChg chg="mod modGraphic">
          <ac:chgData name="Tom Coleman-Haynes" userId="feac02dd-ca1d-495d-907d-e6674be69fc7" providerId="ADAL" clId="{02A1A3B2-48A5-4061-89CA-41D13385AD8C}" dt="2024-02-26T16:45:49.112" v="826" actId="948"/>
          <ac:graphicFrameMkLst>
            <pc:docMk/>
            <pc:sldMk cId="1364951088" sldId="2145708326"/>
            <ac:graphicFrameMk id="6" creationId="{64E65701-1F13-6E41-B28C-EF936BC9883C}"/>
          </ac:graphicFrameMkLst>
        </pc:graphicFrameChg>
      </pc:sldChg>
      <pc:sldChg chg="modNotesTx">
        <pc:chgData name="Tom Coleman-Haynes" userId="feac02dd-ca1d-495d-907d-e6674be69fc7" providerId="ADAL" clId="{02A1A3B2-48A5-4061-89CA-41D13385AD8C}" dt="2024-02-27T12:55:54.571" v="1380"/>
        <pc:sldMkLst>
          <pc:docMk/>
          <pc:sldMk cId="3788850252" sldId="2145708327"/>
        </pc:sldMkLst>
      </pc:sldChg>
      <pc:sldChg chg="modNotes modNotesTx">
        <pc:chgData name="Tom Coleman-Haynes" userId="feac02dd-ca1d-495d-907d-e6674be69fc7" providerId="ADAL" clId="{02A1A3B2-48A5-4061-89CA-41D13385AD8C}" dt="2024-02-27T14:08:03.908" v="1389" actId="27636"/>
        <pc:sldMkLst>
          <pc:docMk/>
          <pc:sldMk cId="1544010367" sldId="2145708328"/>
        </pc:sldMkLst>
      </pc:sldChg>
      <pc:sldChg chg="add del">
        <pc:chgData name="Tom Coleman-Haynes" userId="feac02dd-ca1d-495d-907d-e6674be69fc7" providerId="ADAL" clId="{02A1A3B2-48A5-4061-89CA-41D13385AD8C}" dt="2024-02-27T14:25:48.813" v="1403" actId="47"/>
        <pc:sldMkLst>
          <pc:docMk/>
          <pc:sldMk cId="2319743933" sldId="2145708329"/>
        </pc:sldMkLst>
      </pc:sldChg>
    </pc:docChg>
  </pc:docChgLst>
  <pc:docChgLst>
    <pc:chgData name="Sophia Papadakis" userId="S::sophia@ncsct.co.uk::b95f17c4-d9c4-4e13-899b-4e888ddd5376" providerId="AD" clId="Web-{19A415FE-A571-5B97-5895-07E83FF771C1}"/>
    <pc:docChg chg="modSld">
      <pc:chgData name="Sophia Papadakis" userId="S::sophia@ncsct.co.uk::b95f17c4-d9c4-4e13-899b-4e888ddd5376" providerId="AD" clId="Web-{19A415FE-A571-5B97-5895-07E83FF771C1}" dt="2024-02-24T08:24:00.086" v="41" actId="20577"/>
      <pc:docMkLst>
        <pc:docMk/>
      </pc:docMkLst>
      <pc:sldChg chg="modSp modNotes">
        <pc:chgData name="Sophia Papadakis" userId="S::sophia@ncsct.co.uk::b95f17c4-d9c4-4e13-899b-4e888ddd5376" providerId="AD" clId="Web-{19A415FE-A571-5B97-5895-07E83FF771C1}" dt="2024-02-24T08:24:00.086" v="41" actId="20577"/>
        <pc:sldMkLst>
          <pc:docMk/>
          <pc:sldMk cId="2529191239" sldId="2145708231"/>
        </pc:sldMkLst>
        <pc:spChg chg="mod">
          <ac:chgData name="Sophia Papadakis" userId="S::sophia@ncsct.co.uk::b95f17c4-d9c4-4e13-899b-4e888ddd5376" providerId="AD" clId="Web-{19A415FE-A571-5B97-5895-07E83FF771C1}" dt="2024-02-24T08:24:00.086" v="41" actId="20577"/>
          <ac:spMkLst>
            <pc:docMk/>
            <pc:sldMk cId="2529191239" sldId="2145708231"/>
            <ac:spMk id="5" creationId="{387231AF-8C46-BF56-2FA8-1EEDB26A2F86}"/>
          </ac:spMkLst>
        </pc:spChg>
      </pc:sldChg>
    </pc:docChg>
  </pc:docChgLst>
  <pc:docChgLst>
    <pc:chgData name="Sophia Papadakis" userId="S::sophia@ncsct.co.uk::b95f17c4-d9c4-4e13-899b-4e888ddd5376" providerId="AD" clId="Web-{C6B7FCC8-1035-A6BE-A74E-4ACBE7D52606}"/>
    <pc:docChg chg="modSld">
      <pc:chgData name="Sophia Papadakis" userId="S::sophia@ncsct.co.uk::b95f17c4-d9c4-4e13-899b-4e888ddd5376" providerId="AD" clId="Web-{C6B7FCC8-1035-A6BE-A74E-4ACBE7D52606}" dt="2024-03-03T21:05:07.335" v="19" actId="20577"/>
      <pc:docMkLst>
        <pc:docMk/>
      </pc:docMkLst>
      <pc:sldChg chg="modSp">
        <pc:chgData name="Sophia Papadakis" userId="S::sophia@ncsct.co.uk::b95f17c4-d9c4-4e13-899b-4e888ddd5376" providerId="AD" clId="Web-{C6B7FCC8-1035-A6BE-A74E-4ACBE7D52606}" dt="2024-03-03T21:05:07.335" v="19" actId="20577"/>
        <pc:sldMkLst>
          <pc:docMk/>
          <pc:sldMk cId="1514237621" sldId="1150"/>
        </pc:sldMkLst>
        <pc:spChg chg="mod">
          <ac:chgData name="Sophia Papadakis" userId="S::sophia@ncsct.co.uk::b95f17c4-d9c4-4e13-899b-4e888ddd5376" providerId="AD" clId="Web-{C6B7FCC8-1035-A6BE-A74E-4ACBE7D52606}" dt="2024-03-03T21:05:07.335" v="19" actId="20577"/>
          <ac:spMkLst>
            <pc:docMk/>
            <pc:sldMk cId="1514237621" sldId="1150"/>
            <ac:spMk id="4" creationId="{06D9B44E-29E1-4B4E-93CD-355B20C19EE2}"/>
          </ac:spMkLst>
        </pc:spChg>
      </pc:sldChg>
    </pc:docChg>
  </pc:docChgLst>
  <pc:docChgLst>
    <pc:chgData name="Sophia Papadakis" userId="S::sophia@ncsct.co.uk::b95f17c4-d9c4-4e13-899b-4e888ddd5376" providerId="AD" clId="Web-{75F5AA06-7569-2545-81F6-57D4C9C40531}"/>
    <pc:docChg chg="addSld delSld">
      <pc:chgData name="Sophia Papadakis" userId="S::sophia@ncsct.co.uk::b95f17c4-d9c4-4e13-899b-4e888ddd5376" providerId="AD" clId="Web-{75F5AA06-7569-2545-81F6-57D4C9C40531}" dt="2024-02-25T21:17:02.105" v="9"/>
      <pc:docMkLst>
        <pc:docMk/>
      </pc:docMkLst>
      <pc:sldChg chg="add del">
        <pc:chgData name="Sophia Papadakis" userId="S::sophia@ncsct.co.uk::b95f17c4-d9c4-4e13-899b-4e888ddd5376" providerId="AD" clId="Web-{75F5AA06-7569-2545-81F6-57D4C9C40531}" dt="2024-02-25T21:17:01.168" v="6"/>
        <pc:sldMkLst>
          <pc:docMk/>
          <pc:sldMk cId="610458597" sldId="2145708281"/>
        </pc:sldMkLst>
      </pc:sldChg>
      <pc:sldChg chg="add del">
        <pc:chgData name="Sophia Papadakis" userId="S::sophia@ncsct.co.uk::b95f17c4-d9c4-4e13-899b-4e888ddd5376" providerId="AD" clId="Web-{75F5AA06-7569-2545-81F6-57D4C9C40531}" dt="2024-02-25T21:17:01.933" v="8"/>
        <pc:sldMkLst>
          <pc:docMk/>
          <pc:sldMk cId="2473372639" sldId="2145708282"/>
        </pc:sldMkLst>
      </pc:sldChg>
      <pc:sldChg chg="add del">
        <pc:chgData name="Sophia Papadakis" userId="S::sophia@ncsct.co.uk::b95f17c4-d9c4-4e13-899b-4e888ddd5376" providerId="AD" clId="Web-{75F5AA06-7569-2545-81F6-57D4C9C40531}" dt="2024-02-25T21:17:02.105" v="9"/>
        <pc:sldMkLst>
          <pc:docMk/>
          <pc:sldMk cId="4206101324" sldId="2145708294"/>
        </pc:sldMkLst>
      </pc:sldChg>
      <pc:sldChg chg="add del">
        <pc:chgData name="Sophia Papadakis" userId="S::sophia@ncsct.co.uk::b95f17c4-d9c4-4e13-899b-4e888ddd5376" providerId="AD" clId="Web-{75F5AA06-7569-2545-81F6-57D4C9C40531}" dt="2024-02-25T21:17:00.855" v="5"/>
        <pc:sldMkLst>
          <pc:docMk/>
          <pc:sldMk cId="3289163667" sldId="2145708295"/>
        </pc:sldMkLst>
      </pc:sldChg>
      <pc:sldChg chg="add del">
        <pc:chgData name="Sophia Papadakis" userId="S::sophia@ncsct.co.uk::b95f17c4-d9c4-4e13-899b-4e888ddd5376" providerId="AD" clId="Web-{75F5AA06-7569-2545-81F6-57D4C9C40531}" dt="2024-02-25T21:17:01.715" v="7"/>
        <pc:sldMkLst>
          <pc:docMk/>
          <pc:sldMk cId="3926081956" sldId="2145708324"/>
        </pc:sldMkLst>
      </pc:sldChg>
    </pc:docChg>
  </pc:docChgLst>
  <pc:docChgLst>
    <pc:chgData name="Sophia Papadakis" userId="S::sophia@ncsct.co.uk::b95f17c4-d9c4-4e13-899b-4e888ddd5376" providerId="AD" clId="Web-{4070B517-29B7-5B80-7E99-9E57624E9F8A}"/>
    <pc:docChg chg="modSld">
      <pc:chgData name="Sophia Papadakis" userId="S::sophia@ncsct.co.uk::b95f17c4-d9c4-4e13-899b-4e888ddd5376" providerId="AD" clId="Web-{4070B517-29B7-5B80-7E99-9E57624E9F8A}" dt="2024-03-03T20:48:19.933" v="22"/>
      <pc:docMkLst>
        <pc:docMk/>
      </pc:docMkLst>
      <pc:sldChg chg="modNotes">
        <pc:chgData name="Sophia Papadakis" userId="S::sophia@ncsct.co.uk::b95f17c4-d9c4-4e13-899b-4e888ddd5376" providerId="AD" clId="Web-{4070B517-29B7-5B80-7E99-9E57624E9F8A}" dt="2024-03-03T20:48:19.933" v="22"/>
        <pc:sldMkLst>
          <pc:docMk/>
          <pc:sldMk cId="1440390855" sldId="2145708316"/>
        </pc:sldMkLst>
      </pc:sldChg>
    </pc:docChg>
  </pc:docChgLst>
  <pc:docChgLst>
    <pc:chgData name="Sophia Papadakis" userId="S::sophia@ncsct.co.uk::b95f17c4-d9c4-4e13-899b-4e888ddd5376" providerId="AD" clId="Web-{905AE0B8-CAC2-A552-E24C-79D0BC9C48E8}"/>
    <pc:docChg chg="modSld">
      <pc:chgData name="Sophia Papadakis" userId="S::sophia@ncsct.co.uk::b95f17c4-d9c4-4e13-899b-4e888ddd5376" providerId="AD" clId="Web-{905AE0B8-CAC2-A552-E24C-79D0BC9C48E8}" dt="2024-02-29T10:58:19.130" v="269"/>
      <pc:docMkLst>
        <pc:docMk/>
      </pc:docMkLst>
      <pc:sldChg chg="addSp delSp modSp addAnim delAnim modNotes">
        <pc:chgData name="Sophia Papadakis" userId="S::sophia@ncsct.co.uk::b95f17c4-d9c4-4e13-899b-4e888ddd5376" providerId="AD" clId="Web-{905AE0B8-CAC2-A552-E24C-79D0BC9C48E8}" dt="2024-02-29T10:58:19.130" v="269"/>
        <pc:sldMkLst>
          <pc:docMk/>
          <pc:sldMk cId="2529191239" sldId="2145708231"/>
        </pc:sldMkLst>
        <pc:spChg chg="mod">
          <ac:chgData name="Sophia Papadakis" userId="S::sophia@ncsct.co.uk::b95f17c4-d9c4-4e13-899b-4e888ddd5376" providerId="AD" clId="Web-{905AE0B8-CAC2-A552-E24C-79D0BC9C48E8}" dt="2024-02-29T10:49:36.931" v="209" actId="20577"/>
          <ac:spMkLst>
            <pc:docMk/>
            <pc:sldMk cId="2529191239" sldId="2145708231"/>
            <ac:spMk id="2" creationId="{BAC9225D-04E1-B763-9FEF-D213CE428260}"/>
          </ac:spMkLst>
        </pc:spChg>
        <pc:spChg chg="add del mod">
          <ac:chgData name="Sophia Papadakis" userId="S::sophia@ncsct.co.uk::b95f17c4-d9c4-4e13-899b-4e888ddd5376" providerId="AD" clId="Web-{905AE0B8-CAC2-A552-E24C-79D0BC9C48E8}" dt="2024-02-29T10:58:00.536" v="237" actId="20577"/>
          <ac:spMkLst>
            <pc:docMk/>
            <pc:sldMk cId="2529191239" sldId="2145708231"/>
            <ac:spMk id="5" creationId="{387231AF-8C46-BF56-2FA8-1EEDB26A2F86}"/>
          </ac:spMkLst>
        </pc:spChg>
      </pc:sldChg>
    </pc:docChg>
  </pc:docChgLst>
  <pc:docChgLst>
    <pc:chgData name="Sophia Papadakis" userId="S::sophia@ncsct.co.uk::b95f17c4-d9c4-4e13-899b-4e888ddd5376" providerId="AD" clId="Web-{FF443ACA-EB7F-AB69-DC92-C8600317E111}"/>
    <pc:docChg chg="addSld delSld modSld">
      <pc:chgData name="Sophia Papadakis" userId="S::sophia@ncsct.co.uk::b95f17c4-d9c4-4e13-899b-4e888ddd5376" providerId="AD" clId="Web-{FF443ACA-EB7F-AB69-DC92-C8600317E111}" dt="2024-02-26T11:19:10.763" v="289"/>
      <pc:docMkLst>
        <pc:docMk/>
      </pc:docMkLst>
      <pc:sldChg chg="modSp">
        <pc:chgData name="Sophia Papadakis" userId="S::sophia@ncsct.co.uk::b95f17c4-d9c4-4e13-899b-4e888ddd5376" providerId="AD" clId="Web-{FF443ACA-EB7F-AB69-DC92-C8600317E111}" dt="2024-02-26T11:19:10.763" v="289"/>
        <pc:sldMkLst>
          <pc:docMk/>
          <pc:sldMk cId="644013598" sldId="484"/>
        </pc:sldMkLst>
        <pc:graphicFrameChg chg="mod modGraphic">
          <ac:chgData name="Sophia Papadakis" userId="S::sophia@ncsct.co.uk::b95f17c4-d9c4-4e13-899b-4e888ddd5376" providerId="AD" clId="Web-{FF443ACA-EB7F-AB69-DC92-C8600317E111}" dt="2024-02-26T11:19:10.763" v="289"/>
          <ac:graphicFrameMkLst>
            <pc:docMk/>
            <pc:sldMk cId="644013598" sldId="484"/>
            <ac:graphicFrameMk id="6" creationId="{64E65701-1F13-6E41-B28C-EF936BC9883C}"/>
          </ac:graphicFrameMkLst>
        </pc:graphicFrameChg>
      </pc:sldChg>
      <pc:sldChg chg="modSp">
        <pc:chgData name="Sophia Papadakis" userId="S::sophia@ncsct.co.uk::b95f17c4-d9c4-4e13-899b-4e888ddd5376" providerId="AD" clId="Web-{FF443ACA-EB7F-AB69-DC92-C8600317E111}" dt="2024-02-26T11:17:59.917" v="89" actId="14100"/>
        <pc:sldMkLst>
          <pc:docMk/>
          <pc:sldMk cId="1126824676" sldId="1213"/>
        </pc:sldMkLst>
        <pc:spChg chg="mod">
          <ac:chgData name="Sophia Papadakis" userId="S::sophia@ncsct.co.uk::b95f17c4-d9c4-4e13-899b-4e888ddd5376" providerId="AD" clId="Web-{FF443ACA-EB7F-AB69-DC92-C8600317E111}" dt="2024-02-26T11:17:59.917" v="89" actId="14100"/>
          <ac:spMkLst>
            <pc:docMk/>
            <pc:sldMk cId="1126824676" sldId="1213"/>
            <ac:spMk id="11" creationId="{9928A8B3-CD40-E142-A1C0-83663938727C}"/>
          </ac:spMkLst>
        </pc:spChg>
      </pc:sldChg>
      <pc:sldChg chg="add del">
        <pc:chgData name="Sophia Papadakis" userId="S::sophia@ncsct.co.uk::b95f17c4-d9c4-4e13-899b-4e888ddd5376" providerId="AD" clId="Web-{FF443ACA-EB7F-AB69-DC92-C8600317E111}" dt="2024-02-26T09:42:12.311" v="1"/>
        <pc:sldMkLst>
          <pc:docMk/>
          <pc:sldMk cId="2696996327" sldId="2145708329"/>
        </pc:sldMkLst>
      </pc:sldChg>
    </pc:docChg>
  </pc:docChgLst>
  <pc:docChgLst>
    <pc:chgData name="Sophia Papadakis" userId="S::sophia@ncsct.co.uk::b95f17c4-d9c4-4e13-899b-4e888ddd5376" providerId="AD" clId="Web-{F1DFAED7-B3A4-59BF-20E2-B86074F7E14A}"/>
    <pc:docChg chg="modSld">
      <pc:chgData name="Sophia Papadakis" userId="S::sophia@ncsct.co.uk::b95f17c4-d9c4-4e13-899b-4e888ddd5376" providerId="AD" clId="Web-{F1DFAED7-B3A4-59BF-20E2-B86074F7E14A}" dt="2024-03-03T20:59:20.583" v="148"/>
      <pc:docMkLst>
        <pc:docMk/>
      </pc:docMkLst>
      <pc:sldChg chg="modNotes">
        <pc:chgData name="Sophia Papadakis" userId="S::sophia@ncsct.co.uk::b95f17c4-d9c4-4e13-899b-4e888ddd5376" providerId="AD" clId="Web-{F1DFAED7-B3A4-59BF-20E2-B86074F7E14A}" dt="2024-03-03T20:58:47.707" v="124"/>
        <pc:sldMkLst>
          <pc:docMk/>
          <pc:sldMk cId="1934647624" sldId="354"/>
        </pc:sldMkLst>
      </pc:sldChg>
      <pc:sldChg chg="modNotes">
        <pc:chgData name="Sophia Papadakis" userId="S::sophia@ncsct.co.uk::b95f17c4-d9c4-4e13-899b-4e888ddd5376" providerId="AD" clId="Web-{F1DFAED7-B3A4-59BF-20E2-B86074F7E14A}" dt="2024-03-03T20:50:31.525" v="10"/>
        <pc:sldMkLst>
          <pc:docMk/>
          <pc:sldMk cId="4088876310" sldId="513"/>
        </pc:sldMkLst>
      </pc:sldChg>
      <pc:sldChg chg="modNotes">
        <pc:chgData name="Sophia Papadakis" userId="S::sophia@ncsct.co.uk::b95f17c4-d9c4-4e13-899b-4e888ddd5376" providerId="AD" clId="Web-{F1DFAED7-B3A4-59BF-20E2-B86074F7E14A}" dt="2024-03-03T20:59:20.583" v="148"/>
        <pc:sldMkLst>
          <pc:docMk/>
          <pc:sldMk cId="3907947207" sldId="551"/>
        </pc:sldMkLst>
      </pc:sldChg>
      <pc:sldChg chg="modNotes">
        <pc:chgData name="Sophia Papadakis" userId="S::sophia@ncsct.co.uk::b95f17c4-d9c4-4e13-899b-4e888ddd5376" providerId="AD" clId="Web-{F1DFAED7-B3A4-59BF-20E2-B86074F7E14A}" dt="2024-03-03T20:53:35.638" v="21"/>
        <pc:sldMkLst>
          <pc:docMk/>
          <pc:sldMk cId="4245921548" sldId="870"/>
        </pc:sldMkLst>
      </pc:sldChg>
      <pc:sldChg chg="modNotes">
        <pc:chgData name="Sophia Papadakis" userId="S::sophia@ncsct.co.uk::b95f17c4-d9c4-4e13-899b-4e888ddd5376" providerId="AD" clId="Web-{F1DFAED7-B3A4-59BF-20E2-B86074F7E14A}" dt="2024-03-03T20:56:48.502" v="88"/>
        <pc:sldMkLst>
          <pc:docMk/>
          <pc:sldMk cId="3659086496" sldId="1147"/>
        </pc:sldMkLst>
      </pc:sldChg>
      <pc:sldChg chg="modNotes">
        <pc:chgData name="Sophia Papadakis" userId="S::sophia@ncsct.co.uk::b95f17c4-d9c4-4e13-899b-4e888ddd5376" providerId="AD" clId="Web-{F1DFAED7-B3A4-59BF-20E2-B86074F7E14A}" dt="2024-03-03T20:55:39.234" v="51"/>
        <pc:sldMkLst>
          <pc:docMk/>
          <pc:sldMk cId="1514237621" sldId="1150"/>
        </pc:sldMkLst>
      </pc:sldChg>
      <pc:sldChg chg="modNotes">
        <pc:chgData name="Sophia Papadakis" userId="S::sophia@ncsct.co.uk::b95f17c4-d9c4-4e13-899b-4e888ddd5376" providerId="AD" clId="Web-{F1DFAED7-B3A4-59BF-20E2-B86074F7E14A}" dt="2024-03-03T20:57:35.659" v="103"/>
        <pc:sldMkLst>
          <pc:docMk/>
          <pc:sldMk cId="1227529387" sldId="1152"/>
        </pc:sldMkLst>
      </pc:sldChg>
      <pc:sldChg chg="modNotes">
        <pc:chgData name="Sophia Papadakis" userId="S::sophia@ncsct.co.uk::b95f17c4-d9c4-4e13-899b-4e888ddd5376" providerId="AD" clId="Web-{F1DFAED7-B3A4-59BF-20E2-B86074F7E14A}" dt="2024-03-03T20:57:56.534" v="112"/>
        <pc:sldMkLst>
          <pc:docMk/>
          <pc:sldMk cId="620642560" sldId="1153"/>
        </pc:sldMkLst>
      </pc:sldChg>
      <pc:sldChg chg="modNotes">
        <pc:chgData name="Sophia Papadakis" userId="S::sophia@ncsct.co.uk::b95f17c4-d9c4-4e13-899b-4e888ddd5376" providerId="AD" clId="Web-{F1DFAED7-B3A4-59BF-20E2-B86074F7E14A}" dt="2024-03-03T20:56:05.516" v="65"/>
        <pc:sldMkLst>
          <pc:docMk/>
          <pc:sldMk cId="609067206" sldId="1214"/>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rgbClr val="008489"/>
            </a:solidFill>
            <a:ln>
              <a:noFill/>
            </a:ln>
            <a:effectLst/>
          </c:spPr>
          <c:invertIfNegative val="0"/>
          <c:dPt>
            <c:idx val="5"/>
            <c:invertIfNegative val="0"/>
            <c:bubble3D val="0"/>
            <c:spPr>
              <a:solidFill>
                <a:schemeClr val="tx1"/>
              </a:solidFill>
              <a:ln>
                <a:noFill/>
              </a:ln>
              <a:effectLst/>
            </c:spPr>
            <c:extLst>
              <c:ext xmlns:c16="http://schemas.microsoft.com/office/drawing/2014/chart" uri="{C3380CC4-5D6E-409C-BE32-E72D297353CC}">
                <c16:uniqueId val="{00000004-78F7-6F4F-BEE3-3E12CC9151CF}"/>
              </c:ext>
            </c:extLst>
          </c:dPt>
          <c:cat>
            <c:strRef>
              <c:f>Sheet1!$A$2:$A$8</c:f>
              <c:strCache>
                <c:ptCount val="7"/>
                <c:pt idx="0">
                  <c:v>Cigarettes</c:v>
                </c:pt>
                <c:pt idx="1">
                  <c:v>Small cigars</c:v>
                </c:pt>
                <c:pt idx="2">
                  <c:v>Pipes</c:v>
                </c:pt>
                <c:pt idx="3">
                  <c:v>Cigars</c:v>
                </c:pt>
                <c:pt idx="4">
                  <c:v>Shisha</c:v>
                </c:pt>
                <c:pt idx="5">
                  <c:v>E-cigarettes</c:v>
                </c:pt>
                <c:pt idx="6">
                  <c:v>NRTs</c:v>
                </c:pt>
              </c:strCache>
            </c:strRef>
          </c:cat>
          <c:val>
            <c:numRef>
              <c:f>Sheet1!$B$2:$B$8</c:f>
              <c:numCache>
                <c:formatCode>General</c:formatCode>
                <c:ptCount val="7"/>
                <c:pt idx="0">
                  <c:v>100</c:v>
                </c:pt>
                <c:pt idx="1">
                  <c:v>65</c:v>
                </c:pt>
                <c:pt idx="2">
                  <c:v>22</c:v>
                </c:pt>
                <c:pt idx="3">
                  <c:v>15</c:v>
                </c:pt>
                <c:pt idx="4">
                  <c:v>12</c:v>
                </c:pt>
                <c:pt idx="5">
                  <c:v>5</c:v>
                </c:pt>
                <c:pt idx="6">
                  <c:v>2</c:v>
                </c:pt>
              </c:numCache>
            </c:numRef>
          </c:val>
          <c:extLst>
            <c:ext xmlns:c16="http://schemas.microsoft.com/office/drawing/2014/chart" uri="{C3380CC4-5D6E-409C-BE32-E72D297353CC}">
              <c16:uniqueId val="{00000000-78F7-6F4F-BEE3-3E12CC9151CF}"/>
            </c:ext>
          </c:extLst>
        </c:ser>
        <c:dLbls>
          <c:showLegendKey val="0"/>
          <c:showVal val="0"/>
          <c:showCatName val="0"/>
          <c:showSerName val="0"/>
          <c:showPercent val="0"/>
          <c:showBubbleSize val="0"/>
        </c:dLbls>
        <c:gapWidth val="80"/>
        <c:overlap val="25"/>
        <c:axId val="2141403296"/>
        <c:axId val="2142220560"/>
      </c:barChart>
      <c:catAx>
        <c:axId val="2141403296"/>
        <c:scaling>
          <c:orientation val="minMax"/>
        </c:scaling>
        <c:delete val="0"/>
        <c:axPos val="b"/>
        <c:numFmt formatCode="General" sourceLinked="1"/>
        <c:majorTickMark val="none"/>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cap="none" spc="20" normalizeH="0" baseline="0">
                <a:solidFill>
                  <a:schemeClr val="tx1"/>
                </a:solidFill>
                <a:latin typeface="Arial" panose="020B0604020202020204" pitchFamily="34" charset="0"/>
                <a:ea typeface="+mn-ea"/>
                <a:cs typeface="Arial" panose="020B0604020202020204" pitchFamily="34" charset="0"/>
              </a:defRPr>
            </a:pPr>
            <a:endParaRPr lang="en-US"/>
          </a:p>
        </c:txPr>
        <c:crossAx val="2142220560"/>
        <c:crosses val="autoZero"/>
        <c:auto val="1"/>
        <c:lblAlgn val="ctr"/>
        <c:lblOffset val="100"/>
        <c:noMultiLvlLbl val="0"/>
      </c:catAx>
      <c:valAx>
        <c:axId val="2142220560"/>
        <c:scaling>
          <c:orientation val="minMax"/>
          <c:max val="100"/>
        </c:scaling>
        <c:delete val="0"/>
        <c:axPos val="l"/>
        <c:majorGridlines>
          <c:spPr>
            <a:ln w="9525" cap="flat" cmpd="sng" algn="ctr">
              <a:solidFill>
                <a:schemeClr val="tx2">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spc="20" baseline="0">
                <a:solidFill>
                  <a:schemeClr val="tx1"/>
                </a:solidFill>
                <a:latin typeface="Arial" panose="020B0604020202020204" pitchFamily="34" charset="0"/>
                <a:ea typeface="+mn-ea"/>
                <a:cs typeface="Arial" panose="020B0604020202020204" pitchFamily="34" charset="0"/>
              </a:defRPr>
            </a:pPr>
            <a:endParaRPr lang="en-US"/>
          </a:p>
        </c:txPr>
        <c:crossAx val="214140329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solidFill>
            <a:schemeClr val="tx1"/>
          </a:solidFill>
          <a:latin typeface="Century Gothic" panose="020B0502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128"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comments/modernComment_615_FCFF2B60.xml><?xml version="1.0" encoding="utf-8"?>
<p188:cmLst xmlns:a="http://schemas.openxmlformats.org/drawingml/2006/main" xmlns:r="http://schemas.openxmlformats.org/officeDocument/2006/relationships" xmlns:p188="http://schemas.microsoft.com/office/powerpoint/2018/8/main">
  <p188:cm id="{5DCF0796-274A-1C45-875F-3A4506B49B96}" authorId="{C347647C-82DF-3714-D566-1F297C5840CD}" created="2023-11-24T17:49:02.474">
    <pc:sldMkLst xmlns:pc="http://schemas.microsoft.com/office/powerpoint/2013/main/command">
      <pc:docMk/>
      <pc:sldMk cId="4244581216" sldId="1557"/>
    </pc:sldMkLst>
    <p188:txBody>
      <a:bodyPr/>
      <a:lstStyle/>
      <a:p>
        <a:r>
          <a:rPr lang="en-US"/>
          <a:t>istock image to be purchased</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3/4/2024</a:t>
            </a:fld>
            <a:endParaRPr lang="en-US">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3/4/2024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nice.org.uk/guidance/ng209"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dx.doi.org/10.1002/14651858.CD009329.pub2"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dx.doi.org/10.1002/14651858.CD009329.pub2"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8" Type="http://schemas.openxmlformats.org/officeDocument/2006/relationships/hyperlink" Target="https://pubmed.ncbi.nlm.nih.gov/8748390/" TargetMode="External"/><Relationship Id="rId3" Type="http://schemas.openxmlformats.org/officeDocument/2006/relationships/hyperlink" Target="https://pubmed.ncbi.nlm.nih.gov/23781531/" TargetMode="External"/><Relationship Id="rId7" Type="http://schemas.openxmlformats.org/officeDocument/2006/relationships/hyperlink" Target="https://doi.org/10.1186/s12916-016-0626-2" TargetMode="External"/><Relationship Id="rId12" Type="http://schemas.openxmlformats.org/officeDocument/2006/relationships/hyperlink" Target="https://psycnet.apa.org/record/2006-03679-040" TargetMode="External"/><Relationship Id="rId2" Type="http://schemas.openxmlformats.org/officeDocument/2006/relationships/slide" Target="../slides/slide39.xml"/><Relationship Id="rId1" Type="http://schemas.openxmlformats.org/officeDocument/2006/relationships/notesMaster" Target="../notesMasters/notesMaster1.xml"/><Relationship Id="rId6" Type="http://schemas.openxmlformats.org/officeDocument/2006/relationships/hyperlink" Target="https://bmcmedicine.biomedcentral.com/articles/10.1186/s12916-016-0626-2" TargetMode="External"/><Relationship Id="rId11" Type="http://schemas.openxmlformats.org/officeDocument/2006/relationships/hyperlink" Target="https://pubmed.ncbi.nlm.nih.gov/9864279/" TargetMode="External"/><Relationship Id="rId5" Type="http://schemas.openxmlformats.org/officeDocument/2006/relationships/hyperlink" Target="https://www.cochranelibrary.com/cdsr/doi/10.1002/14651858.CD013308/full" TargetMode="External"/><Relationship Id="rId10" Type="http://schemas.openxmlformats.org/officeDocument/2006/relationships/hyperlink" Target="https://pubmed.ncbi.nlm.nih.gov/7563559/" TargetMode="External"/><Relationship Id="rId4" Type="http://schemas.openxmlformats.org/officeDocument/2006/relationships/hyperlink" Target="https://www.tandfonline.com/doi/full/10.3109/07853890.2012.705016" TargetMode="External"/><Relationship Id="rId9" Type="http://schemas.openxmlformats.org/officeDocument/2006/relationships/hyperlink" Target="https://pubmed.ncbi.nlm.nih.gov/30997928/"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s://ash.org.uk/information-and-resources/fact-sheets/statistical/use-of-e-cigarettes-among-young-people-in-great-britain-2022"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s://pubmed.ncbi.nlm.nih.gov/32449933/" TargetMode="External"/><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s://www.gov.uk/government/publications/e-cigarettes-an-evidence-update"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E76B5D-C3F3-2413-0334-F72DB06EEB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5103FD-D597-E157-26CC-7F069653FC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198D3B-3FBF-FBD6-8FD5-6D3A82680D9B}"/>
              </a:ext>
            </a:extLst>
          </p:cNvPr>
          <p:cNvSpPr>
            <a:spLocks noGrp="1"/>
          </p:cNvSpPr>
          <p:nvPr>
            <p:ph type="body" idx="1"/>
          </p:nvPr>
        </p:nvSpPr>
        <p:spPr/>
        <p:txBody>
          <a:bodyPr>
            <a:normAutofit fontScale="85000" lnSpcReduction="20000"/>
          </a:bodyPr>
          <a:lstStyle/>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Full instructions: Trainer guide Day 1, page 19: Activity 3: Applying skills to practice (Case: John)</a:t>
            </a:r>
          </a:p>
          <a:p>
            <a:pPr algn="l" rtl="0" fontAlgn="base"/>
            <a:endParaRPr lang="en-GB" sz="1200" b="1" i="0" u="none" strike="noStrike" dirty="0">
              <a:solidFill>
                <a:srgbClr val="000000"/>
              </a:solidFill>
              <a:effectLst/>
              <a:latin typeface="Arial" panose="020B0604020202020204" pitchFamily="34" charset="0"/>
              <a:cs typeface="Arial" panose="020B0604020202020204" pitchFamily="34" charset="0"/>
            </a:endParaRPr>
          </a:p>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Activity summary:</a:t>
            </a:r>
          </a:p>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Method: </a:t>
            </a:r>
            <a:r>
              <a:rPr lang="en-GB" sz="1200" b="0" i="0" u="none" strike="noStrike" dirty="0">
                <a:solidFill>
                  <a:srgbClr val="000000"/>
                </a:solidFill>
                <a:effectLst/>
                <a:latin typeface="Arial" panose="020B0604020202020204" pitchFamily="34" charset="0"/>
                <a:cs typeface="Arial" panose="020B0604020202020204" pitchFamily="34" charset="0"/>
              </a:rPr>
              <a:t>Breakout rooms, Day 1 Handout 2, Day 1 Handout 3</a:t>
            </a:r>
          </a:p>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Number per group: </a:t>
            </a:r>
            <a:r>
              <a:rPr lang="en-GB" sz="1200" b="0" i="0" u="none" strike="noStrike" dirty="0">
                <a:solidFill>
                  <a:srgbClr val="000000"/>
                </a:solidFill>
                <a:effectLst/>
                <a:latin typeface="Arial" panose="020B0604020202020204" pitchFamily="34" charset="0"/>
                <a:cs typeface="Arial" panose="020B0604020202020204" pitchFamily="34" charset="0"/>
              </a:rPr>
              <a:t>3</a:t>
            </a:r>
          </a:p>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Duration: </a:t>
            </a:r>
            <a:r>
              <a:rPr lang="en-GB" sz="1200" b="0" i="0" u="none" strike="noStrike" dirty="0">
                <a:solidFill>
                  <a:srgbClr val="000000"/>
                </a:solidFill>
                <a:effectLst/>
                <a:latin typeface="Arial" panose="020B0604020202020204" pitchFamily="34" charset="0"/>
                <a:cs typeface="Arial" panose="020B0604020202020204" pitchFamily="34" charset="0"/>
              </a:rPr>
              <a:t>13 minutes</a:t>
            </a:r>
          </a:p>
          <a:p>
            <a:pPr algn="l" rtl="0" fontAlgn="base"/>
            <a:r>
              <a:rPr lang="en-CA" sz="1200" b="0" i="0" dirty="0">
                <a:solidFill>
                  <a:srgbClr val="444444"/>
                </a:solidFill>
                <a:effectLst/>
                <a:latin typeface="Arial" panose="020B0604020202020204" pitchFamily="34" charset="0"/>
                <a:cs typeface="Arial" panose="020B0604020202020204" pitchFamily="34" charset="0"/>
              </a:rPr>
              <a:t>​</a:t>
            </a:r>
          </a:p>
          <a:p>
            <a:r>
              <a:rPr lang="en-US" sz="1200" b="1" dirty="0">
                <a:latin typeface="Arial" panose="020B0604020202020204" pitchFamily="34" charset="0"/>
                <a:cs typeface="Arial" panose="020B0604020202020204" pitchFamily="34" charset="0"/>
              </a:rPr>
              <a:t>Method:</a:t>
            </a:r>
          </a:p>
          <a:p>
            <a:pPr marL="171450" indent="-171450">
              <a:buFont typeface="Arial" panose="020B0604020202020204" pitchFamily="34" charset="0"/>
              <a:buChar char="•"/>
            </a:pPr>
            <a:r>
              <a:rPr lang="en-GB" sz="1200" dirty="0">
                <a:latin typeface="Arial" panose="020B0604020202020204" pitchFamily="34" charset="0"/>
                <a:cs typeface="Arial" panose="020B0604020202020204" pitchFamily="34" charset="0"/>
              </a:rPr>
              <a:t>Practitioner: the practitioner’s role involves conducting a pre-quit assessment session. Participants should use the Clinical Checklist and practise communication skills. They can consult with the observer if they need any help during the session</a:t>
            </a:r>
          </a:p>
          <a:p>
            <a:pPr marL="171450" indent="-171450">
              <a:buFont typeface="Arial" panose="020B0604020202020204" pitchFamily="34" charset="0"/>
              <a:buChar char="•"/>
            </a:pPr>
            <a:r>
              <a:rPr lang="en-GB" sz="1200" dirty="0">
                <a:latin typeface="Arial" panose="020B0604020202020204" pitchFamily="34" charset="0"/>
                <a:cs typeface="Arial" panose="020B0604020202020204" pitchFamily="34" charset="0"/>
              </a:rPr>
              <a:t>Patient: play a typical patient at initial TDA session using the patient profiles in Handout 3, giving information only when asked, keeping in character and supplementing information, without making the consultation too difficult</a:t>
            </a:r>
          </a:p>
          <a:p>
            <a:pPr marL="171450" indent="-171450">
              <a:buFont typeface="Arial" panose="020B0604020202020204" pitchFamily="34" charset="0"/>
              <a:buChar char="•"/>
            </a:pPr>
            <a:r>
              <a:rPr lang="en-GB" sz="1200" dirty="0">
                <a:latin typeface="Arial" panose="020B0604020202020204" pitchFamily="34" charset="0"/>
                <a:cs typeface="Arial" panose="020B0604020202020204" pitchFamily="34" charset="0"/>
              </a:rPr>
              <a:t>Observer: use checklist and verify that all points were covered by TDA. Provide feedback to TDA at end of session and offer </a:t>
            </a:r>
          </a:p>
          <a:p>
            <a:pPr marL="0" lvl="0" indent="0">
              <a:lnSpc>
                <a:spcPct val="112000"/>
              </a:lnSpc>
              <a:spcAft>
                <a:spcPts val="820"/>
              </a:spcAft>
              <a:buFont typeface="Symbol" panose="05050102010706020507" pitchFamily="18" charset="2"/>
              <a:buNone/>
            </a:pPr>
            <a:endParaRPr lang="en-GB" sz="12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lvl="0" indent="0">
              <a:lnSpc>
                <a:spcPct val="112000"/>
              </a:lnSpc>
              <a:spcAft>
                <a:spcPts val="820"/>
              </a:spcAft>
              <a:buFont typeface="Symbol" panose="05050102010706020507" pitchFamily="18" charset="2"/>
              <a:buNone/>
            </a:pPr>
            <a:r>
              <a:rPr lang="en-GB" sz="1200" b="1" kern="100" dirty="0">
                <a:solidFill>
                  <a:srgbClr val="181717"/>
                </a:solidFill>
                <a:effectLst/>
                <a:latin typeface="Arial" panose="020B0604020202020204" pitchFamily="34" charset="0"/>
                <a:ea typeface="Calibri" panose="020F0502020204030204" pitchFamily="34" charset="0"/>
                <a:cs typeface="Arial" panose="020B0604020202020204" pitchFamily="34" charset="0"/>
              </a:rPr>
              <a:t>Debrief:</a:t>
            </a:r>
          </a:p>
          <a:p>
            <a:pPr marL="171450" lvl="0" indent="-171450">
              <a:lnSpc>
                <a:spcPct val="112000"/>
              </a:lnSpc>
              <a:spcAft>
                <a:spcPts val="820"/>
              </a:spcAft>
              <a:buFont typeface="Arial" panose="020B0604020202020204" pitchFamily="34" charset="0"/>
              <a:buChar char="•"/>
            </a:pPr>
            <a:r>
              <a:rPr lang="en-GB" sz="1200" kern="100" dirty="0">
                <a:solidFill>
                  <a:srgbClr val="181717"/>
                </a:solidFill>
                <a:effectLst/>
                <a:latin typeface="Arial" panose="020B0604020202020204" pitchFamily="34" charset="0"/>
                <a:ea typeface="Calibri" panose="020F0502020204030204" pitchFamily="34" charset="0"/>
                <a:cs typeface="Arial" panose="020B0604020202020204" pitchFamily="34" charset="0"/>
              </a:rPr>
              <a:t>Summarise what you have observed</a:t>
            </a:r>
          </a:p>
          <a:p>
            <a:pPr marL="171450" lvl="0" indent="-171450">
              <a:lnSpc>
                <a:spcPct val="112000"/>
              </a:lnSpc>
              <a:spcAft>
                <a:spcPts val="820"/>
              </a:spcAft>
              <a:buFont typeface="Arial" panose="020B0604020202020204" pitchFamily="34" charset="0"/>
              <a:buChar char="•"/>
            </a:pPr>
            <a:r>
              <a:rPr lang="en-GB" sz="1200" kern="100" dirty="0">
                <a:solidFill>
                  <a:srgbClr val="181717"/>
                </a:solidFill>
                <a:effectLst/>
                <a:latin typeface="Arial" panose="020B0604020202020204" pitchFamily="34" charset="0"/>
                <a:ea typeface="Calibri" panose="020F0502020204030204" pitchFamily="34" charset="0"/>
                <a:cs typeface="Arial" panose="020B0604020202020204" pitchFamily="34" charset="0"/>
              </a:rPr>
              <a:t>Highlight the examples of good skill implementation that you have seen</a:t>
            </a:r>
          </a:p>
          <a:p>
            <a:pPr marL="171450" indent="-171450">
              <a:buFont typeface="Arial" panose="020B0604020202020204" pitchFamily="34" charset="0"/>
              <a:buChar char="•"/>
            </a:pPr>
            <a:r>
              <a:rPr lang="en-GB" sz="1200" dirty="0">
                <a:solidFill>
                  <a:srgbClr val="181717"/>
                </a:solidFill>
                <a:effectLst/>
                <a:latin typeface="Arial" panose="020B0604020202020204" pitchFamily="34" charset="0"/>
                <a:ea typeface="Calibri" panose="020F0502020204030204" pitchFamily="34" charset="0"/>
                <a:cs typeface="Arial" panose="020B0604020202020204" pitchFamily="34" charset="0"/>
              </a:rPr>
              <a:t>Mention any weaknesses that were common</a:t>
            </a:r>
            <a:endParaRPr lang="en-US" sz="120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484A67C6-520C-7EC6-88B7-AD723855F983}"/>
              </a:ext>
            </a:extLst>
          </p:cNvPr>
          <p:cNvSpPr>
            <a:spLocks noGrp="1"/>
          </p:cNvSpPr>
          <p:nvPr>
            <p:ph type="sldNum" sz="quarter" idx="5"/>
          </p:nvPr>
        </p:nvSpPr>
        <p:spPr/>
        <p:txBody>
          <a:bodyPr/>
          <a:lstStyle/>
          <a:p>
            <a:pPr>
              <a:defRPr/>
            </a:pPr>
            <a:fld id="{242A2382-4541-B845-B6D5-E8B5A330E247}" type="slidenum">
              <a:rPr lang="en-US" smtClean="0"/>
              <a:pPr>
                <a:defRPr/>
              </a:pPr>
              <a:t>1</a:t>
            </a:fld>
            <a:endParaRPr lang="en-US"/>
          </a:p>
        </p:txBody>
      </p:sp>
    </p:spTree>
    <p:extLst>
      <p:ext uri="{BB962C8B-B14F-4D97-AF65-F5344CB8AC3E}">
        <p14:creationId xmlns:p14="http://schemas.microsoft.com/office/powerpoint/2010/main" val="30395967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rial" panose="020B0604020202020204" pitchFamily="34" charset="0"/>
                <a:ea typeface="Geneva" panose="020B0503030404040204"/>
                <a:cs typeface="Arial" panose="020B0604020202020204" pitchFamily="34" charset="0"/>
              </a:rPr>
              <a:t>And thirdly, and this is particularly the case with specific </a:t>
            </a:r>
            <a:r>
              <a:rPr lang="en-GB" dirty="0">
                <a:latin typeface="Arial" panose="020B0604020202020204" pitchFamily="34" charset="0"/>
                <a:ea typeface="Geneva" panose="020B0503030404040204"/>
                <a:cs typeface="Arial" panose="020B0604020202020204" pitchFamily="34" charset="0"/>
              </a:rPr>
              <a:t>tobacco dependence </a:t>
            </a:r>
            <a:r>
              <a:rPr lang="en-GB" sz="1200" dirty="0">
                <a:effectLst/>
                <a:latin typeface="Arial" panose="020B0604020202020204" pitchFamily="34" charset="0"/>
                <a:ea typeface="Geneva" panose="020B0503030404040204"/>
                <a:cs typeface="Arial" panose="020B0604020202020204" pitchFamily="34" charset="0"/>
              </a:rPr>
              <a:t>medications, they reduce the reward from nicotine if a person does smoke – by blocking nicotine reward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a:p>
        </p:txBody>
      </p:sp>
    </p:spTree>
    <p:extLst>
      <p:ext uri="{BB962C8B-B14F-4D97-AF65-F5344CB8AC3E}">
        <p14:creationId xmlns:p14="http://schemas.microsoft.com/office/powerpoint/2010/main" val="39843832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dirty="0">
                <a:effectLst/>
                <a:latin typeface="Arial"/>
                <a:ea typeface="MS PGothic"/>
                <a:cs typeface="Arial"/>
              </a:rPr>
              <a:t>The three</a:t>
            </a:r>
            <a:r>
              <a:rPr lang="en-US" dirty="0">
                <a:latin typeface="Arial"/>
                <a:ea typeface="MS PGothic"/>
                <a:cs typeface="Arial"/>
              </a:rPr>
              <a:t> tobacco dependence</a:t>
            </a:r>
            <a:r>
              <a:rPr lang="en-US" sz="1200" dirty="0">
                <a:effectLst/>
                <a:latin typeface="Arial"/>
                <a:ea typeface="MS PGothic"/>
                <a:cs typeface="Arial"/>
              </a:rPr>
              <a:t> aids with greatest efficacy on long term abstinence rates are:</a:t>
            </a:r>
            <a:r>
              <a:rPr lang="en-US" dirty="0">
                <a:latin typeface="Arial"/>
                <a:ea typeface="MS PGothic"/>
                <a:cs typeface="Arial"/>
              </a:rPr>
              <a:t> </a:t>
            </a:r>
            <a:endParaRPr lang="en-GB" dirty="0">
              <a:latin typeface="Arial"/>
              <a:ea typeface="MS PGothic" panose="020B0600070205080204" pitchFamily="34" charset="-128"/>
              <a:cs typeface="Arial"/>
            </a:endParaRPr>
          </a:p>
          <a:p>
            <a:pPr marL="171450" indent="-171450">
              <a:buFont typeface="Arial" panose="020B0604020202020204" pitchFamily="34" charset="0"/>
              <a:buChar char="•"/>
            </a:pPr>
            <a:r>
              <a:rPr lang="en-CA" sz="1200" b="1" dirty="0">
                <a:effectLst/>
                <a:latin typeface="Arial" panose="020B0604020202020204" pitchFamily="34" charset="0"/>
                <a:ea typeface="MS PGothic"/>
                <a:cs typeface="Arial" panose="020B0604020202020204" pitchFamily="34" charset="0"/>
              </a:rPr>
              <a:t>Combination NRT (2 products)</a:t>
            </a:r>
            <a:r>
              <a:rPr lang="en-CA" sz="1200" dirty="0">
                <a:effectLst/>
                <a:latin typeface="Arial" panose="020B0604020202020204" pitchFamily="34" charset="0"/>
                <a:ea typeface="MS PGothic"/>
                <a:cs typeface="Arial" panose="020B0604020202020204" pitchFamily="34" charset="0"/>
              </a:rPr>
              <a:t> – 2.5 times more likely to quit.</a:t>
            </a:r>
            <a:endParaRPr lang="en-GB" sz="1200" b="0" dirty="0">
              <a:effectLst/>
              <a:latin typeface="Arial" panose="020B0604020202020204" pitchFamily="34" charset="0"/>
              <a:ea typeface="MS PGothic"/>
              <a:cs typeface="Arial" panose="020B0604020202020204" pitchFamily="34" charset="0"/>
            </a:endParaRPr>
          </a:p>
          <a:p>
            <a:pPr marL="171450" indent="-171450">
              <a:buFont typeface="Arial" panose="020B0604020202020204" pitchFamily="34" charset="0"/>
              <a:buChar char="•"/>
            </a:pPr>
            <a:r>
              <a:rPr lang="en-CA" sz="1200" b="1" dirty="0">
                <a:effectLst/>
                <a:latin typeface="Arial" panose="020B0604020202020204" pitchFamily="34" charset="0"/>
                <a:ea typeface="MS PGothic"/>
                <a:cs typeface="Arial" panose="020B0604020202020204" pitchFamily="34" charset="0"/>
              </a:rPr>
              <a:t>Nicotine analogues (Varenicline and cytisine)</a:t>
            </a:r>
            <a:r>
              <a:rPr lang="en-CA" sz="1200" dirty="0">
                <a:effectLst/>
                <a:latin typeface="Arial" panose="020B0604020202020204" pitchFamily="34" charset="0"/>
                <a:ea typeface="MS PGothic"/>
                <a:cs typeface="Arial" panose="020B0604020202020204" pitchFamily="34" charset="0"/>
              </a:rPr>
              <a:t> – 3 times more likely to quit (at present varenicline is not available in the UK).</a:t>
            </a:r>
            <a:endParaRPr lang="en-GB" sz="1200" b="0" dirty="0">
              <a:effectLst/>
              <a:latin typeface="Arial" panose="020B0604020202020204" pitchFamily="34" charset="0"/>
              <a:ea typeface="MS PGothic"/>
              <a:cs typeface="Arial" panose="020B0604020202020204" pitchFamily="34" charset="0"/>
            </a:endParaRPr>
          </a:p>
          <a:p>
            <a:pPr marL="171450" indent="-171450">
              <a:buFont typeface="Arial" panose="020B0604020202020204" pitchFamily="34" charset="0"/>
              <a:buChar char="•"/>
            </a:pPr>
            <a:r>
              <a:rPr lang="en-CA" sz="1200" b="1" dirty="0">
                <a:effectLst/>
                <a:latin typeface="Arial" panose="020B0604020202020204" pitchFamily="34" charset="0"/>
                <a:ea typeface="MS PGothic"/>
                <a:cs typeface="Arial" panose="020B0604020202020204" pitchFamily="34" charset="0"/>
              </a:rPr>
              <a:t>Nicotine-containing vapes</a:t>
            </a:r>
            <a:r>
              <a:rPr lang="en-CA" sz="1200" dirty="0">
                <a:effectLst/>
                <a:latin typeface="Arial" panose="020B0604020202020204" pitchFamily="34" charset="0"/>
                <a:ea typeface="MS PGothic"/>
                <a:cs typeface="Arial" panose="020B0604020202020204" pitchFamily="34" charset="0"/>
              </a:rPr>
              <a:t> </a:t>
            </a:r>
            <a:r>
              <a:rPr lang="en-CA" sz="1200" b="1" dirty="0">
                <a:effectLst/>
                <a:latin typeface="Arial" panose="020B0604020202020204" pitchFamily="34" charset="0"/>
                <a:ea typeface="MS PGothic"/>
                <a:cs typeface="Arial" panose="020B0604020202020204" pitchFamily="34" charset="0"/>
              </a:rPr>
              <a:t>(also known as electronic cigarettes or e-cigarettes)</a:t>
            </a:r>
            <a:r>
              <a:rPr lang="en-CA" sz="1200" dirty="0">
                <a:effectLst/>
                <a:latin typeface="Arial" panose="020B0604020202020204" pitchFamily="34" charset="0"/>
                <a:ea typeface="MS PGothic"/>
                <a:cs typeface="Arial" panose="020B0604020202020204" pitchFamily="34" charset="0"/>
              </a:rPr>
              <a:t> – </a:t>
            </a:r>
            <a:r>
              <a:rPr lang="en-US" sz="1200" dirty="0">
                <a:effectLst/>
                <a:latin typeface="Arial" panose="020B0604020202020204" pitchFamily="34" charset="0"/>
                <a:ea typeface="Geneva" panose="020B0503030404040204"/>
                <a:cs typeface="Arial" panose="020B0604020202020204" pitchFamily="34" charset="0"/>
              </a:rPr>
              <a:t>Vapes are a first line tobacco dependence aid</a:t>
            </a:r>
            <a:r>
              <a:rPr lang="en-US" dirty="0">
                <a:latin typeface="Arial" panose="020B0604020202020204" pitchFamily="34" charset="0"/>
                <a:ea typeface="Geneva" panose="020B0503030404040204"/>
                <a:cs typeface="Arial" panose="020B0604020202020204" pitchFamily="34" charset="0"/>
              </a:rPr>
              <a:t> FOR ADULTS WHO SMOKE</a:t>
            </a:r>
            <a:r>
              <a:rPr lang="en-US" sz="1200" dirty="0">
                <a:effectLst/>
                <a:latin typeface="Arial" panose="020B0604020202020204" pitchFamily="34" charset="0"/>
                <a:ea typeface="Geneva" panose="020B0503030404040204"/>
                <a:cs typeface="Arial" panose="020B0604020202020204" pitchFamily="34" charset="0"/>
              </a:rPr>
              <a:t>. This addition was made as part of the 2021 NICE update and a reflection of evidence reviews looking at the safety and efficacy of vapes as a TD aid which have been conducted by numerous authorities, including the Office of Health Improvement and Disparities (formerly Public Health England).</a:t>
            </a:r>
            <a:r>
              <a:rPr lang="en-US"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CA" dirty="0">
                <a:solidFill>
                  <a:srgbClr val="3F3F3F"/>
                </a:solidFill>
                <a:effectLst/>
                <a:latin typeface="Arial" panose="020B0604020202020204" pitchFamily="34" charset="0"/>
                <a:cs typeface="Arial" panose="020B0604020202020204" pitchFamily="34" charset="0"/>
              </a:rPr>
              <a:t>Cytisine is a new nicotine </a:t>
            </a:r>
            <a:r>
              <a:rPr lang="en-CA" dirty="0">
                <a:solidFill>
                  <a:srgbClr val="3F3F3F"/>
                </a:solidFill>
                <a:latin typeface="Arial" panose="020B0604020202020204" pitchFamily="34" charset="0"/>
                <a:cs typeface="Arial" panose="020B0604020202020204" pitchFamily="34" charset="0"/>
              </a:rPr>
              <a:t>analogue</a:t>
            </a:r>
            <a:r>
              <a:rPr lang="en-CA" dirty="0">
                <a:solidFill>
                  <a:srgbClr val="3F3F3F"/>
                </a:solidFill>
                <a:effectLst/>
                <a:latin typeface="Arial" panose="020B0604020202020204" pitchFamily="34" charset="0"/>
                <a:cs typeface="Arial" panose="020B0604020202020204" pitchFamily="34" charset="0"/>
              </a:rPr>
              <a:t> that was not considered by NG209 (currently under review), but has just been approved by MHRA from Jan 2024 </a:t>
            </a:r>
          </a:p>
          <a:p>
            <a:endParaRPr lang="en-CA"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MS PGothic"/>
                <a:cs typeface="Arial" panose="020B0604020202020204" pitchFamily="34" charset="0"/>
              </a:rPr>
              <a:t>Products that are less effective and would normally be your second choice include:</a:t>
            </a:r>
            <a:r>
              <a:rPr lang="en-CA" dirty="0">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800100" lvl="1" indent="-342900">
              <a:buFont typeface="Symbol" panose="05050102010706020507" pitchFamily="18" charset="2"/>
              <a:buChar char=""/>
            </a:pPr>
            <a:r>
              <a:rPr lang="en-CA" sz="1200" b="1" dirty="0">
                <a:effectLst/>
                <a:latin typeface="Arial" panose="020B0604020202020204" pitchFamily="34" charset="0"/>
                <a:ea typeface="MS PGothic"/>
                <a:cs typeface="Arial" panose="020B0604020202020204" pitchFamily="34" charset="0"/>
              </a:rPr>
              <a:t>Single NRT (1 product)</a:t>
            </a:r>
            <a:r>
              <a:rPr lang="en-CA" sz="1200" dirty="0">
                <a:effectLst/>
                <a:latin typeface="Arial" panose="020B0604020202020204" pitchFamily="34" charset="0"/>
                <a:ea typeface="MS PGothic"/>
                <a:cs typeface="Arial" panose="020B0604020202020204" pitchFamily="34" charset="0"/>
              </a:rPr>
              <a:t> </a:t>
            </a:r>
            <a:r>
              <a:rPr lang="en-GB" sz="1200" dirty="0">
                <a:effectLst/>
                <a:latin typeface="Arial" panose="020B0604020202020204" pitchFamily="34" charset="0"/>
                <a:ea typeface="MS PGothic"/>
                <a:cs typeface="Arial" panose="020B0604020202020204" pitchFamily="34" charset="0"/>
              </a:rPr>
              <a:t>–</a:t>
            </a:r>
            <a:r>
              <a:rPr lang="en-CA" sz="1200" dirty="0">
                <a:effectLst/>
                <a:latin typeface="Arial" panose="020B0604020202020204" pitchFamily="34" charset="0"/>
                <a:ea typeface="MS PGothic"/>
                <a:cs typeface="Arial" panose="020B0604020202020204" pitchFamily="34" charset="0"/>
              </a:rPr>
              <a:t> 1.6 to 2 times more likely to quit</a:t>
            </a:r>
            <a:endParaRPr lang="en-GB" sz="1200" dirty="0">
              <a:effectLst/>
              <a:latin typeface="Arial" panose="020B0604020202020204" pitchFamily="34" charset="0"/>
              <a:ea typeface="MS PGothic"/>
              <a:cs typeface="Arial" panose="020B0604020202020204" pitchFamily="34" charset="0"/>
            </a:endParaRPr>
          </a:p>
          <a:p>
            <a:pPr marL="800100" lvl="1" indent="-342900">
              <a:buFont typeface="Symbol" panose="05050102010706020507" pitchFamily="18" charset="2"/>
              <a:buChar char=""/>
            </a:pPr>
            <a:r>
              <a:rPr lang="en-CA" sz="1200" b="1" dirty="0">
                <a:effectLst/>
                <a:latin typeface="Arial" panose="020B0604020202020204" pitchFamily="34" charset="0"/>
                <a:ea typeface="MS PGothic"/>
                <a:cs typeface="Arial" panose="020B0604020202020204" pitchFamily="34" charset="0"/>
              </a:rPr>
              <a:t>Bupropion</a:t>
            </a:r>
            <a:r>
              <a:rPr lang="en-CA" sz="1200" dirty="0">
                <a:effectLst/>
                <a:latin typeface="Arial" panose="020B0604020202020204" pitchFamily="34" charset="0"/>
                <a:ea typeface="MS PGothic"/>
                <a:cs typeface="Arial" panose="020B0604020202020204" pitchFamily="34" charset="0"/>
              </a:rPr>
              <a:t> </a:t>
            </a:r>
            <a:r>
              <a:rPr lang="en-GB" sz="1200" dirty="0">
                <a:effectLst/>
                <a:latin typeface="Arial" panose="020B0604020202020204" pitchFamily="34" charset="0"/>
                <a:ea typeface="MS PGothic"/>
                <a:cs typeface="Arial" panose="020B0604020202020204" pitchFamily="34" charset="0"/>
              </a:rPr>
              <a:t>–</a:t>
            </a:r>
            <a:r>
              <a:rPr lang="en-CA" sz="1200" dirty="0">
                <a:effectLst/>
                <a:latin typeface="Arial" panose="020B0604020202020204" pitchFamily="34" charset="0"/>
                <a:ea typeface="MS PGothic"/>
                <a:cs typeface="Arial" panose="020B0604020202020204" pitchFamily="34" charset="0"/>
              </a:rPr>
              <a:t> 2 times more likely to quit</a:t>
            </a:r>
            <a:endParaRPr lang="en-GB" sz="1200" dirty="0">
              <a:effectLst/>
              <a:latin typeface="Arial" panose="020B0604020202020204" pitchFamily="34" charset="0"/>
              <a:ea typeface="MS PGothic"/>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MS PGothic"/>
                <a:cs typeface="Arial" panose="020B0604020202020204" pitchFamily="34" charset="0"/>
              </a:rPr>
              <a:t>All of these products are safe to use with adults who smoke with just a few exceptions.</a:t>
            </a:r>
            <a:r>
              <a:rPr lang="en-CA" dirty="0">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MS PGothic"/>
                <a:cs typeface="Arial" panose="020B0604020202020204" pitchFamily="34" charset="0"/>
              </a:rPr>
              <a:t>Importantly, the first choice TD aids (combination NRT or nicotine-containing vapes) have been shown to be most effective in increasing rates of long-term smoking abstinence, and both outperform NRT monotherapy or bupropion.</a:t>
            </a:r>
            <a:r>
              <a:rPr lang="en-US" dirty="0">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MS PGothic"/>
                <a:cs typeface="Arial" panose="020B0604020202020204" pitchFamily="34" charset="0"/>
              </a:rPr>
              <a:t>Combining TD medications and vapes with behavioural counselling further increases success with stopping.</a:t>
            </a:r>
            <a:r>
              <a:rPr lang="en-US" sz="1200" dirty="0">
                <a:effectLst/>
                <a:latin typeface="Arial" panose="020B0604020202020204" pitchFamily="34" charset="0"/>
                <a:ea typeface="Geneva" panose="020B0503030404040204"/>
                <a:cs typeface="Arial" panose="020B0604020202020204" pitchFamily="34" charset="0"/>
              </a:rPr>
              <a:t> Behavioural support can help patients have a realistic expectation of the medication, select the right medication and dose, use it properly, use enough of it for long enough, be aware of side effects and how to deal with them.</a:t>
            </a:r>
            <a:r>
              <a:rPr lang="en-US"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MS PGothic"/>
                <a:cs typeface="Arial" panose="020B0604020202020204" pitchFamily="34" charset="0"/>
              </a:rPr>
              <a:t>Deciding which TD aid is used should generally be based on efficacy, patient preference or past experience, and clinical history. Cost may also be a factor.</a:t>
            </a:r>
            <a:r>
              <a:rPr lang="en-US" dirty="0">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Varenicline, bupropion, and nicotine patch are well tolerated and effective in adults with psychotic, anxiety, and mood disorders. The relative effectiveness of varenicline, bupropion, and NRT versus placebo did not vary across psychiatric diagnoses.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Sources: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National Centre for Healthcare Excellence. NICE Guidance (NG 209): </a:t>
            </a:r>
            <a:r>
              <a:rPr lang="en-CA" sz="1200" dirty="0">
                <a:effectLst/>
                <a:latin typeface="Arial" panose="020B0604020202020204" pitchFamily="34" charset="0"/>
                <a:ea typeface="Geneva" panose="020B0503030404040204"/>
                <a:cs typeface="Arial" panose="020B0604020202020204" pitchFamily="34" charset="0"/>
              </a:rPr>
              <a:t>Tobacco: preventing uptake, promoting stopping and treating dependence. November 2021. </a:t>
            </a:r>
            <a:r>
              <a:rPr lang="en-CA" sz="1200" u="sng" dirty="0">
                <a:solidFill>
                  <a:srgbClr val="0563C1"/>
                </a:solidFill>
                <a:effectLst/>
                <a:latin typeface="Arial" panose="020B0604020202020204" pitchFamily="34" charset="0"/>
                <a:ea typeface="Geneva" panose="020B0503030404040204"/>
                <a:cs typeface="Arial" panose="020B0604020202020204" pitchFamily="34" charset="0"/>
                <a:hlinkClick r:id="rId3"/>
              </a:rPr>
              <a:t>https://www.nice.org.uk/guidance/ng209</a:t>
            </a:r>
            <a:r>
              <a:rPr lang="en-CA"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Cahill K, Stevens S, Perera R, Lancaster T. Pharmacological interventions for smoking cessation: an overview and network meta‐analysis. Cochrane Database of Systematic Reviews 2013, 5. Art. No.: CD009329. DOI: </a:t>
            </a:r>
            <a:r>
              <a:rPr lang="en-US" sz="1200" u="sng" dirty="0">
                <a:solidFill>
                  <a:srgbClr val="0563C1"/>
                </a:solidFill>
                <a:effectLst/>
                <a:latin typeface="Arial" panose="020B0604020202020204" pitchFamily="34" charset="0"/>
                <a:ea typeface="Geneva" panose="020B0503030404040204"/>
                <a:cs typeface="Arial" panose="020B0604020202020204" pitchFamily="34" charset="0"/>
                <a:hlinkClick r:id="rId4"/>
              </a:rPr>
              <a:t>http://dx.doi.org/10.1002/14651858.CD009329.pub2</a:t>
            </a:r>
            <a:r>
              <a:rPr lang="en-US"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CA" sz="1200" dirty="0">
                <a:effectLst/>
                <a:latin typeface="Arial" panose="020B0604020202020204" pitchFamily="34" charset="0"/>
                <a:ea typeface="Geneva" panose="020B0503030404040204"/>
                <a:cs typeface="Arial" panose="020B0604020202020204" pitchFamily="34" charset="0"/>
              </a:rPr>
              <a:t>Hartmann-Boyce J, McRobbie H, Butler AR, Lindson N, Bullen C, Begh R, Theodoulou A, Notley C, Rigotti NA, Turner T, Fanshawe TR, Hajek P. Electronic cigarettes for smoking cessation. Cochrane Database of Systematic Reviews 2021, Issue 9. Art. No.: CD010216. DOI: 10.1002/14651858.CD010216.pub6. Accessed 21 June 2022.</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CA" sz="1200" dirty="0">
                <a:effectLst/>
                <a:latin typeface="Arial" panose="020B0604020202020204" pitchFamily="34" charset="0"/>
                <a:ea typeface="Geneva" panose="020B0503030404040204"/>
                <a:cs typeface="Arial" panose="020B0604020202020204" pitchFamily="34" charset="0"/>
              </a:rPr>
              <a:t>Evins AE, Benowitz NL, West R, Russ C, McRae T, Lawrence D, Krishen A, St Aubin L, Maravic MC, Anthenelli RM. Neuropsychiatric Safety and Efficacy of Varenicline, Bupropion, and Nicotine Patch in Smokers With Psychotic, Anxiety, and Mood Disorders in the EAGLES Trial. J Clin Psychopharmacol. 2019 Mar/Apr;39(2):108-116. doi: 10.1097/JCP.0000000000001015. PMID: 30811371; PMCID: PMC6488024.</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dirty="0"/>
          </a:p>
        </p:txBody>
      </p:sp>
    </p:spTree>
    <p:extLst>
      <p:ext uri="{BB962C8B-B14F-4D97-AF65-F5344CB8AC3E}">
        <p14:creationId xmlns:p14="http://schemas.microsoft.com/office/powerpoint/2010/main" val="3283252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This slide shows the relative efficacy of tobacco dependence treatments. </a:t>
            </a:r>
          </a:p>
          <a:p>
            <a:r>
              <a:rPr lang="en-US" dirty="0">
                <a:latin typeface="Arial"/>
                <a:cs typeface="Arial"/>
              </a:rPr>
              <a:t>Success rate without support is typically 5%. Brief advice alone is known to have a modest effect. The darker green bars at the top show the efficacy of brief advice when combined with tobacco dependence treatments. Here we see the most effective are nicotine analogues or combination NRT.  The lighter green bars show efficacy of these medications when combined with specialist support. We see when we combined specialist support with first choice medication we see about 3 to 4 fold higher rates of stopping.</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Source: </a:t>
            </a:r>
          </a:p>
          <a:p>
            <a:r>
              <a:rPr lang="en-GB" dirty="0">
                <a:latin typeface="Arial" panose="020B0604020202020204" pitchFamily="34" charset="0"/>
                <a:cs typeface="Arial" panose="020B0604020202020204" pitchFamily="34" charset="0"/>
              </a:rPr>
              <a:t>Lindson N, Theodoulou A, Ordonez-Mena JM, et al. Pharmacological and electronic cigarette interventions for smoking cessation in adults: component network meta-analyses. </a:t>
            </a:r>
            <a:r>
              <a:rPr lang="en-GB" i="1" dirty="0">
                <a:latin typeface="Arial" panose="020B0604020202020204" pitchFamily="34" charset="0"/>
                <a:cs typeface="Arial" panose="020B0604020202020204" pitchFamily="34" charset="0"/>
              </a:rPr>
              <a:t>Cochrane Database Syst Rev</a:t>
            </a:r>
            <a:r>
              <a:rPr lang="en-GB" dirty="0">
                <a:latin typeface="Arial" panose="020B0604020202020204" pitchFamily="34" charset="0"/>
                <a:cs typeface="Arial" panose="020B0604020202020204" pitchFamily="34" charset="0"/>
              </a:rPr>
              <a:t> 2023;9(9):CD015226. doi: 10.1002/14651858.CD015226.pub2</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dirty="0"/>
          </a:p>
        </p:txBody>
      </p:sp>
    </p:spTree>
    <p:extLst>
      <p:ext uri="{BB962C8B-B14F-4D97-AF65-F5344CB8AC3E}">
        <p14:creationId xmlns:p14="http://schemas.microsoft.com/office/powerpoint/2010/main" val="10705977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latin typeface="Arial" panose="020B0604020202020204" pitchFamily="34" charset="0"/>
                <a:cs typeface="Arial" panose="020B0604020202020204" pitchFamily="34" charset="0"/>
              </a:rPr>
              <a:t>Refer to handout to use as a reference for all stop smoking aids</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a:p>
        </p:txBody>
      </p:sp>
    </p:spTree>
    <p:extLst>
      <p:ext uri="{BB962C8B-B14F-4D97-AF65-F5344CB8AC3E}">
        <p14:creationId xmlns:p14="http://schemas.microsoft.com/office/powerpoint/2010/main" val="21423949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b="1">
                <a:latin typeface="Arial"/>
                <a:ea typeface="Geneva" panose="020B0503030404040204"/>
                <a:cs typeface="Arial"/>
              </a:rPr>
              <a:t>Let’s have a closer look at these aids. </a:t>
            </a:r>
            <a:endParaRPr lang="en-US" b="1" dirty="0">
              <a:latin typeface="Arial" panose="020B0604020202020204" pitchFamily="34" charset="0"/>
              <a:ea typeface="Geneva" panose="020B0503030404040204"/>
              <a:cs typeface="Arial" panose="020B0604020202020204" pitchFamily="34" charset="0"/>
            </a:endParaRPr>
          </a:p>
          <a:p>
            <a:pPr marL="0" lvl="0" indent="0">
              <a:buFont typeface="Symbol" panose="05050102010706020507" pitchFamily="18" charset="2"/>
              <a:buNone/>
            </a:pPr>
            <a:endParaRPr lang="en-US" sz="1200" b="1" dirty="0">
              <a:effectLst/>
              <a:latin typeface="Arial" panose="020B0604020202020204" pitchFamily="34" charset="0"/>
              <a:ea typeface="Geneva" panose="020B0503030404040204"/>
              <a:cs typeface="Arial" panose="020B0604020202020204" pitchFamily="34" charset="0"/>
            </a:endParaRPr>
          </a:p>
          <a:p>
            <a:pPr marL="171450" lvl="0" indent="-171450">
              <a:buFont typeface="Arial" panose="020B0604020202020204" pitchFamily="34" charset="0"/>
              <a:buChar char="•"/>
            </a:pPr>
            <a:r>
              <a:rPr lang="en-US" sz="1200" b="1" dirty="0">
                <a:effectLst/>
                <a:latin typeface="Arial" panose="020B0604020202020204" pitchFamily="34" charset="0"/>
                <a:ea typeface="Geneva" panose="020B0503030404040204"/>
                <a:cs typeface="Arial" panose="020B0604020202020204" pitchFamily="34" charset="0"/>
              </a:rPr>
              <a:t>Provides a clean form of nicotine in lower and slower doses</a:t>
            </a:r>
            <a:endParaRPr lang="en-GB" sz="1200" b="1" dirty="0">
              <a:effectLst/>
              <a:latin typeface="Arial" panose="020B0604020202020204" pitchFamily="34" charset="0"/>
              <a:ea typeface="Geneva" panose="020B0503030404040204"/>
              <a:cs typeface="Arial" panose="020B0604020202020204" pitchFamily="34" charset="0"/>
            </a:endParaRPr>
          </a:p>
          <a:p>
            <a:pPr marL="457200" lvl="1" indent="0">
              <a:buFont typeface="Symbol" panose="05050102010706020507" pitchFamily="18" charset="2"/>
              <a:buNone/>
            </a:pPr>
            <a:r>
              <a:rPr lang="en-CA" sz="1200" dirty="0">
                <a:effectLst/>
                <a:latin typeface="Arial" panose="020B0604020202020204" pitchFamily="34" charset="0"/>
                <a:ea typeface="Geneva" panose="020B0503030404040204"/>
                <a:cs typeface="Arial" panose="020B0604020202020204" pitchFamily="34" charset="0"/>
              </a:rPr>
              <a:t>NRT works by delivering small doses of nicotine to the person who smokes and in so doing reduces urges to smoke and other withdrawal symptoms, thereby making stopping smoking a bit easier.</a:t>
            </a:r>
            <a:r>
              <a:rPr lang="en-CA" b="1" dirty="0">
                <a:latin typeface="Arial" panose="020B0604020202020204" pitchFamily="34" charset="0"/>
                <a:ea typeface="Geneva" panose="020B0503030404040204"/>
                <a:cs typeface="Arial" panose="020B0604020202020204" pitchFamily="34" charset="0"/>
              </a:rPr>
              <a:t> </a:t>
            </a:r>
            <a:endParaRPr lang="en-GB" sz="1200" b="1" dirty="0">
              <a:effectLst/>
              <a:latin typeface="Arial" panose="020B0604020202020204" pitchFamily="34" charset="0"/>
              <a:ea typeface="Geneva" panose="020B0503030404040204"/>
              <a:cs typeface="Arial" panose="020B0604020202020204" pitchFamily="34" charset="0"/>
            </a:endParaRPr>
          </a:p>
          <a:p>
            <a:pPr marL="457200" lvl="1" indent="0">
              <a:buFont typeface="Symbol" panose="05050102010706020507" pitchFamily="18" charset="2"/>
              <a:buNone/>
            </a:pPr>
            <a:r>
              <a:rPr lang="en-US" sz="1200" dirty="0">
                <a:effectLst/>
                <a:latin typeface="Arial" panose="020B0604020202020204" pitchFamily="34" charset="0"/>
                <a:ea typeface="MS PGothic"/>
                <a:cs typeface="Arial" panose="020B0604020202020204" pitchFamily="34" charset="0"/>
              </a:rPr>
              <a:t>There is strong evidence to support the safety of NRT and as such there should be absolutely no concerns in recommending its use. NRT delivers nicotine to tobacco users without the hundreds toxins contained in tobacco smoke and constitutes an overall health benefit compared to continued tobacco use.</a:t>
            </a:r>
            <a:r>
              <a:rPr lang="en-US" dirty="0">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MS PGothic"/>
              <a:cs typeface="Arial" panose="020B0604020202020204" pitchFamily="34" charset="0"/>
            </a:endParaRPr>
          </a:p>
          <a:p>
            <a:pPr marL="171450" lvl="0" indent="-171450">
              <a:buFont typeface="Arial" panose="020B0604020202020204" pitchFamily="34" charset="0"/>
              <a:buChar char="•"/>
            </a:pPr>
            <a:r>
              <a:rPr lang="en-US" sz="1200" b="1" dirty="0">
                <a:effectLst/>
                <a:latin typeface="Arial" panose="020B0604020202020204" pitchFamily="34" charset="0"/>
                <a:ea typeface="Geneva" panose="020B0503030404040204"/>
                <a:cs typeface="Arial" panose="020B0604020202020204" pitchFamily="34" charset="0"/>
              </a:rPr>
              <a:t>Reduces nicotine withdrawal symptoms and cravings, making stopping easier</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Font typeface="Arial" panose="020B0604020202020204" pitchFamily="34" charset="0"/>
              <a:buChar char="•"/>
            </a:pPr>
            <a:r>
              <a:rPr lang="en-US" sz="1200" b="1" dirty="0">
                <a:effectLst/>
                <a:latin typeface="Arial" panose="020B0604020202020204" pitchFamily="34" charset="0"/>
                <a:ea typeface="Geneva" panose="020B0503030404040204"/>
                <a:cs typeface="Arial" panose="020B0604020202020204" pitchFamily="34" charset="0"/>
              </a:rPr>
              <a:t>Effective in helping people who smoke to quit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Geneva" panose="020B0503030404040204"/>
                <a:cs typeface="Arial" panose="020B0604020202020204" pitchFamily="34" charset="0"/>
              </a:rPr>
              <a:t>The use of NRT has been shown to significantly increase the chances of stopping smoking.</a:t>
            </a:r>
            <a:r>
              <a:rPr lang="en-CA"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Geneva" panose="020B0503030404040204"/>
                <a:cs typeface="Arial" panose="020B0604020202020204" pitchFamily="34" charset="0"/>
              </a:rPr>
              <a:t>It can be prescribed to people who smoke over the age of 12 and so can be used in CAMHS services</a:t>
            </a:r>
            <a:r>
              <a:rPr lang="en-CA"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Font typeface="Arial" panose="020B0604020202020204" pitchFamily="34" charset="0"/>
              <a:buChar char="•"/>
            </a:pPr>
            <a:r>
              <a:rPr lang="en-US" sz="1200" b="1" dirty="0">
                <a:effectLst/>
                <a:latin typeface="Arial" panose="020B0604020202020204" pitchFamily="34" charset="0"/>
                <a:ea typeface="Geneva" panose="020B0503030404040204"/>
                <a:cs typeface="Arial" panose="020B0604020202020204" pitchFamily="34" charset="0"/>
              </a:rPr>
              <a:t>Single NRT products deliver roughly half the nicotine people who smoke would get from their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US" sz="1200" dirty="0">
                <a:effectLst/>
                <a:latin typeface="Arial" panose="020B0604020202020204" pitchFamily="34" charset="0"/>
                <a:ea typeface="Geneva" panose="020B0503030404040204"/>
                <a:cs typeface="Arial" panose="020B0604020202020204" pitchFamily="34" charset="0"/>
              </a:rPr>
              <a:t>Single NRT products deliver roughly half the nicotine people who smoke would get from their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US"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US" sz="1200" dirty="0">
                <a:effectLst/>
                <a:latin typeface="Arial" panose="020B0604020202020204" pitchFamily="34" charset="0"/>
                <a:ea typeface="Geneva" panose="020B0503030404040204"/>
                <a:cs typeface="Arial" panose="020B0604020202020204" pitchFamily="34" charset="0"/>
              </a:rPr>
              <a:t>50-65% of tobacco users will need increased dosing of NRT to manage withdrawal and urges to smoke effectively. </a:t>
            </a:r>
            <a:r>
              <a:rPr lang="en-US" sz="1200" dirty="0">
                <a:effectLst/>
                <a:latin typeface="Arial" panose="020B0604020202020204" pitchFamily="34" charset="0"/>
                <a:ea typeface="MS PGothic"/>
                <a:cs typeface="Arial" panose="020B0604020202020204" pitchFamily="34" charset="0"/>
              </a:rPr>
              <a:t>Selecting an NRT treatment plan to match a patient’s unique needs is required to enhance success with smoking cessation.</a:t>
            </a:r>
            <a:r>
              <a:rPr lang="en-US" dirty="0">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Font typeface="Arial" panose="020B0604020202020204" pitchFamily="34" charset="0"/>
              <a:buChar char="•"/>
            </a:pPr>
            <a:r>
              <a:rPr lang="en-US" sz="1200" b="1" dirty="0">
                <a:effectLst/>
                <a:latin typeface="Arial" panose="020B0604020202020204" pitchFamily="34" charset="0"/>
                <a:ea typeface="Geneva" panose="020B0503030404040204"/>
                <a:cs typeface="Arial" panose="020B0604020202020204" pitchFamily="34" charset="0"/>
              </a:rPr>
              <a:t>Used for 8-12 weeks (or longer). Reduced over time or full dose can be maintained.</a:t>
            </a:r>
            <a:endParaRPr lang="en-GB" sz="1200" b="1" dirty="0">
              <a:effectLst/>
              <a:latin typeface="Arial" panose="020B0604020202020204" pitchFamily="34" charset="0"/>
              <a:ea typeface="Geneva" panose="020B0503030404040204"/>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	</a:t>
            </a:r>
            <a:r>
              <a:rPr lang="en-CA" sz="1200" dirty="0">
                <a:effectLst/>
                <a:latin typeface="Arial" panose="020B0604020202020204" pitchFamily="34" charset="0"/>
                <a:ea typeface="Geneva" panose="020B0503030404040204"/>
                <a:cs typeface="Arial" panose="020B0604020202020204" pitchFamily="34" charset="0"/>
              </a:rPr>
              <a:t>NRT is generally prescribed for a 12-week period, but it can be used for longer periods if required.</a:t>
            </a:r>
            <a:r>
              <a:rPr lang="en-CA"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endParaRPr lang="en-CA" sz="1200" dirty="0">
              <a:effectLst/>
              <a:latin typeface="Arial" panose="020B0604020202020204" pitchFamily="34" charset="0"/>
              <a:ea typeface="Geneva" panose="020B0503030404040204"/>
              <a:cs typeface="Arial" panose="020B0604020202020204" pitchFamily="34" charset="0"/>
            </a:endParaRPr>
          </a:p>
          <a:p>
            <a:pPr marL="457200"/>
            <a:r>
              <a:rPr lang="en-CA" sz="1200" dirty="0">
                <a:effectLst/>
                <a:latin typeface="Arial" panose="020B0604020202020204" pitchFamily="34" charset="0"/>
                <a:ea typeface="Geneva" panose="020B0503030404040204"/>
                <a:cs typeface="Arial" panose="020B0604020202020204" pitchFamily="34" charset="0"/>
              </a:rPr>
              <a:t>The dose of NRT can be reduced over time for a gradual reduction of nicotine </a:t>
            </a:r>
            <a:r>
              <a:rPr lang="el-GR" sz="1200" dirty="0">
                <a:effectLst/>
                <a:latin typeface="Arial" panose="020B0604020202020204" pitchFamily="34" charset="0"/>
                <a:ea typeface="Geneva" panose="020B0503030404040204"/>
                <a:cs typeface="Arial" panose="020B0604020202020204" pitchFamily="34" charset="0"/>
              </a:rPr>
              <a:t>ο</a:t>
            </a:r>
            <a:r>
              <a:rPr lang="en-CA" sz="1200" dirty="0">
                <a:effectLst/>
                <a:latin typeface="Arial" panose="020B0604020202020204" pitchFamily="34" charset="0"/>
                <a:ea typeface="Geneva" panose="020B0503030404040204"/>
                <a:cs typeface="Arial" panose="020B0604020202020204" pitchFamily="34" charset="0"/>
              </a:rPr>
              <a:t>r full dose can be maintained for the 12 weeks.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p>
          <a:p>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Font typeface="Arial" panose="020B0604020202020204" pitchFamily="34" charset="0"/>
              <a:buChar char="•"/>
            </a:pPr>
            <a:r>
              <a:rPr lang="en-US" sz="1200" b="1" dirty="0">
                <a:effectLst/>
                <a:latin typeface="Arial" panose="020B0604020202020204" pitchFamily="34" charset="0"/>
                <a:ea typeface="Geneva" panose="020B0503030404040204"/>
                <a:cs typeface="Arial" panose="020B0604020202020204" pitchFamily="34" charset="0"/>
              </a:rPr>
              <a:t>Long term use is safe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US" sz="1200" dirty="0">
                <a:effectLst/>
                <a:latin typeface="Arial" panose="020B0604020202020204" pitchFamily="34" charset="0"/>
                <a:ea typeface="MS PGothic"/>
                <a:cs typeface="Arial" panose="020B0604020202020204" pitchFamily="34" charset="0"/>
              </a:rPr>
              <a:t>Those who experience exposure to environmental cues to smoke, those who have experienced difficulty with withdrawal when stopping in the past, or those who smoke within 30 minutes of waking will require more NRT than other people who smoke. </a:t>
            </a:r>
            <a:r>
              <a:rPr lang="en-US" sz="1200" dirty="0">
                <a:effectLst/>
                <a:latin typeface="Arial" panose="020B0604020202020204" pitchFamily="34" charset="0"/>
                <a:ea typeface="Geneva" panose="020B0503030404040204"/>
                <a:cs typeface="Arial" panose="020B0604020202020204" pitchFamily="34" charset="0"/>
              </a:rPr>
              <a:t>Heaviness of smoking (cigarettes per day and time to first cigarette) will assist with guiding use of NRT.</a:t>
            </a:r>
            <a:r>
              <a:rPr lang="en-US"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US" sz="1200" dirty="0">
                <a:effectLst/>
                <a:latin typeface="Arial" panose="020B0604020202020204" pitchFamily="34" charset="0"/>
                <a:ea typeface="Geneva" panose="020B0503030404040204"/>
                <a:cs typeface="Arial" panose="020B0604020202020204" pitchFamily="34" charset="0"/>
              </a:rPr>
              <a:t>Many patients will benefit from use for six months or longer; this is safe and has been shown to prevent relapse back to smoking. Patients often use a single product long-term to manage urges to smoke. For SMI patients, this can often be to assist with replacing smoking rituals, helping deal with stressful situations, social anxiety, etc.</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lvl="1"/>
            <a:r>
              <a:rPr lang="en-US" sz="1200" dirty="0">
                <a:effectLst/>
                <a:latin typeface="Arial" panose="020B0604020202020204" pitchFamily="34" charset="0"/>
                <a:ea typeface="Geneva" panose="020B0503030404040204"/>
                <a:cs typeface="Arial" panose="020B0604020202020204" pitchFamily="34" charset="0"/>
              </a:rPr>
              <a:t>We sometimes hear of concerns from healthcare professionals about long-term use of NRT among patients with SMI. The 2022 NICE guidance is a great resource which specifically addresses extended use of NRT for those stopping, Cutting Down to Stop or reducing as being both safe and effective.</a:t>
            </a:r>
          </a:p>
          <a:p>
            <a:pPr lvl="1"/>
            <a:endParaRPr lang="en-US" sz="1200" dirty="0">
              <a:effectLst/>
              <a:latin typeface="Arial" panose="020B0604020202020204" pitchFamily="34" charset="0"/>
              <a:ea typeface="Geneva" panose="020B0503030404040204"/>
              <a:cs typeface="Arial" panose="020B0604020202020204" pitchFamily="34" charset="0"/>
            </a:endParaRPr>
          </a:p>
          <a:p>
            <a:pPr lvl="1"/>
            <a:endParaRPr lang="en-GB" sz="1200" dirty="0">
              <a:latin typeface="Century Gothic"/>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dirty="0"/>
          </a:p>
        </p:txBody>
      </p:sp>
    </p:spTree>
    <p:extLst>
      <p:ext uri="{BB962C8B-B14F-4D97-AF65-F5344CB8AC3E}">
        <p14:creationId xmlns:p14="http://schemas.microsoft.com/office/powerpoint/2010/main" val="9389860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solidFill>
                  <a:srgbClr val="3F3F3F"/>
                </a:solidFill>
                <a:latin typeface="Arial" panose="020B0604020202020204" pitchFamily="34" charset="0"/>
                <a:cs typeface="Arial" panose="020B0604020202020204" pitchFamily="34" charset="0"/>
              </a:rPr>
              <a:t>One of the biggest problems with NRT use for people admitted to MH hospital is the fact that administration is delayed.</a:t>
            </a:r>
            <a:endParaRPr lang="en-US" dirty="0">
              <a:latin typeface="Arial" panose="020B0604020202020204" pitchFamily="34" charset="0"/>
              <a:cs typeface="Arial" panose="020B0604020202020204" pitchFamily="34" charset="0"/>
            </a:endParaRPr>
          </a:p>
          <a:p>
            <a:endParaRPr lang="en-CA" dirty="0">
              <a:solidFill>
                <a:srgbClr val="3F3F3F"/>
              </a:solidFill>
              <a:latin typeface="Arial" panose="020B0604020202020204" pitchFamily="34" charset="0"/>
              <a:cs typeface="Arial" panose="020B0604020202020204" pitchFamily="34" charset="0"/>
            </a:endParaRPr>
          </a:p>
          <a:p>
            <a:r>
              <a:rPr lang="en-CA" dirty="0">
                <a:solidFill>
                  <a:srgbClr val="3F3F3F"/>
                </a:solidFill>
                <a:latin typeface="Arial" panose="020B0604020202020204" pitchFamily="34" charset="0"/>
                <a:cs typeface="Arial" panose="020B0604020202020204" pitchFamily="34" charset="0"/>
              </a:rPr>
              <a:t>Patients who smoke will need to get / be treated with NRT  </a:t>
            </a:r>
            <a:r>
              <a:rPr lang="en-CA" dirty="0">
                <a:solidFill>
                  <a:srgbClr val="3F3F3F"/>
                </a:solidFill>
                <a:effectLst/>
                <a:latin typeface="Arial" panose="020B0604020202020204" pitchFamily="34" charset="0"/>
                <a:cs typeface="Arial" panose="020B0604020202020204" pitchFamily="34" charset="0"/>
              </a:rPr>
              <a:t>on arrival </a:t>
            </a:r>
            <a:r>
              <a:rPr lang="en-CA" dirty="0">
                <a:solidFill>
                  <a:srgbClr val="3F3F3F"/>
                </a:solidFill>
                <a:latin typeface="Arial" panose="020B0604020202020204" pitchFamily="34" charset="0"/>
                <a:cs typeface="Arial" panose="020B0604020202020204" pitchFamily="34" charset="0"/>
              </a:rPr>
              <a:t>before</a:t>
            </a:r>
            <a:r>
              <a:rPr lang="en-CA" dirty="0">
                <a:solidFill>
                  <a:srgbClr val="3F3F3F"/>
                </a:solidFill>
                <a:effectLst/>
                <a:latin typeface="Arial" panose="020B0604020202020204" pitchFamily="34" charset="0"/>
                <a:cs typeface="Arial" panose="020B0604020202020204" pitchFamily="34" charset="0"/>
              </a:rPr>
              <a:t> the admission process is started. Admission processes take about 2 hours to complete, if NRT is not given immediately on arrival by the time the individual gets to the end of the admission process they are already in withdrawal. </a:t>
            </a:r>
            <a:r>
              <a:rPr lang="en-CA" dirty="0">
                <a:solidFill>
                  <a:srgbClr val="3F3F3F"/>
                </a:solidFill>
                <a:latin typeface="Arial" panose="020B0604020202020204" pitchFamily="34" charset="0"/>
                <a:cs typeface="Arial" panose="020B0604020202020204" pitchFamily="34" charset="0"/>
              </a:rPr>
              <a:t>NRT </a:t>
            </a:r>
            <a:r>
              <a:rPr lang="en-CA" dirty="0">
                <a:solidFill>
                  <a:srgbClr val="3F3F3F"/>
                </a:solidFill>
                <a:effectLst/>
                <a:latin typeface="Arial" panose="020B0604020202020204" pitchFamily="34" charset="0"/>
                <a:cs typeface="Arial" panose="020B0604020202020204" pitchFamily="34" charset="0"/>
              </a:rPr>
              <a:t>can be given as an over the counter medication and at the end of the admission process when the doctor has attended the ward, </a:t>
            </a:r>
            <a:r>
              <a:rPr lang="en-CA" dirty="0">
                <a:solidFill>
                  <a:srgbClr val="3F3F3F"/>
                </a:solidFill>
                <a:latin typeface="Arial" panose="020B0604020202020204" pitchFamily="34" charset="0"/>
                <a:cs typeface="Arial" panose="020B0604020202020204" pitchFamily="34" charset="0"/>
              </a:rPr>
              <a:t>regular</a:t>
            </a:r>
            <a:r>
              <a:rPr lang="en-CA" dirty="0">
                <a:solidFill>
                  <a:srgbClr val="3F3F3F"/>
                </a:solidFill>
                <a:effectLst/>
                <a:latin typeface="Arial" panose="020B0604020202020204" pitchFamily="34" charset="0"/>
                <a:cs typeface="Arial" panose="020B0604020202020204" pitchFamily="34" charset="0"/>
              </a:rPr>
              <a:t> NRT can be prescribed. </a:t>
            </a:r>
            <a:endParaRPr lang="en-CA" dirty="0">
              <a:latin typeface="Arial" panose="020B0604020202020204" pitchFamily="34" charset="0"/>
              <a:cs typeface="Arial" panose="020B0604020202020204" pitchFamily="34" charset="0"/>
            </a:endParaRPr>
          </a:p>
          <a:p>
            <a:endParaRPr lang="en-CA" dirty="0">
              <a:solidFill>
                <a:srgbClr val="3F3F3F"/>
              </a:solidFill>
              <a:effectLst/>
              <a:latin typeface="Arial" panose="020B0604020202020204" pitchFamily="34" charset="0"/>
              <a:cs typeface="Arial" panose="020B0604020202020204" pitchFamily="34" charset="0"/>
            </a:endParaRPr>
          </a:p>
          <a:p>
            <a:endParaRPr lang="en-CA" sz="1200" dirty="0">
              <a:solidFill>
                <a:srgbClr val="3F3F3F"/>
              </a:solidFill>
              <a:effectLst/>
              <a:latin typeface="Helvetica"/>
              <a:ea typeface="Times New Roman" panose="02020603050405020304" pitchFamily="18" charset="0"/>
              <a:cs typeface="Helvetica"/>
            </a:endParaRPr>
          </a:p>
          <a:p>
            <a:endParaRPr lang="en-GB" dirty="0">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15</a:t>
            </a:fld>
            <a:endParaRPr lang="en-US" dirty="0"/>
          </a:p>
        </p:txBody>
      </p:sp>
    </p:spTree>
    <p:extLst>
      <p:ext uri="{BB962C8B-B14F-4D97-AF65-F5344CB8AC3E}">
        <p14:creationId xmlns:p14="http://schemas.microsoft.com/office/powerpoint/2010/main" val="27042670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CA" sz="1200" dirty="0">
                <a:solidFill>
                  <a:srgbClr val="333333"/>
                </a:solidFill>
                <a:effectLst/>
                <a:latin typeface="Arial"/>
                <a:ea typeface="Arial Nova" panose="020B0504020202020204" pitchFamily="34" charset="0"/>
                <a:cs typeface="Arial"/>
              </a:rPr>
              <a:t>The second challenge is that people often do not use the nicotine replacement products and vapes correctly. </a:t>
            </a:r>
            <a:endParaRPr lang="en-US"/>
          </a:p>
          <a:p>
            <a:pPr>
              <a:lnSpc>
                <a:spcPct val="107000"/>
              </a:lnSpc>
              <a:spcAft>
                <a:spcPts val="800"/>
              </a:spcAft>
            </a:pPr>
            <a:endParaRPr lang="en-CA" dirty="0">
              <a:solidFill>
                <a:srgbClr val="333333"/>
              </a:solidFill>
              <a:latin typeface="Arial"/>
              <a:ea typeface="Arial Nova" panose="020B0504020202020204" pitchFamily="34" charset="0"/>
              <a:cs typeface="Arial"/>
            </a:endParaRPr>
          </a:p>
          <a:p>
            <a:pPr>
              <a:lnSpc>
                <a:spcPct val="107000"/>
              </a:lnSpc>
              <a:spcAft>
                <a:spcPts val="800"/>
              </a:spcAft>
            </a:pPr>
            <a:r>
              <a:rPr lang="en-CA" sz="1200" dirty="0">
                <a:solidFill>
                  <a:srgbClr val="333333"/>
                </a:solidFill>
                <a:effectLst/>
                <a:latin typeface="Arial"/>
                <a:ea typeface="Arial Nova" panose="020B0504020202020204" pitchFamily="34" charset="0"/>
                <a:cs typeface="Arial"/>
              </a:rPr>
              <a:t>It is important to demonstrate correct use, see patient demonstrate correct use and </a:t>
            </a:r>
            <a:r>
              <a:rPr lang="en-CA" sz="1200" dirty="0">
                <a:solidFill>
                  <a:srgbClr val="333333"/>
                </a:solidFill>
                <a:latin typeface="Arial"/>
                <a:ea typeface="Arial Nova" panose="020B0504020202020204" pitchFamily="34" charset="0"/>
                <a:cs typeface="Arial"/>
              </a:rPr>
              <a:t>give </a:t>
            </a:r>
            <a:r>
              <a:rPr lang="en-CA" sz="1200" dirty="0">
                <a:solidFill>
                  <a:srgbClr val="333333"/>
                </a:solidFill>
                <a:effectLst/>
                <a:latin typeface="Arial"/>
                <a:ea typeface="Arial Nova" panose="020B0504020202020204" pitchFamily="34" charset="0"/>
                <a:cs typeface="Arial"/>
              </a:rPr>
              <a:t>regular prompts.</a:t>
            </a:r>
            <a:r>
              <a:rPr lang="en-CA" sz="1200" dirty="0">
                <a:solidFill>
                  <a:srgbClr val="333333"/>
                </a:solidFill>
                <a:latin typeface="Arial"/>
                <a:ea typeface="Arial Nova" panose="020B0504020202020204" pitchFamily="34" charset="0"/>
                <a:cs typeface="Arial"/>
              </a:rPr>
              <a:t> </a:t>
            </a:r>
            <a:endParaRPr lang="en-CA" dirty="0"/>
          </a:p>
          <a:p>
            <a:pPr>
              <a:lnSpc>
                <a:spcPct val="107000"/>
              </a:lnSpc>
              <a:spcAft>
                <a:spcPts val="800"/>
              </a:spcAft>
            </a:pPr>
            <a:endParaRPr lang="en-US"/>
          </a:p>
          <a:p>
            <a:pPr>
              <a:lnSpc>
                <a:spcPct val="107000"/>
              </a:lnSpc>
              <a:spcAft>
                <a:spcPts val="800"/>
              </a:spcAft>
            </a:pPr>
            <a:r>
              <a:rPr lang="en-US" dirty="0">
                <a:solidFill>
                  <a:srgbClr val="333333"/>
                </a:solidFill>
                <a:latin typeface="Century Gothic"/>
              </a:rPr>
              <a:t>Patients should be advised and prompted to use NRT/nicotine vape regularly. Which means at least 'on the hour every hour' before withdrawal symptoms and urges to smoke become problematic AND as needed to address 'breakthrough' urges to smoke.</a:t>
            </a:r>
          </a:p>
          <a:p>
            <a:pPr>
              <a:lnSpc>
                <a:spcPct val="107000"/>
              </a:lnSpc>
              <a:spcAft>
                <a:spcPts val="800"/>
              </a:spcAft>
            </a:pPr>
            <a:endParaRPr lang="en-US" dirty="0">
              <a:solidFill>
                <a:srgbClr val="333333"/>
              </a:solidFill>
            </a:endParaRPr>
          </a:p>
          <a:p>
            <a:pPr>
              <a:lnSpc>
                <a:spcPct val="107000"/>
              </a:lnSpc>
              <a:spcAft>
                <a:spcPts val="800"/>
              </a:spcAft>
            </a:pPr>
            <a:r>
              <a:rPr lang="en-US" dirty="0">
                <a:solidFill>
                  <a:srgbClr val="333333"/>
                </a:solidFill>
                <a:latin typeface="Century Gothic"/>
                <a:ea typeface="Calibri" panose="020F0502020204030204" pitchFamily="34" charset="0"/>
                <a:cs typeface="Arial" panose="020B0604020202020204" pitchFamily="34" charset="0"/>
              </a:rPr>
              <a:t>For vapes frequent use is recommended, we will look at correct technique in more detail in a few moments. </a:t>
            </a:r>
            <a:endParaRPr lang="en-US" dirty="0">
              <a:solidFill>
                <a:srgbClr val="333333"/>
              </a:solidFill>
              <a:ea typeface="Calibri" panose="020F0502020204030204" pitchFamily="34" charset="0"/>
              <a:cs typeface="Arial" panose="020B0604020202020204" pitchFamily="34" charset="0"/>
            </a:endParaRPr>
          </a:p>
          <a:p>
            <a:pPr algn="ctr">
              <a:lnSpc>
                <a:spcPts val="3000"/>
              </a:lnSpc>
              <a:spcBef>
                <a:spcPts val="0"/>
              </a:spcBef>
              <a:spcAft>
                <a:spcPts val="0"/>
              </a:spcAft>
            </a:pPr>
            <a:endParaRPr lang="en-US" dirty="0">
              <a:solidFill>
                <a:srgbClr val="333333"/>
              </a:solidFill>
              <a:ea typeface="Calibri" panose="020F0502020204030204" pitchFamily="34" charset="0"/>
              <a:cs typeface="Arial" panose="020B0604020202020204" pitchFamily="34" charset="0"/>
            </a:endParaRPr>
          </a:p>
          <a:p>
            <a:pPr>
              <a:lnSpc>
                <a:spcPct val="107000"/>
              </a:lnSpc>
              <a:spcAft>
                <a:spcPts val="800"/>
              </a:spcAft>
            </a:pPr>
            <a:endParaRPr lang="en-CA" dirty="0">
              <a:solidFill>
                <a:srgbClr val="333333"/>
              </a:solidFill>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16</a:t>
            </a:fld>
            <a:endParaRPr lang="en-US" dirty="0"/>
          </a:p>
        </p:txBody>
      </p:sp>
    </p:spTree>
    <p:extLst>
      <p:ext uri="{BB962C8B-B14F-4D97-AF65-F5344CB8AC3E}">
        <p14:creationId xmlns:p14="http://schemas.microsoft.com/office/powerpoint/2010/main" val="35654488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CA" sz="1400" b="0" dirty="0">
                <a:solidFill>
                  <a:srgbClr val="333333"/>
                </a:solidFill>
                <a:effectLst/>
                <a:latin typeface="Arial Nova" panose="020B0504020202020204" pitchFamily="34" charset="0"/>
                <a:ea typeface="Arial Nova" panose="020B0504020202020204" pitchFamily="34" charset="0"/>
                <a:cs typeface="Arial Nova" panose="020B0504020202020204" pitchFamily="34" charset="0"/>
              </a:rPr>
              <a:t>The third challenge is that </a:t>
            </a:r>
            <a:r>
              <a:rPr lang="en-US" sz="1400" b="0" dirty="0">
                <a:solidFill>
                  <a:srgbClr val="333333"/>
                </a:solidFill>
                <a:effectLst/>
                <a:latin typeface="Arial Nova" panose="020B0504020202020204" pitchFamily="34" charset="0"/>
                <a:ea typeface="Arial Nova" panose="020B0504020202020204" pitchFamily="34" charset="0"/>
                <a:cs typeface="Arial Nova" panose="020B0504020202020204" pitchFamily="34" charset="0"/>
              </a:rPr>
              <a:t>People do not use enough nicotine for long enough.  It is important the care team support patients with using enough of the medication as needed to effectively manage withdrawal symptoms and urges to smoke and to use these products for as long as needed. With the extended therapy being necessary for some patients to ensure they remain smokefree.</a:t>
            </a:r>
            <a:endParaRPr lang="en-CA" sz="1400" b="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17</a:t>
            </a:fld>
            <a:endParaRPr lang="en-US" dirty="0"/>
          </a:p>
        </p:txBody>
      </p:sp>
    </p:spTree>
    <p:extLst>
      <p:ext uri="{BB962C8B-B14F-4D97-AF65-F5344CB8AC3E}">
        <p14:creationId xmlns:p14="http://schemas.microsoft.com/office/powerpoint/2010/main" val="13518439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en-US" sz="1200" b="1" baseline="0" dirty="0">
                <a:latin typeface="Arial" panose="020B0604020202020204" pitchFamily="34" charset="0"/>
                <a:cs typeface="Arial" panose="020B0604020202020204" pitchFamily="34" charset="0"/>
              </a:rPr>
              <a:t>Nicotine replacement therapy</a:t>
            </a:r>
          </a:p>
          <a:p>
            <a:r>
              <a:rPr lang="en-US" altLang="en-US" sz="1200" baseline="0" dirty="0">
                <a:latin typeface="Arial" panose="020B0604020202020204" pitchFamily="34" charset="0"/>
                <a:cs typeface="Arial" panose="020B0604020202020204" pitchFamily="34" charset="0"/>
              </a:rPr>
              <a:t>Let’s have a closer look at nicotine replacement therapy and how it is used to </a:t>
            </a:r>
            <a:r>
              <a:rPr lang="en-US" altLang="en-US" dirty="0">
                <a:latin typeface="Arial" panose="020B0604020202020204" pitchFamily="34" charset="0"/>
                <a:cs typeface="Arial" panose="020B0604020202020204" pitchFamily="34" charset="0"/>
              </a:rPr>
              <a:t>treat tobacco dependence</a:t>
            </a:r>
            <a:endParaRPr lang="en-US" altLang="en-US" sz="1200" dirty="0">
              <a:latin typeface="Arial" panose="020B0604020202020204" pitchFamily="34" charset="0"/>
              <a:cs typeface="Arial" panose="020B0604020202020204" pitchFamily="34" charset="0"/>
            </a:endParaRPr>
          </a:p>
          <a:p>
            <a:endParaRPr lang="en-GB" alt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18</a:t>
            </a:fld>
            <a:endParaRPr lang="en-US"/>
          </a:p>
        </p:txBody>
      </p:sp>
    </p:spTree>
    <p:extLst>
      <p:ext uri="{BB962C8B-B14F-4D97-AF65-F5344CB8AC3E}">
        <p14:creationId xmlns:p14="http://schemas.microsoft.com/office/powerpoint/2010/main" val="2848033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effectLst/>
                <a:latin typeface="Arial" panose="020B0604020202020204" pitchFamily="34" charset="0"/>
                <a:ea typeface="Geneva" panose="020B0503030404040204"/>
                <a:cs typeface="Arial" panose="020B0604020202020204" pitchFamily="34" charset="0"/>
              </a:rPr>
              <a:t>The slide shows the seven NRT products available, including the long-acting nicotine patch and faster acting products: nicotine gum, inhalator, nasal spray, mouth spray, </a:t>
            </a:r>
            <a:r>
              <a:rPr lang="en-US" sz="1200" dirty="0" err="1">
                <a:effectLst/>
                <a:latin typeface="Arial" panose="020B0604020202020204" pitchFamily="34" charset="0"/>
                <a:ea typeface="Geneva" panose="020B0503030404040204"/>
                <a:cs typeface="Arial" panose="020B0604020202020204" pitchFamily="34" charset="0"/>
              </a:rPr>
              <a:t>microtab</a:t>
            </a:r>
            <a:r>
              <a:rPr lang="en-US" sz="1200" dirty="0">
                <a:effectLst/>
                <a:latin typeface="Arial" panose="020B0604020202020204" pitchFamily="34" charset="0"/>
                <a:ea typeface="Geneva" panose="020B0503030404040204"/>
                <a:cs typeface="Arial" panose="020B0604020202020204" pitchFamily="34" charset="0"/>
              </a:rPr>
              <a:t>, and lozenge and mini lozenge.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These products differ in the way they are used and in how much, and how rapidly, they deliver nicotine to the brain. We will look in detail at each NRT product in a few moments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19</a:t>
            </a:fld>
            <a:endParaRPr lang="en-US"/>
          </a:p>
        </p:txBody>
      </p:sp>
    </p:spTree>
    <p:extLst>
      <p:ext uri="{BB962C8B-B14F-4D97-AF65-F5344CB8AC3E}">
        <p14:creationId xmlns:p14="http://schemas.microsoft.com/office/powerpoint/2010/main" val="378509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Full instructions: Trainer guide Day 1, page 19: Activity 3: Applying skills to practice (Case: John)</a:t>
            </a:r>
          </a:p>
          <a:p>
            <a:pPr algn="l" rtl="0" fontAlgn="base"/>
            <a:r>
              <a:rPr lang="en-CA" b="0" i="0" dirty="0">
                <a:solidFill>
                  <a:srgbClr val="444444"/>
                </a:solidFill>
                <a:effectLst/>
                <a:latin typeface="Arial" panose="020B0604020202020204" pitchFamily="34" charset="0"/>
                <a:cs typeface="Arial" panose="020B0604020202020204" pitchFamily="34" charset="0"/>
              </a:rPr>
              <a:t>​</a:t>
            </a:r>
          </a:p>
          <a:p>
            <a:r>
              <a:rPr lang="en-US" dirty="0">
                <a:latin typeface="Arial" panose="020B0604020202020204" pitchFamily="34" charset="0"/>
                <a:cs typeface="Arial" panose="020B0604020202020204" pitchFamily="34" charset="0"/>
              </a:rPr>
              <a:t>Meet John,  our next case study.</a:t>
            </a:r>
          </a:p>
          <a:p>
            <a:endParaRPr lang="en-US" dirty="0">
              <a:latin typeface="Century Gothic"/>
            </a:endParaRPr>
          </a:p>
          <a:p>
            <a:pPr algn="l" rtl="0" fontAlgn="base"/>
            <a:r>
              <a:rPr lang="en-GB" b="0" i="0" u="none" strike="noStrike" dirty="0">
                <a:solidFill>
                  <a:srgbClr val="0C7FFF"/>
                </a:solidFill>
                <a:effectLst/>
                <a:latin typeface="Arial" panose="020B0604020202020204" pitchFamily="34" charset="0"/>
              </a:rPr>
              <a:t>Explain that participants will go back into the same pairs as for the previous activity </a:t>
            </a:r>
            <a:r>
              <a:rPr lang="en-GB" b="1" i="0" u="none" strike="noStrike" dirty="0">
                <a:solidFill>
                  <a:srgbClr val="0C7FFF"/>
                </a:solidFill>
                <a:effectLst/>
                <a:latin typeface="Arial" panose="020B0604020202020204" pitchFamily="34" charset="0"/>
              </a:rPr>
              <a:t>and that they will be swapping roles </a:t>
            </a:r>
            <a:r>
              <a:rPr lang="en-GB" b="0" i="0" u="none" strike="noStrike" dirty="0">
                <a:solidFill>
                  <a:srgbClr val="0C7FFF"/>
                </a:solidFill>
                <a:effectLst/>
                <a:latin typeface="Arial" panose="020B0604020202020204" pitchFamily="34" charset="0"/>
              </a:rPr>
              <a:t>(the practitioner will now play the patient and vice versa). </a:t>
            </a:r>
            <a:r>
              <a:rPr lang="en-US"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GB" b="0" i="0" dirty="0">
                <a:solidFill>
                  <a:srgbClr val="444444"/>
                </a:solidFill>
                <a:effectLst/>
                <a:latin typeface="Arial" panose="020B0604020202020204" pitchFamily="34" charset="0"/>
              </a:rPr>
              <a:t>​</a:t>
            </a:r>
            <a:endParaRPr lang="en-GB" b="0" i="0" dirty="0">
              <a:solidFill>
                <a:srgbClr val="444444"/>
              </a:solidFill>
              <a:effectLst/>
              <a:latin typeface="Calibri" panose="020F0502020204030204" pitchFamily="34" charset="0"/>
            </a:endParaRPr>
          </a:p>
          <a:p>
            <a:pPr algn="l" rtl="0" fontAlgn="base"/>
            <a:r>
              <a:rPr lang="en-GB" b="1" i="0" u="none" strike="noStrike" dirty="0">
                <a:solidFill>
                  <a:srgbClr val="0C7FFF"/>
                </a:solidFill>
                <a:effectLst/>
                <a:latin typeface="Arial" panose="020B0604020202020204" pitchFamily="34" charset="0"/>
              </a:rPr>
              <a:t>Practitioner: </a:t>
            </a:r>
            <a:r>
              <a:rPr lang="en-GB" b="0" i="0" u="none" strike="noStrike" dirty="0">
                <a:solidFill>
                  <a:srgbClr val="0C7FFF"/>
                </a:solidFill>
                <a:effectLst/>
                <a:latin typeface="Arial" panose="020B0604020202020204" pitchFamily="34" charset="0"/>
              </a:rPr>
              <a:t>The practitioner’s role involves conducting an initial assessment session and practise communication skills. </a:t>
            </a:r>
            <a:r>
              <a:rPr lang="en-US" b="0" i="0" dirty="0">
                <a:solidFill>
                  <a:srgbClr val="444444"/>
                </a:solidFill>
                <a:effectLst/>
                <a:latin typeface="Arial" panose="020B0604020202020204" pitchFamily="34" charset="0"/>
              </a:rPr>
              <a:t>​</a:t>
            </a:r>
            <a:r>
              <a:rPr lang="en-GB" b="0" i="0" u="none" strike="noStrike" dirty="0">
                <a:solidFill>
                  <a:srgbClr val="0C7FFF"/>
                </a:solidFill>
                <a:effectLst/>
                <a:latin typeface="Arial" panose="020B0604020202020204" pitchFamily="34" charset="0"/>
              </a:rPr>
              <a:t>Participants should again use the clinical checklist (Day 1 Handout 1) to guide your interaction. </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a:p>
        </p:txBody>
      </p:sp>
    </p:spTree>
    <p:extLst>
      <p:ext uri="{BB962C8B-B14F-4D97-AF65-F5344CB8AC3E}">
        <p14:creationId xmlns:p14="http://schemas.microsoft.com/office/powerpoint/2010/main" val="29949621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dirty="0">
                <a:effectLst/>
                <a:latin typeface="Arial" panose="020B0604020202020204" pitchFamily="34" charset="0"/>
                <a:ea typeface="Geneva" panose="020B0503030404040204"/>
                <a:cs typeface="Arial" panose="020B0604020202020204" pitchFamily="34" charset="0"/>
              </a:rPr>
              <a:t>Firstly, how much nicotine does nicotine replacement deliver versus nicotine delivery via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This graph shows nicotine blood concentration levels one hour following the smoking of a cigarette or administration of various forms of NRT. It illustrates the different speed of delivery and elimination of nicotine delivered in cigarettes compared with NRT.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Black line: </a:t>
            </a:r>
            <a:r>
              <a:rPr lang="en-CA" sz="1200" b="1" dirty="0">
                <a:effectLst/>
                <a:latin typeface="Arial" panose="020B0604020202020204" pitchFamily="34" charset="0"/>
                <a:ea typeface="Geneva" panose="020B0503030404040204"/>
                <a:cs typeface="Arial" panose="020B0604020202020204" pitchFamily="34" charset="0"/>
              </a:rPr>
              <a:t>cigarettes</a:t>
            </a:r>
            <a:r>
              <a:rPr lang="en-CA" sz="1200" dirty="0">
                <a:effectLst/>
                <a:latin typeface="Arial" panose="020B0604020202020204" pitchFamily="34" charset="0"/>
                <a:ea typeface="Geneva" panose="020B0503030404040204"/>
                <a:cs typeface="Arial" panose="020B0604020202020204" pitchFamily="34" charset="0"/>
              </a:rPr>
              <a:t> are very efficient in delivering nicotine to the brain. Nicotine contained in tobacco smoke is rapidly absorbed through the lining of the lungs and reaches the brain in about 10 seconds. </a:t>
            </a:r>
            <a:r>
              <a:rPr lang="en-US" sz="1200" dirty="0">
                <a:effectLst/>
                <a:latin typeface="Arial" panose="020B0604020202020204" pitchFamily="34" charset="0"/>
                <a:ea typeface="Geneva" panose="020B0503030404040204"/>
                <a:cs typeface="Arial" panose="020B0604020202020204" pitchFamily="34" charset="0"/>
              </a:rPr>
              <a:t>Peak levels of nicotine are reached after about 10 minutes after smoking a cigarette and fall rapidly after that.</a:t>
            </a:r>
            <a:r>
              <a:rPr lang="en-US"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Blue line</a:t>
            </a:r>
            <a:r>
              <a:rPr lang="en-US" sz="1200" dirty="0">
                <a:effectLst/>
                <a:latin typeface="Arial" panose="020B0604020202020204" pitchFamily="34" charset="0"/>
                <a:ea typeface="Geneva" panose="020B0503030404040204"/>
                <a:cs typeface="Arial" panose="020B0604020202020204" pitchFamily="34" charset="0"/>
              </a:rPr>
              <a:t>: with </a:t>
            </a:r>
            <a:r>
              <a:rPr lang="en-CA" sz="1200" b="1" dirty="0">
                <a:effectLst/>
                <a:latin typeface="Arial" panose="020B0604020202020204" pitchFamily="34" charset="0"/>
                <a:ea typeface="Geneva" panose="020B0503030404040204"/>
                <a:cs typeface="Arial" panose="020B0604020202020204" pitchFamily="34" charset="0"/>
              </a:rPr>
              <a:t>patches </a:t>
            </a:r>
            <a:r>
              <a:rPr lang="en-CA" sz="1200" dirty="0">
                <a:effectLst/>
                <a:latin typeface="Arial" panose="020B0604020202020204" pitchFamily="34" charset="0"/>
                <a:ea typeface="Geneva" panose="020B0503030404040204"/>
                <a:cs typeface="Arial" panose="020B0604020202020204" pitchFamily="34" charset="0"/>
              </a:rPr>
              <a:t>nicotine is absorbed through the skin and peak blood nicotine concentrations can take 2-3 hours to reach.</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Green, yellow and red lines</a:t>
            </a:r>
            <a:r>
              <a:rPr lang="en-US" sz="1200" dirty="0">
                <a:effectLst/>
                <a:latin typeface="Arial" panose="020B0604020202020204" pitchFamily="34" charset="0"/>
                <a:ea typeface="Geneva" panose="020B0503030404040204"/>
                <a:cs typeface="Arial" panose="020B0604020202020204" pitchFamily="34" charset="0"/>
              </a:rPr>
              <a:t>: Fast-acting NRT products (e.g. </a:t>
            </a:r>
            <a:r>
              <a:rPr lang="en-US" sz="1200" b="1" dirty="0">
                <a:effectLst/>
                <a:latin typeface="Arial" panose="020B0604020202020204" pitchFamily="34" charset="0"/>
                <a:ea typeface="Geneva" panose="020B0503030404040204"/>
                <a:cs typeface="Arial" panose="020B0604020202020204" pitchFamily="34" charset="0"/>
              </a:rPr>
              <a:t>gum, inhalator, </a:t>
            </a:r>
            <a:r>
              <a:rPr lang="en-US" sz="1200" b="1" dirty="0" err="1">
                <a:effectLst/>
                <a:latin typeface="Arial" panose="020B0604020202020204" pitchFamily="34" charset="0"/>
                <a:ea typeface="Geneva" panose="020B0503030404040204"/>
                <a:cs typeface="Arial" panose="020B0604020202020204" pitchFamily="34" charset="0"/>
              </a:rPr>
              <a:t>microtabs</a:t>
            </a:r>
            <a:r>
              <a:rPr lang="en-US" sz="1200" b="1" dirty="0">
                <a:effectLst/>
                <a:latin typeface="Arial" panose="020B0604020202020204" pitchFamily="34" charset="0"/>
                <a:ea typeface="Geneva" panose="020B0503030404040204"/>
                <a:cs typeface="Arial" panose="020B0604020202020204" pitchFamily="34" charset="0"/>
              </a:rPr>
              <a:t>, lozenges, mouth spray </a:t>
            </a:r>
            <a:r>
              <a:rPr lang="en-US" sz="1200" dirty="0">
                <a:effectLst/>
                <a:latin typeface="Arial" panose="020B0604020202020204" pitchFamily="34" charset="0"/>
                <a:ea typeface="Geneva" panose="020B0503030404040204"/>
                <a:cs typeface="Arial" panose="020B0604020202020204" pitchFamily="34" charset="0"/>
              </a:rPr>
              <a:t>and </a:t>
            </a:r>
            <a:r>
              <a:rPr lang="en-US" sz="1200" b="1" dirty="0">
                <a:effectLst/>
                <a:latin typeface="Arial" panose="020B0604020202020204" pitchFamily="34" charset="0"/>
                <a:ea typeface="Geneva" panose="020B0503030404040204"/>
                <a:cs typeface="Arial" panose="020B0604020202020204" pitchFamily="34" charset="0"/>
              </a:rPr>
              <a:t>nasal spray</a:t>
            </a:r>
            <a:r>
              <a:rPr lang="en-US" sz="1200" dirty="0">
                <a:effectLst/>
                <a:latin typeface="Arial" panose="020B0604020202020204" pitchFamily="34" charset="0"/>
                <a:ea typeface="Geneva" panose="020B0503030404040204"/>
                <a:cs typeface="Arial" panose="020B0604020202020204" pitchFamily="34" charset="0"/>
              </a:rPr>
              <a:t>) fall somewhere between the peak nicotine doses delivered by cigarettes and the steady dose delivery of patches. The fastest delivery is from the nasal spray and mouth spray.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It will be necessary to manage patient expectations of what NRT can do for them and how NRT can never get nicotine to brain as fast as when it’s attached to tobacco smoke. Patients often complain or feel dissatisfied that NRT doesn’t take away cravings straight away, underscoring the importance of getting ahead of the urge to smoke.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0" i="0" kern="1200" baseline="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1" i="0" u="none" kern="1200" baseline="0" dirty="0">
                <a:solidFill>
                  <a:schemeClr val="tx1"/>
                </a:solidFill>
                <a:effectLst/>
                <a:latin typeface="Arial" panose="020B0604020202020204" pitchFamily="34" charset="0"/>
                <a:cs typeface="Arial" panose="020B0604020202020204" pitchFamily="34" charset="0"/>
              </a:rPr>
              <a:t>Source:</a:t>
            </a:r>
            <a:r>
              <a:rPr lang="en-US" b="1" dirty="0">
                <a:latin typeface="Arial" panose="020B0604020202020204" pitchFamily="34" charset="0"/>
                <a:cs typeface="Arial" panose="020B0604020202020204" pitchFamily="34" charset="0"/>
              </a:rPr>
              <a:t> </a:t>
            </a:r>
            <a:endParaRPr lang="en-US" sz="1200" b="1" i="0" u="none" kern="1200" baseline="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dirty="0">
                <a:solidFill>
                  <a:schemeClr val="tx1"/>
                </a:solidFill>
                <a:latin typeface="Arial" panose="020B0604020202020204" pitchFamily="34" charset="0"/>
                <a:cs typeface="Arial" panose="020B0604020202020204" pitchFamily="34" charset="0"/>
              </a:rPr>
              <a:t>Royal College of Physicians, </a:t>
            </a:r>
            <a:r>
              <a:rPr lang="en-GB" sz="1200" i="1" dirty="0">
                <a:solidFill>
                  <a:schemeClr val="tx1"/>
                </a:solidFill>
                <a:latin typeface="Arial" panose="020B0604020202020204" pitchFamily="34" charset="0"/>
                <a:cs typeface="Arial" panose="020B0604020202020204" pitchFamily="34" charset="0"/>
              </a:rPr>
              <a:t>Nicotine Addiction in Britain. </a:t>
            </a:r>
            <a:r>
              <a:rPr lang="en-GB" sz="1200" dirty="0">
                <a:solidFill>
                  <a:schemeClr val="tx1"/>
                </a:solidFill>
                <a:latin typeface="Arial" panose="020B0604020202020204" pitchFamily="34" charset="0"/>
                <a:cs typeface="Arial" panose="020B0604020202020204" pitchFamily="34" charset="0"/>
              </a:rPr>
              <a:t>A report of the Tobacco </a:t>
            </a:r>
            <a:r>
              <a:rPr lang="en-CA" b="0" i="0" dirty="0">
                <a:solidFill>
                  <a:srgbClr val="000000"/>
                </a:solidFill>
                <a:effectLst/>
                <a:latin typeface="Arial" panose="020B0604020202020204" pitchFamily="34" charset="0"/>
                <a:cs typeface="Arial" panose="020B0604020202020204" pitchFamily="34" charset="0"/>
              </a:rPr>
              <a:t> </a:t>
            </a:r>
            <a:r>
              <a:rPr lang="en-GB" sz="1200" dirty="0">
                <a:solidFill>
                  <a:schemeClr val="tx1"/>
                </a:solidFill>
                <a:latin typeface="Arial" panose="020B0604020202020204" pitchFamily="34" charset="0"/>
                <a:cs typeface="Arial" panose="020B0604020202020204" pitchFamily="34" charset="0"/>
              </a:rPr>
              <a:t>y Group of the Royal College of Physicians. London, RCP</a:t>
            </a:r>
            <a:r>
              <a:rPr lang="en-GB" sz="1200" i="1" dirty="0">
                <a:solidFill>
                  <a:schemeClr val="tx1"/>
                </a:solidFill>
                <a:latin typeface="Arial" panose="020B0604020202020204" pitchFamily="34" charset="0"/>
                <a:cs typeface="Arial" panose="020B0604020202020204" pitchFamily="34" charset="0"/>
              </a:rPr>
              <a:t>, </a:t>
            </a:r>
            <a:r>
              <a:rPr lang="en-GB" sz="1200" dirty="0">
                <a:solidFill>
                  <a:schemeClr val="tx1"/>
                </a:solidFill>
                <a:latin typeface="Arial" panose="020B0604020202020204" pitchFamily="34" charset="0"/>
                <a:cs typeface="Arial" panose="020B0604020202020204" pitchFamily="34" charset="0"/>
              </a:rPr>
              <a:t>2000</a:t>
            </a:r>
          </a:p>
          <a:p>
            <a:endParaRPr lang="en-US" sz="1200" dirty="0">
              <a:latin typeface="Arial" panose="020B0604020202020204" pitchFamily="34" charset="0"/>
              <a:cs typeface="Arial" panose="020B0604020202020204" pitchFamily="34" charset="0"/>
            </a:endParaRPr>
          </a:p>
          <a:p>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20</a:t>
            </a:fld>
            <a:endParaRPr lang="en-US"/>
          </a:p>
        </p:txBody>
      </p:sp>
    </p:spTree>
    <p:extLst>
      <p:ext uri="{BB962C8B-B14F-4D97-AF65-F5344CB8AC3E}">
        <p14:creationId xmlns:p14="http://schemas.microsoft.com/office/powerpoint/2010/main" val="4644653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effectLst/>
                <a:latin typeface="Arial" panose="020B0604020202020204" pitchFamily="34" charset="0"/>
                <a:ea typeface="Geneva" panose="020B0503030404040204"/>
                <a:cs typeface="Arial" panose="020B0604020202020204" pitchFamily="34" charset="0"/>
              </a:rPr>
              <a:t>By combining two forms of NRT we can achieve a therapeutic dose of nicotine to assist with urges to smoke and withdrawal.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Meta-analyses have shown that while NRT monotherapy approximately doubles the abstinence rates compared to placebo, </a:t>
            </a:r>
            <a:r>
              <a:rPr lang="en-CA" sz="1200" dirty="0">
                <a:effectLst/>
                <a:latin typeface="Arial" panose="020B0604020202020204" pitchFamily="34" charset="0"/>
                <a:ea typeface="MS PGothic" panose="020B0600070205080204" pitchFamily="34" charset="-128"/>
                <a:cs typeface="Arial" panose="020B0604020202020204" pitchFamily="34" charset="0"/>
              </a:rPr>
              <a:t>combining NRT products has been shown to significantly increase success with stopping.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MS PGothic" panose="020B0600070205080204" pitchFamily="34" charset="-128"/>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A 16-hour or 24-hour NRT patch and oral NRT (i.e., combination NRT) is generally recommended.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Sour</a:t>
            </a:r>
            <a:r>
              <a:rPr lang="en-US" sz="1200" b="1" dirty="0">
                <a:effectLst/>
                <a:latin typeface="Arial" panose="020B0604020202020204" pitchFamily="34" charset="0"/>
                <a:ea typeface="Geneva" panose="020B0503030404040204"/>
                <a:cs typeface="Arial" panose="020B0604020202020204" pitchFamily="34" charset="0"/>
              </a:rPr>
              <a:t>ces: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Cahill K, Stevens S, </a:t>
            </a:r>
            <a:r>
              <a:rPr lang="en-US" sz="1200" dirty="0" err="1">
                <a:effectLst/>
                <a:latin typeface="Arial" panose="020B0604020202020204" pitchFamily="34" charset="0"/>
                <a:ea typeface="Geneva" panose="020B0503030404040204"/>
                <a:cs typeface="Arial" panose="020B0604020202020204" pitchFamily="34" charset="0"/>
              </a:rPr>
              <a:t>Perera</a:t>
            </a:r>
            <a:r>
              <a:rPr lang="en-US" sz="1200" dirty="0">
                <a:effectLst/>
                <a:latin typeface="Arial" panose="020B0604020202020204" pitchFamily="34" charset="0"/>
                <a:ea typeface="Geneva" panose="020B0503030404040204"/>
                <a:cs typeface="Arial" panose="020B0604020202020204" pitchFamily="34" charset="0"/>
              </a:rPr>
              <a:t> R, Lancaster T. Pharmacological interventions for smoking cessation: an overview and network meta‐analysis. Cochrane Database of Systematic Reviews 2013, 5. Art. No.: CD009329. DOI: </a:t>
            </a:r>
            <a:r>
              <a:rPr lang="en-US" sz="1200" u="sng" dirty="0">
                <a:solidFill>
                  <a:srgbClr val="0563C1"/>
                </a:solidFill>
                <a:effectLst/>
                <a:latin typeface="Arial" panose="020B0604020202020204" pitchFamily="34" charset="0"/>
                <a:ea typeface="Geneva" panose="020B0503030404040204"/>
                <a:cs typeface="Arial" panose="020B0604020202020204" pitchFamily="34" charset="0"/>
                <a:hlinkClick r:id="rId3"/>
              </a:rPr>
              <a:t>http://dx.doi.org/10.1002/14651858.CD009329.pub2</a:t>
            </a:r>
            <a:r>
              <a:rPr lang="en-US"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err="1">
                <a:effectLst/>
                <a:latin typeface="Arial" panose="020B0604020202020204" pitchFamily="34" charset="0"/>
                <a:ea typeface="MS PGothic" panose="020B0600070205080204" pitchFamily="34" charset="-128"/>
                <a:cs typeface="Arial" panose="020B0604020202020204" pitchFamily="34" charset="0"/>
              </a:rPr>
              <a:t>Lindson</a:t>
            </a:r>
            <a:r>
              <a:rPr lang="en-US" sz="1200" dirty="0">
                <a:effectLst/>
                <a:latin typeface="Arial" panose="020B0604020202020204" pitchFamily="34" charset="0"/>
                <a:ea typeface="MS PGothic" panose="020B0600070205080204" pitchFamily="34" charset="-128"/>
                <a:cs typeface="Arial" panose="020B0604020202020204" pitchFamily="34" charset="0"/>
              </a:rPr>
              <a:t> N, </a:t>
            </a:r>
            <a:r>
              <a:rPr lang="en-US" sz="1200" dirty="0" err="1">
                <a:effectLst/>
                <a:latin typeface="Arial" panose="020B0604020202020204" pitchFamily="34" charset="0"/>
                <a:ea typeface="MS PGothic" panose="020B0600070205080204" pitchFamily="34" charset="-128"/>
                <a:cs typeface="Arial" panose="020B0604020202020204" pitchFamily="34" charset="0"/>
              </a:rPr>
              <a:t>Chepkin</a:t>
            </a:r>
            <a:r>
              <a:rPr lang="en-US" sz="1200" dirty="0">
                <a:effectLst/>
                <a:latin typeface="Arial" panose="020B0604020202020204" pitchFamily="34" charset="0"/>
                <a:ea typeface="MS PGothic" panose="020B0600070205080204" pitchFamily="34" charset="-128"/>
                <a:cs typeface="Arial" panose="020B0604020202020204" pitchFamily="34" charset="0"/>
              </a:rPr>
              <a:t> SC, Ye W, et al. Different doses, duration, and modes of delivery of nicotine replacement therapy for smoking cessation. Cochrane Database Syst </a:t>
            </a:r>
            <a:r>
              <a:rPr lang="pt-BR" sz="1200" dirty="0">
                <a:effectLst/>
                <a:latin typeface="Arial" panose="020B0604020202020204" pitchFamily="34" charset="0"/>
                <a:ea typeface="MS PGothic" panose="020B0600070205080204" pitchFamily="34" charset="-128"/>
                <a:cs typeface="Arial" panose="020B0604020202020204" pitchFamily="34" charset="0"/>
              </a:rPr>
              <a:t>Rev. 2019, </a:t>
            </a:r>
            <a:r>
              <a:rPr lang="pt-BR" sz="1200" dirty="0" err="1">
                <a:effectLst/>
                <a:latin typeface="Arial" panose="020B0604020202020204" pitchFamily="34" charset="0"/>
                <a:ea typeface="MS PGothic" panose="020B0600070205080204" pitchFamily="34" charset="-128"/>
                <a:cs typeface="Arial" panose="020B0604020202020204" pitchFamily="34" charset="0"/>
              </a:rPr>
              <a:t>Issue</a:t>
            </a:r>
            <a:r>
              <a:rPr lang="pt-BR" sz="1200" dirty="0">
                <a:effectLst/>
                <a:latin typeface="Arial" panose="020B0604020202020204" pitchFamily="34" charset="0"/>
                <a:ea typeface="MS PGothic" panose="020B0600070205080204" pitchFamily="34" charset="-128"/>
                <a:cs typeface="Arial" panose="020B0604020202020204" pitchFamily="34" charset="0"/>
              </a:rPr>
              <a:t> 4. Art. No.: CD013308.</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0" i="0" kern="1200" baseline="0" dirty="0">
              <a:solidFill>
                <a:schemeClr val="tx1"/>
              </a:solidFill>
              <a:effectLst/>
              <a:latin typeface="Century Gothic" panose="020B0502020202020204" pitchFamily="34" charset="0"/>
              <a:ea typeface="Geneva" pitchFamily="-109" charset="0"/>
              <a:cs typeface="Geneva" pitchFamily="-109" charset="0"/>
            </a:endParaRPr>
          </a:p>
          <a:p>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21</a:t>
            </a:fld>
            <a:endParaRPr lang="en-US"/>
          </a:p>
        </p:txBody>
      </p:sp>
    </p:spTree>
    <p:extLst>
      <p:ext uri="{BB962C8B-B14F-4D97-AF65-F5344CB8AC3E}">
        <p14:creationId xmlns:p14="http://schemas.microsoft.com/office/powerpoint/2010/main" val="20818324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Let's have a closer look at each of the NRT products.</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22</a:t>
            </a:fld>
            <a:endParaRPr lang="en-US"/>
          </a:p>
        </p:txBody>
      </p:sp>
    </p:spTree>
    <p:extLst>
      <p:ext uri="{BB962C8B-B14F-4D97-AF65-F5344CB8AC3E}">
        <p14:creationId xmlns:p14="http://schemas.microsoft.com/office/powerpoint/2010/main" val="21022860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13E0C-1C25-628C-FC3C-7D8BE9A7F6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451D6F-D2D0-9E9E-E116-96AE38A090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9CA340-2DA9-BEC8-65A4-B52D0C7E1C18}"/>
              </a:ext>
            </a:extLst>
          </p:cNvPr>
          <p:cNvSpPr>
            <a:spLocks noGrp="1"/>
          </p:cNvSpPr>
          <p:nvPr>
            <p:ph type="body" idx="1"/>
          </p:nvPr>
        </p:nvSpPr>
        <p:spPr/>
        <p:txBody>
          <a:bodyPr>
            <a:normAutofit/>
          </a:bodyPr>
          <a:lstStyle/>
          <a:p>
            <a:r>
              <a:rPr lang="en-US" b="0" dirty="0">
                <a:latin typeface="Arial" panose="020B0604020202020204" pitchFamily="34" charset="0"/>
                <a:cs typeface="Arial" panose="020B0604020202020204" pitchFamily="34" charset="0"/>
              </a:rPr>
              <a:t>Tobacco dependence aids quick reference – Day 1 Handout 4.</a:t>
            </a: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It can also be found in Appendix 4 to 6 in the STP.</a:t>
            </a:r>
            <a:endParaRPr lang="en-US" dirty="0">
              <a:latin typeface="Arial" panose="020B0604020202020204" pitchFamily="34" charset="0"/>
              <a:cs typeface="Arial" panose="020B0604020202020204" pitchFamily="34" charset="0"/>
            </a:endParaRPr>
          </a:p>
          <a:p>
            <a:endParaRPr lang="en-US" b="1" dirty="0"/>
          </a:p>
        </p:txBody>
      </p:sp>
      <p:sp>
        <p:nvSpPr>
          <p:cNvPr id="4" name="Slide Number Placeholder 3">
            <a:extLst>
              <a:ext uri="{FF2B5EF4-FFF2-40B4-BE49-F238E27FC236}">
                <a16:creationId xmlns:a16="http://schemas.microsoft.com/office/drawing/2014/main" id="{9540B853-DDD4-96FA-A470-8A1E9DEF54C7}"/>
              </a:ext>
            </a:extLst>
          </p:cNvPr>
          <p:cNvSpPr>
            <a:spLocks noGrp="1"/>
          </p:cNvSpPr>
          <p:nvPr>
            <p:ph type="sldNum" sz="quarter" idx="5"/>
          </p:nvPr>
        </p:nvSpPr>
        <p:spPr/>
        <p:txBody>
          <a:bodyPr/>
          <a:lstStyle/>
          <a:p>
            <a:pPr>
              <a:defRPr/>
            </a:pPr>
            <a:fld id="{242A2382-4541-B845-B6D5-E8B5A330E247}" type="slidenum">
              <a:rPr lang="en-US" smtClean="0"/>
              <a:pPr>
                <a:defRPr/>
              </a:pPr>
              <a:t>23</a:t>
            </a:fld>
            <a:endParaRPr lang="en-US" dirty="0"/>
          </a:p>
        </p:txBody>
      </p:sp>
    </p:spTree>
    <p:extLst>
      <p:ext uri="{BB962C8B-B14F-4D97-AF65-F5344CB8AC3E}">
        <p14:creationId xmlns:p14="http://schemas.microsoft.com/office/powerpoint/2010/main" val="41782886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B4ED7-0D1A-3E65-0799-15DB5D8DBD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EAB46C-C6F3-3C12-D756-D768984CAC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DB96AE-B925-59EF-3FE3-77E2C44F07CC}"/>
              </a:ext>
            </a:extLst>
          </p:cNvPr>
          <p:cNvSpPr>
            <a:spLocks noGrp="1"/>
          </p:cNvSpPr>
          <p:nvPr>
            <p:ph type="body" idx="1"/>
          </p:nvPr>
        </p:nvSpPr>
        <p:spPr/>
        <p:txBody>
          <a:bodyPr>
            <a:normAutofit fontScale="85000" lnSpcReduction="20000"/>
          </a:bodyPr>
          <a:lstStyle/>
          <a:p>
            <a:pPr marL="6350" indent="-6350" eaLnBrk="0" fontAlgn="base" hangingPunct="0">
              <a:lnSpc>
                <a:spcPct val="112000"/>
              </a:lnSpc>
              <a:spcBef>
                <a:spcPts val="430"/>
              </a:spcBef>
              <a:spcAft>
                <a:spcPts val="820"/>
              </a:spcAft>
            </a:pPr>
            <a:r>
              <a:rPr lang="en-GB" sz="1200" b="1" kern="1200" dirty="0">
                <a:solidFill>
                  <a:srgbClr val="000000"/>
                </a:solidFill>
                <a:effectLst/>
                <a:latin typeface="Arial" panose="020B0604020202020204" pitchFamily="34" charset="0"/>
                <a:ea typeface="Geneva" panose="020B0503030404040204"/>
              </a:rPr>
              <a:t>Full instructions: Trainer guide Day 1, page 21: Activity 4 [optional]: Presenting NRT products and addressing barriers to use</a:t>
            </a:r>
          </a:p>
          <a:p>
            <a:pPr marL="6350" indent="-6350" eaLnBrk="0" fontAlgn="base" hangingPunct="0">
              <a:lnSpc>
                <a:spcPct val="112000"/>
              </a:lnSpc>
              <a:spcBef>
                <a:spcPts val="430"/>
              </a:spcBef>
              <a:spcAft>
                <a:spcPts val="820"/>
              </a:spcAft>
            </a:pPr>
            <a:endParaRPr lang="en-GB" sz="1200" kern="100" dirty="0">
              <a:solidFill>
                <a:srgbClr val="181717"/>
              </a:solidFill>
              <a:effectLst/>
              <a:latin typeface="Calibri" panose="020F0502020204030204" pitchFamily="34" charset="0"/>
              <a:ea typeface="Calibri" panose="020F0502020204030204" pitchFamily="34" charset="0"/>
            </a:endParaRPr>
          </a:p>
          <a:p>
            <a:pPr marL="6350" indent="-6350" eaLnBrk="0" fontAlgn="base" hangingPunct="0">
              <a:lnSpc>
                <a:spcPct val="112000"/>
              </a:lnSpc>
              <a:spcBef>
                <a:spcPts val="430"/>
              </a:spcBef>
              <a:spcAft>
                <a:spcPts val="820"/>
              </a:spcAft>
            </a:pPr>
            <a:r>
              <a:rPr lang="en-GB" sz="1200" b="1" kern="1200" dirty="0">
                <a:solidFill>
                  <a:srgbClr val="000000"/>
                </a:solidFill>
                <a:effectLst/>
                <a:latin typeface="Arial" panose="020B0604020202020204" pitchFamily="34" charset="0"/>
                <a:ea typeface="Geneva" panose="020B0503030404040204"/>
              </a:rPr>
              <a:t>Activity summary:</a:t>
            </a:r>
            <a:endParaRPr lang="en-GB" sz="1200" kern="100" dirty="0">
              <a:solidFill>
                <a:srgbClr val="181717"/>
              </a:solidFill>
              <a:effectLst/>
              <a:latin typeface="Calibri" panose="020F0502020204030204" pitchFamily="34" charset="0"/>
              <a:ea typeface="Calibri" panose="020F0502020204030204" pitchFamily="34" charset="0"/>
            </a:endParaRPr>
          </a:p>
          <a:p>
            <a:pPr marL="6350" indent="-6350" eaLnBrk="0" fontAlgn="base" hangingPunct="0">
              <a:lnSpc>
                <a:spcPct val="112000"/>
              </a:lnSpc>
              <a:spcBef>
                <a:spcPts val="430"/>
              </a:spcBef>
              <a:spcAft>
                <a:spcPts val="820"/>
              </a:spcAft>
            </a:pPr>
            <a:r>
              <a:rPr lang="en-GB" sz="1200" b="1" kern="1200" dirty="0">
                <a:solidFill>
                  <a:srgbClr val="000000"/>
                </a:solidFill>
                <a:effectLst/>
                <a:latin typeface="Arial" panose="020B0604020202020204" pitchFamily="34" charset="0"/>
                <a:ea typeface="Geneva" panose="020B0503030404040204"/>
              </a:rPr>
              <a:t>Method: </a:t>
            </a:r>
            <a:r>
              <a:rPr lang="en-GB" sz="1200" kern="1200" dirty="0">
                <a:solidFill>
                  <a:srgbClr val="000000"/>
                </a:solidFill>
                <a:effectLst/>
                <a:latin typeface="Arial" panose="020B0604020202020204" pitchFamily="34" charset="0"/>
                <a:ea typeface="Geneva" panose="020B0503030404040204"/>
              </a:rPr>
              <a:t>Breakout rooms, Day 1 Handout 4, Day 1 Handout 5</a:t>
            </a:r>
            <a:endParaRPr lang="en-GB" sz="1200" kern="100" dirty="0">
              <a:solidFill>
                <a:srgbClr val="181717"/>
              </a:solidFill>
              <a:effectLst/>
              <a:latin typeface="Calibri" panose="020F0502020204030204" pitchFamily="34" charset="0"/>
              <a:ea typeface="Calibri" panose="020F0502020204030204" pitchFamily="34" charset="0"/>
            </a:endParaRPr>
          </a:p>
          <a:p>
            <a:pPr marL="6350" indent="-6350" eaLnBrk="0" fontAlgn="base" hangingPunct="0">
              <a:lnSpc>
                <a:spcPct val="112000"/>
              </a:lnSpc>
              <a:spcBef>
                <a:spcPts val="430"/>
              </a:spcBef>
              <a:spcAft>
                <a:spcPts val="820"/>
              </a:spcAft>
            </a:pPr>
            <a:r>
              <a:rPr lang="en-GB" sz="1200" b="1" kern="1200" dirty="0">
                <a:solidFill>
                  <a:srgbClr val="000000"/>
                </a:solidFill>
                <a:effectLst/>
                <a:latin typeface="Arial" panose="020B0604020202020204" pitchFamily="34" charset="0"/>
                <a:ea typeface="Geneva" panose="020B0503030404040204"/>
              </a:rPr>
              <a:t>Number per group: </a:t>
            </a:r>
            <a:r>
              <a:rPr lang="en-GB" sz="1200" kern="1200" dirty="0">
                <a:solidFill>
                  <a:srgbClr val="000000"/>
                </a:solidFill>
                <a:effectLst/>
                <a:latin typeface="Arial" panose="020B0604020202020204" pitchFamily="34" charset="0"/>
                <a:ea typeface="Geneva" panose="020B0503030404040204"/>
              </a:rPr>
              <a:t>5</a:t>
            </a:r>
            <a:endParaRPr lang="en-GB" sz="1200" kern="100" dirty="0">
              <a:solidFill>
                <a:srgbClr val="181717"/>
              </a:solidFill>
              <a:effectLst/>
              <a:latin typeface="Calibri" panose="020F0502020204030204" pitchFamily="34" charset="0"/>
              <a:ea typeface="Calibri" panose="020F0502020204030204" pitchFamily="34" charset="0"/>
            </a:endParaRPr>
          </a:p>
          <a:p>
            <a:pPr marL="6350" indent="-6350" eaLnBrk="0" fontAlgn="base" hangingPunct="0">
              <a:lnSpc>
                <a:spcPct val="112000"/>
              </a:lnSpc>
              <a:spcBef>
                <a:spcPts val="430"/>
              </a:spcBef>
              <a:spcAft>
                <a:spcPts val="820"/>
              </a:spcAft>
            </a:pPr>
            <a:r>
              <a:rPr lang="en-GB" sz="1200" b="1" kern="1200" dirty="0">
                <a:solidFill>
                  <a:srgbClr val="000000"/>
                </a:solidFill>
                <a:effectLst/>
                <a:latin typeface="Arial" panose="020B0604020202020204" pitchFamily="34" charset="0"/>
                <a:ea typeface="Geneva" panose="020B0503030404040204"/>
              </a:rPr>
              <a:t>Duration: </a:t>
            </a:r>
            <a:r>
              <a:rPr lang="en-GB" sz="1200" kern="1200" dirty="0">
                <a:solidFill>
                  <a:srgbClr val="000000"/>
                </a:solidFill>
                <a:effectLst/>
                <a:latin typeface="Arial" panose="020B0604020202020204" pitchFamily="34" charset="0"/>
                <a:ea typeface="Geneva" panose="020B0503030404040204"/>
              </a:rPr>
              <a:t>10 minutes</a:t>
            </a:r>
            <a:endParaRPr lang="en-GB" sz="1200" kern="100" dirty="0">
              <a:solidFill>
                <a:srgbClr val="181717"/>
              </a:solidFill>
              <a:effectLst/>
              <a:latin typeface="Calibri" panose="020F0502020204030204" pitchFamily="34" charset="0"/>
              <a:ea typeface="Calibri" panose="020F050202020403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1" i="0" kern="1200" dirty="0">
              <a:solidFill>
                <a:schemeClr val="tx1"/>
              </a:solidFill>
              <a:effectLst/>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Method:</a:t>
            </a:r>
          </a:p>
          <a:p>
            <a:pPr marL="0" indent="0">
              <a:buFont typeface="Arial" panose="020B0604020202020204" pitchFamily="34" charset="0"/>
              <a:buNone/>
            </a:pPr>
            <a:r>
              <a:rPr lang="en-GB" dirty="0">
                <a:latin typeface="Arial" panose="020B0604020202020204" pitchFamily="34" charset="0"/>
                <a:cs typeface="Arial" panose="020B0604020202020204" pitchFamily="34" charset="0"/>
              </a:rPr>
              <a:t>Each group has 10 minutes to answer the following questions about their allocated NRT product:</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How would you present this product to a patient? </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­What barriers might there be for a patient using this product? And strategies for dealing with these?</a:t>
            </a:r>
          </a:p>
          <a:p>
            <a:pPr marL="171450" indent="-17145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171450" lvl="0" indent="-171450" fontAlgn="base">
              <a:lnSpc>
                <a:spcPct val="115000"/>
              </a:lnSpc>
              <a:buSzPts val="1400"/>
              <a:buFont typeface="Arial" panose="020B0604020202020204" pitchFamily="34" charset="0"/>
              <a:buChar char="•"/>
            </a:pPr>
            <a:r>
              <a:rPr lang="en-US" sz="1200" b="1" dirty="0">
                <a:effectLst/>
                <a:latin typeface="Arial" panose="020B0604020202020204" pitchFamily="34" charset="0"/>
                <a:ea typeface="Calibri" panose="020F0502020204030204" pitchFamily="34" charset="0"/>
                <a:cs typeface="Arial" panose="020B0604020202020204" pitchFamily="34" charset="0"/>
              </a:rPr>
              <a:t>Ask participants to discuss, note down their answers and nominate one person from their group to give feedback</a:t>
            </a:r>
            <a:endParaRPr lang="en-GB"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fontAlgn="base">
              <a:lnSpc>
                <a:spcPct val="115000"/>
              </a:lnSpc>
              <a:buSzPts val="1400"/>
              <a:buFont typeface="Arial" panose="020B0604020202020204" pitchFamily="34" charset="0"/>
              <a:buChar char="•"/>
            </a:pPr>
            <a:r>
              <a:rPr lang="en-GB" sz="1200" dirty="0">
                <a:effectLst/>
                <a:latin typeface="Arial" panose="020B0604020202020204" pitchFamily="34" charset="0"/>
                <a:ea typeface="Calibri" panose="020F0502020204030204" pitchFamily="34" charset="0"/>
                <a:cs typeface="Arial" panose="020B0604020202020204" pitchFamily="34" charset="0"/>
              </a:rPr>
              <a:t>Ask each group in turn to give feedback on their medication</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pPr marL="171450" lvl="0" indent="-171450" fontAlgn="base">
              <a:lnSpc>
                <a:spcPct val="115000"/>
              </a:lnSpc>
              <a:buSzPts val="1400"/>
              <a:buFont typeface="Arial" panose="020B0604020202020204" pitchFamily="34" charset="0"/>
              <a:buChar char="•"/>
            </a:pPr>
            <a:r>
              <a:rPr lang="en-GB" sz="1200" dirty="0">
                <a:effectLst/>
                <a:latin typeface="Arial" panose="020B0604020202020204" pitchFamily="34" charset="0"/>
                <a:ea typeface="Calibri" panose="020F0502020204030204" pitchFamily="34" charset="0"/>
                <a:cs typeface="Arial" panose="020B0604020202020204" pitchFamily="34" charset="0"/>
              </a:rPr>
              <a:t>Use the slides on each NRT as a background to feedback and add anything groups have missed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0" indent="0">
              <a:buFont typeface="Arial" panose="020B0604020202020204" pitchFamily="34" charset="0"/>
              <a:buNone/>
            </a:pPr>
            <a:endParaRPr lang="en-US" dirty="0">
              <a:latin typeface="+mn-lt"/>
            </a:endParaRPr>
          </a:p>
        </p:txBody>
      </p:sp>
      <p:sp>
        <p:nvSpPr>
          <p:cNvPr id="4" name="Slide Number Placeholder 3">
            <a:extLst>
              <a:ext uri="{FF2B5EF4-FFF2-40B4-BE49-F238E27FC236}">
                <a16:creationId xmlns:a16="http://schemas.microsoft.com/office/drawing/2014/main" id="{4305F703-8332-3EF8-BF11-98E56CB31528}"/>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2A2382-4541-B845-B6D5-E8B5A330E247}" type="slidenum">
              <a:rPr kumimoji="0" 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39411196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effectLst/>
                <a:latin typeface="Arial" panose="020B0604020202020204" pitchFamily="34" charset="0"/>
                <a:ea typeface="Geneva" panose="020B0503030404040204"/>
                <a:cs typeface="Arial" panose="020B0604020202020204" pitchFamily="34" charset="0"/>
              </a:rPr>
              <a:t>Ask participants to note any important points to tell patients in the chat or respond verbally.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1" dirty="0">
              <a:effectLst/>
              <a:latin typeface="Arial" panose="020B0604020202020204" pitchFamily="34" charset="0"/>
              <a:ea typeface="Geneva" panose="020B0503030404040204"/>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What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The Nicotine Patch is the only long-acting nicotine replacement therapy. The patch comes in both 16-hour and 24-hour formulations. There is no difference in efficacy between the 16- and 24-hour patch.</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The 16-hour formulation comes in 10, 15 and 25 mg. The 24-hour patch comes in 7, 14 and 21mg.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Pregnant women should only use the 16-hour </a:t>
            </a:r>
            <a:r>
              <a:rPr lang="en-CA" sz="1200" dirty="0">
                <a:effectLst/>
                <a:latin typeface="Arial" panose="020B0604020202020204" pitchFamily="34" charset="0"/>
                <a:ea typeface="Geneva" panose="020B0503030404040204"/>
                <a:cs typeface="Arial" panose="020B0604020202020204" pitchFamily="34" charset="0"/>
              </a:rPr>
              <a:t>patch.</a:t>
            </a:r>
          </a:p>
          <a:p>
            <a:pPr marL="0" lvl="0" indent="0">
              <a:buSzPts val="1400"/>
              <a:buFont typeface="Symbol" panose="05050102010706020507" pitchFamily="18" charset="2"/>
              <a:buNone/>
              <a:tabLst>
                <a:tab pos="457200" algn="l"/>
              </a:tabLst>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works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Geneva" panose="020B0503030404040204"/>
                <a:cs typeface="Arial" panose="020B0604020202020204" pitchFamily="34" charset="0"/>
              </a:rPr>
              <a:t>Delivers a steady dose of nicotine to bloodstream via skin.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Geneva" panose="020B0503030404040204"/>
                <a:cs typeface="Arial" panose="020B0604020202020204" pitchFamily="34" charset="0"/>
              </a:rPr>
              <a:t>Peak levels reached 2-6 hours after applying the patch.</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Geneva" panose="020B0503030404040204"/>
                <a:cs typeface="Arial" panose="020B0604020202020204" pitchFamily="34" charset="0"/>
              </a:rPr>
              <a:t>Absorption rate:  approx. 1 mg per hour.</a:t>
            </a:r>
          </a:p>
          <a:p>
            <a:pPr marL="0" lvl="0" indent="0">
              <a:buSzPts val="1400"/>
              <a:buFont typeface="Symbol" panose="05050102010706020507" pitchFamily="18" charset="2"/>
              <a:buNone/>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How it is used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One patch a day, on a dry and hairless spot.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Rotate site daily.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Duration of treatment: </a:t>
            </a:r>
            <a:r>
              <a:rPr lang="en-US" sz="1200" dirty="0">
                <a:effectLst/>
                <a:latin typeface="Arial" panose="020B0604020202020204" pitchFamily="34" charset="0"/>
                <a:ea typeface="Geneva" panose="020B0503030404040204"/>
                <a:cs typeface="Arial" panose="020B0604020202020204" pitchFamily="34" charset="0"/>
              </a:rPr>
              <a:t>Patch dosage is usually titrated down after 6-8 weeks or patients can remain at the full dose for 12 weeks. The duration of treatment is 12 weeks and this can be extended as needed. Some patients benefit from using NRT over an extended period of time. </a:t>
            </a:r>
          </a:p>
          <a:p>
            <a:pPr marL="0" lvl="0" indent="0">
              <a:buSzPts val="1400"/>
              <a:buFont typeface="Symbol" panose="05050102010706020507" pitchFamily="18" charset="2"/>
              <a:buNone/>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Side effects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Redness and rash from adhesive is common; ensure rotation of site</a:t>
            </a:r>
            <a:r>
              <a:rPr lang="en-GB" sz="1200" dirty="0">
                <a:effectLst/>
                <a:latin typeface="Arial" panose="020B0604020202020204" pitchFamily="34" charset="0"/>
                <a:ea typeface="MS PGothic" panose="020B0600070205080204" pitchFamily="34" charset="-128"/>
                <a:cs typeface="Arial" panose="020B0604020202020204" pitchFamily="34" charset="0"/>
              </a:rPr>
              <a:t>; topical creams may be applied</a:t>
            </a:r>
            <a:r>
              <a:rPr lang="en-CA" sz="1200" dirty="0">
                <a:effectLst/>
                <a:latin typeface="Arial" panose="020B0604020202020204" pitchFamily="34" charset="0"/>
                <a:ea typeface="MS PGothic" panose="020B0600070205080204" pitchFamily="34" charset="-128"/>
                <a:cs typeface="Arial" panose="020B0604020202020204" pitchFamily="34" charset="0"/>
              </a:rPr>
              <a:t>.</a:t>
            </a:r>
            <a:r>
              <a:rPr lang="en-US" sz="1200" dirty="0">
                <a:effectLst/>
                <a:latin typeface="Arial" panose="020B0604020202020204" pitchFamily="34" charset="0"/>
                <a:ea typeface="Geneva" panose="020B0503030404040204"/>
                <a:cs typeface="Arial" panose="020B0604020202020204" pitchFamily="34" charset="0"/>
              </a:rPr>
              <a:t> If rash is raised or broken you may wish to discontinue and switch to something else.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Itching (usually disappears within a few days).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Disturbed sleep (remember, disturbed sleep is also a withdrawal symptom).</a:t>
            </a:r>
          </a:p>
          <a:p>
            <a:pPr marL="0" lvl="0" indent="0">
              <a:buSzPts val="1400"/>
              <a:buFont typeface="Symbol" panose="05050102010706020507" pitchFamily="18" charset="2"/>
              <a:buNone/>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MS PGothic" panose="020B0600070205080204" pitchFamily="34" charset="-128"/>
                <a:cs typeface="Arial" panose="020B0604020202020204" pitchFamily="34" charset="0"/>
              </a:rPr>
              <a:t>Prescribing Guidelines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1 week’s supply = 1 box of 7 patches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Initial dose of nicotine based on heaviness of smoking index (number of cigarettes and time to first cigarette).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25</a:t>
            </a:fld>
            <a:endParaRPr lang="en-US"/>
          </a:p>
        </p:txBody>
      </p:sp>
    </p:spTree>
    <p:extLst>
      <p:ext uri="{BB962C8B-B14F-4D97-AF65-F5344CB8AC3E}">
        <p14:creationId xmlns:p14="http://schemas.microsoft.com/office/powerpoint/2010/main" val="40397681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1" dirty="0">
                <a:effectLst/>
                <a:latin typeface="Arial" panose="020B0604020202020204" pitchFamily="34" charset="0"/>
                <a:ea typeface="Geneva" panose="020B0503030404040204"/>
                <a:cs typeface="Arial" panose="020B0604020202020204" pitchFamily="34" charset="0"/>
              </a:rPr>
              <a:t>Ask participants to note any important points to tell patients in the chat or respond verbally.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What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Bottled nicotine solution 10mg/ml (Nicorette)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works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Delivers nicotine to bloodstream through nasal mucosa.</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Peak levels reached about 10 minutes after each shot – the</a:t>
            </a:r>
            <a:r>
              <a:rPr lang="en-US" sz="1200" dirty="0">
                <a:effectLst/>
                <a:latin typeface="Arial" panose="020B0604020202020204" pitchFamily="34" charset="0"/>
                <a:ea typeface="Geneva" panose="020B0503030404040204"/>
                <a:cs typeface="Arial" panose="020B0604020202020204" pitchFamily="34" charset="0"/>
              </a:rPr>
              <a:t> nasal spray has the advantage of delivering a relatively high dose of nicotine, helping to suppress withdrawal symptoms relatively quickly (useful in response to breakthrough urges to smoke).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is used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Remove the protective cap.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Prime the spray by placing the nozzle between first and second finger with the thumb on the bottom of the bottle.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Press firmly and quickly until a fine spray appears; this can take a few ‘pumps’.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Insert the spray tip into one nostril, pointing the top towards the side and back of the nose. Press firmly and quickly.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Give a spray into the other nostril.</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1–2 shots of spray in each nostril every hour, initially at least 30 shots a day.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Side effects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During the first two days of treatment, nasal irritation, sneezing, running nose, watering eyes, cough. Both the frequency and severity declines with continued use. Other possible side effects include nausea, headache.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Prescribing guidelines:</a:t>
            </a:r>
            <a:r>
              <a:rPr lang="en-GB"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Geneva" panose="020B0503030404040204"/>
                <a:cs typeface="Arial" panose="020B0604020202020204" pitchFamily="34" charset="0"/>
              </a:rPr>
              <a:t>1 week’s supply = 2 x 10ml bottles (Each bottle – 200 sprays – 6 days)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GB" altLang="en-US" sz="800" dirty="0">
              <a:solidFill>
                <a:schemeClr val="tx1"/>
              </a:solidFill>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26</a:t>
            </a:fld>
            <a:endParaRPr lang="en-US"/>
          </a:p>
        </p:txBody>
      </p:sp>
    </p:spTree>
    <p:extLst>
      <p:ext uri="{BB962C8B-B14F-4D97-AF65-F5344CB8AC3E}">
        <p14:creationId xmlns:p14="http://schemas.microsoft.com/office/powerpoint/2010/main" val="3065248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dirty="0">
                <a:effectLst/>
                <a:latin typeface="Arial" panose="020B0604020202020204" pitchFamily="34" charset="0"/>
                <a:ea typeface="Geneva" panose="020B0503030404040204"/>
                <a:cs typeface="Arial" panose="020B0604020202020204" pitchFamily="34" charset="0"/>
              </a:rPr>
              <a:t>All of the oral, fast acting NRT products can be used in combination with the patch.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The patient should not wait for cravings to start before using their product; the key is to use the oral products regularly – on the hour, every hour – to keep nicotine levels at a level that effectively manages urges and withdrawal.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Nicotine isn’t absorbed very well in an acidic environment and so avoid drinking fruit juice for 15 minutes before or during use.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It is important for stop smoking advisers to have an understanding of stop smoking medication side effects to help an individual distinguish between what may be a nicotine withdrawal symptom, side effect of medication or something else to ensure appropriate advice can then be given.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Warning patients of the initial effects beforehand and getting them to practice using the product before their quit date can be helpful.</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Side-effects usually become less troublesome with continued and correct use (e.g., people get used to the taste).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Side effects are often caused by incorrect technique and so it is important to discuss with the patient how they are using their stop smoking medication to ensure correct use and that they are getting the most out of it.</a:t>
            </a:r>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27</a:t>
            </a:fld>
            <a:endParaRPr lang="en-US"/>
          </a:p>
        </p:txBody>
      </p:sp>
    </p:spTree>
    <p:extLst>
      <p:ext uri="{BB962C8B-B14F-4D97-AF65-F5344CB8AC3E}">
        <p14:creationId xmlns:p14="http://schemas.microsoft.com/office/powerpoint/2010/main" val="25091143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effectLst/>
                <a:latin typeface="Arial" panose="020B0604020202020204" pitchFamily="34" charset="0"/>
                <a:ea typeface="Geneva" panose="020B0503030404040204"/>
                <a:cs typeface="Arial" panose="020B0604020202020204" pitchFamily="34" charset="0"/>
              </a:rPr>
              <a:t>Ask participants to note how they would advise patients to use the lozenge in the chat or respond verbally.</a:t>
            </a:r>
          </a:p>
          <a:p>
            <a:endParaRPr lang="en-US" sz="1200" b="1" dirty="0">
              <a:effectLst/>
              <a:latin typeface="Arial" panose="020B0604020202020204" pitchFamily="34" charset="0"/>
              <a:ea typeface="Geneva" panose="020B0503030404040204"/>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What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SzPts val="1400"/>
              <a:buFont typeface="Symbol" panose="05050102010706020507" pitchFamily="18" charset="2"/>
              <a:buChar char=""/>
              <a:tabLst>
                <a:tab pos="457200" algn="l"/>
              </a:tabLst>
            </a:pPr>
            <a:r>
              <a:rPr lang="en-US" sz="1200" dirty="0">
                <a:effectLst/>
                <a:latin typeface="Arial"/>
                <a:ea typeface="Geneva" panose="020B0503030404040204"/>
                <a:cs typeface="Arial"/>
              </a:rPr>
              <a:t>NRT gum comes in several </a:t>
            </a:r>
            <a:r>
              <a:rPr lang="en-US" sz="1200" dirty="0" err="1">
                <a:effectLst/>
                <a:latin typeface="Arial"/>
                <a:ea typeface="Geneva" panose="020B0503030404040204"/>
                <a:cs typeface="Arial"/>
              </a:rPr>
              <a:t>flavours</a:t>
            </a:r>
            <a:r>
              <a:rPr lang="en-US" sz="1200" dirty="0">
                <a:effectLst/>
                <a:latin typeface="Arial"/>
                <a:ea typeface="Geneva" panose="020B0503030404040204"/>
                <a:cs typeface="Arial"/>
              </a:rPr>
              <a:t> (fruit, mint, </a:t>
            </a:r>
            <a:r>
              <a:rPr lang="en-US" sz="1200" dirty="0" err="1">
                <a:effectLst/>
                <a:latin typeface="Arial"/>
                <a:ea typeface="Geneva" panose="020B0503030404040204"/>
                <a:cs typeface="Arial"/>
              </a:rPr>
              <a:t>liquorice</a:t>
            </a:r>
            <a:r>
              <a:rPr lang="en-US" sz="1200" dirty="0">
                <a:effectLst/>
                <a:latin typeface="Arial"/>
                <a:ea typeface="Geneva" panose="020B0503030404040204"/>
                <a:cs typeface="Arial"/>
              </a:rPr>
              <a:t> or plain) and in 2mg and 4mg strengths; the 4mg gum is recommended for</a:t>
            </a:r>
            <a:r>
              <a:rPr lang="en-US" dirty="0">
                <a:latin typeface="Arial"/>
                <a:ea typeface="Geneva" panose="020B0503030404040204"/>
                <a:cs typeface="Arial"/>
              </a:rPr>
              <a:t> people who are more</a:t>
            </a:r>
            <a:r>
              <a:rPr lang="en-US" sz="1200" dirty="0">
                <a:effectLst/>
                <a:latin typeface="Arial"/>
                <a:ea typeface="Geneva" panose="020B0503030404040204"/>
                <a:cs typeface="Arial"/>
              </a:rPr>
              <a:t> dependent</a:t>
            </a:r>
            <a:r>
              <a:rPr lang="en-US" dirty="0">
                <a:latin typeface="Arial"/>
                <a:ea typeface="Geneva" panose="020B0503030404040204"/>
                <a:cs typeface="Arial"/>
              </a:rPr>
              <a:t>.</a:t>
            </a:r>
            <a:endParaRPr lang="en-GB" sz="1200" dirty="0">
              <a:effectLst/>
              <a:latin typeface="Arial"/>
              <a:ea typeface="Times New Roman" panose="02020603050405020304" pitchFamily="18" charset="0"/>
              <a:cs typeface="Arial"/>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works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Delivers nicotine to bloodstream through buccal mucosa </a:t>
            </a:r>
            <a:r>
              <a:rPr lang="en-GB" sz="1200" dirty="0">
                <a:effectLst/>
                <a:latin typeface="Arial" panose="020B0604020202020204" pitchFamily="34" charset="0"/>
                <a:ea typeface="MS PGothic"/>
                <a:cs typeface="Arial" panose="020B0604020202020204" pitchFamily="34" charset="0"/>
              </a:rPr>
              <a:t>(the lining of mouth and throat)</a:t>
            </a:r>
            <a:r>
              <a:rPr lang="en-CA" sz="1200" dirty="0">
                <a:effectLst/>
                <a:latin typeface="Arial" panose="020B0604020202020204" pitchFamily="34" charset="0"/>
                <a:ea typeface="Geneva" panose="020B0503030404040204"/>
                <a:cs typeface="Arial" panose="020B0604020202020204" pitchFamily="34" charset="0"/>
              </a:rPr>
              <a: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Peak levels reached in about 30 minutes.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Absorption rates: approx. 0.9mg per 2mg piece &amp; 1.2mg per 4mg piece.</a:t>
            </a:r>
            <a:r>
              <a:rPr lang="en-GB" dirty="0">
                <a:latin typeface="Arial" panose="020B0604020202020204" pitchFamily="34" charset="0"/>
                <a:ea typeface="Geneva" panose="020B0503030404040204"/>
                <a:cs typeface="Arial" panose="020B0604020202020204" pitchFamily="34" charset="0"/>
              </a:rPr>
              <a:t>  </a:t>
            </a:r>
          </a:p>
          <a:p>
            <a:pPr marL="457200">
              <a:tabLst>
                <a:tab pos="457200" algn="l"/>
              </a:tabLst>
            </a:pPr>
            <a:r>
              <a:rPr lang="en-CA" dirty="0">
                <a:latin typeface="Arial" panose="020B0604020202020204" pitchFamily="34" charset="0"/>
                <a:ea typeface="Geneva" panose="020B0503030404040204"/>
                <a:cs typeface="Arial" panose="020B0604020202020204" pitchFamily="34" charset="0"/>
              </a:rPr>
              <a:t> </a:t>
            </a:r>
            <a:endParaRPr lang="en-GB" dirty="0">
              <a:latin typeface="Arial" panose="020B0604020202020204" pitchFamily="34" charset="0"/>
              <a:ea typeface="Geneva" panose="020B0503030404040204"/>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b="1" dirty="0">
                <a:effectLst/>
                <a:latin typeface="Arial" panose="020B0604020202020204" pitchFamily="34" charset="0"/>
                <a:ea typeface="Geneva" panose="020B0503030404040204"/>
                <a:cs typeface="Arial" panose="020B0604020202020204" pitchFamily="34" charset="0"/>
              </a:rPr>
              <a:t>Absorption rates:</a:t>
            </a:r>
            <a:r>
              <a:rPr lang="en-US" b="1"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0.9 mg per 2 mg piece.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1.2 mg per 4 mg piece.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is used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Used regularly throughout the day to maintain blood-nicotine levels and ad hoc in anticipation of high-risk times.</a:t>
            </a:r>
            <a:r>
              <a:rPr lang="en-US"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It is recommended that up to 15 pieces of gum should be used per day.</a:t>
            </a:r>
            <a:r>
              <a:rPr lang="en-US"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Special ‘chew and park’ technique.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The gum tends to stick to dentures and may not be appropriate for use in people with complicated dental work.</a:t>
            </a:r>
            <a:r>
              <a:rPr lang="en-US"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a:cs typeface="Arial" panose="020B0604020202020204" pitchFamily="34" charset="0"/>
              </a:rPr>
              <a:t>Mouth ulcers are a consequence of stopping smoking and not a side effect of using nicotine gum.</a:t>
            </a: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Prescribing guidelines:</a:t>
            </a:r>
            <a:r>
              <a:rPr lang="en-GB" b="1"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Geneva" panose="020B0503030404040204"/>
                <a:cs typeface="Arial" panose="020B0604020202020204" pitchFamily="34" charset="0"/>
              </a:rPr>
              <a:t>1 week’s supply = 1 box of 105 (Nicorette) or 96 (</a:t>
            </a:r>
            <a:r>
              <a:rPr lang="en-GB" sz="1200" dirty="0" err="1">
                <a:effectLst/>
                <a:latin typeface="Arial" panose="020B0604020202020204" pitchFamily="34" charset="0"/>
                <a:ea typeface="Geneva" panose="020B0503030404040204"/>
                <a:cs typeface="Arial" panose="020B0604020202020204" pitchFamily="34" charset="0"/>
              </a:rPr>
              <a:t>Nicotinell</a:t>
            </a:r>
            <a:r>
              <a:rPr lang="en-GB" sz="1200" dirty="0">
                <a:effectLst/>
                <a:latin typeface="Arial" panose="020B0604020202020204" pitchFamily="34" charset="0"/>
                <a:ea typeface="Geneva" panose="020B0503030404040204"/>
                <a:cs typeface="Arial" panose="020B0604020202020204" pitchFamily="34" charset="0"/>
              </a:rPr>
              <a: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28</a:t>
            </a:fld>
            <a:endParaRPr lang="en-US"/>
          </a:p>
        </p:txBody>
      </p:sp>
    </p:spTree>
    <p:extLst>
      <p:ext uri="{BB962C8B-B14F-4D97-AF65-F5344CB8AC3E}">
        <p14:creationId xmlns:p14="http://schemas.microsoft.com/office/powerpoint/2010/main" val="41334943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defRPr/>
            </a:pPr>
            <a:r>
              <a:rPr lang="en-US" sz="1200" b="1" dirty="0">
                <a:effectLst/>
                <a:latin typeface="Arial" panose="020B0604020202020204" pitchFamily="34" charset="0"/>
                <a:ea typeface="Geneva" panose="020B0503030404040204"/>
                <a:cs typeface="Arial" panose="020B0604020202020204" pitchFamily="34" charset="0"/>
              </a:rPr>
              <a:t>Ask participants to note how they would advise patients to use the </a:t>
            </a:r>
            <a:r>
              <a:rPr lang="en-US" b="1" dirty="0" err="1">
                <a:latin typeface="Arial" panose="020B0604020202020204" pitchFamily="34" charset="0"/>
                <a:ea typeface="Geneva" panose="020B0503030404040204"/>
                <a:cs typeface="Arial" panose="020B0604020202020204" pitchFamily="34" charset="0"/>
              </a:rPr>
              <a:t>mouthspray</a:t>
            </a:r>
            <a:r>
              <a:rPr lang="en-US" b="1" dirty="0">
                <a:latin typeface="Arial" panose="020B0604020202020204" pitchFamily="34" charset="0"/>
                <a:ea typeface="Geneva" panose="020B0503030404040204"/>
                <a:cs typeface="Arial" panose="020B0604020202020204" pitchFamily="34" charset="0"/>
              </a:rPr>
              <a:t> in</a:t>
            </a:r>
            <a:r>
              <a:rPr lang="en-US" sz="1200" b="1" dirty="0">
                <a:effectLst/>
                <a:latin typeface="Arial" panose="020B0604020202020204" pitchFamily="34" charset="0"/>
                <a:ea typeface="Geneva" panose="020B0503030404040204"/>
                <a:cs typeface="Arial" panose="020B0604020202020204" pitchFamily="34" charset="0"/>
              </a:rPr>
              <a:t> the chat or respond verbally.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1" dirty="0">
              <a:effectLst/>
              <a:latin typeface="Arial" panose="020B0604020202020204" pitchFamily="34" charset="0"/>
              <a:ea typeface="Geneva" panose="020B0503030404040204"/>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What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A 1mg/spray mouth spray: brand name </a:t>
            </a:r>
            <a:r>
              <a:rPr lang="en-CA" sz="1200" dirty="0" err="1">
                <a:effectLst/>
                <a:latin typeface="Arial" panose="020B0604020202020204" pitchFamily="34" charset="0"/>
                <a:ea typeface="Geneva" panose="020B0503030404040204"/>
                <a:cs typeface="Arial" panose="020B0604020202020204" pitchFamily="34" charset="0"/>
              </a:rPr>
              <a:t>QuickMist</a:t>
            </a:r>
            <a:r>
              <a:rPr lang="en-CA" sz="1200" dirty="0">
                <a:effectLst/>
                <a:latin typeface="Arial" panose="020B0604020202020204" pitchFamily="34" charset="0"/>
                <a:ea typeface="Geneva" panose="020B0503030404040204"/>
                <a:cs typeface="Arial" panose="020B0604020202020204" pitchFamily="34" charset="0"/>
              </a:rPr>
              <a: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SzPts val="1400"/>
              <a:buFont typeface="Symbol" panose="05050102010706020507" pitchFamily="18" charset="2"/>
              <a:buChar char=""/>
            </a:pPr>
            <a:r>
              <a:rPr lang="en-CA" dirty="0">
                <a:latin typeface="Arial" panose="020B0604020202020204" pitchFamily="34" charset="0"/>
                <a:cs typeface="Arial" panose="020B0604020202020204" pitchFamily="34" charset="0"/>
              </a:rPr>
              <a:t>Contains negligible amounts of medicinal alcohol (7mg/spray) and will not have any noticeable effects. Although negligible, the presence of alcohol in these products may be an issue for some people because of their cultural and religious beliefs, or because of issues with alcohol.</a:t>
            </a:r>
            <a:endParaRPr lang="en-CA" dirty="0">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Geneva" panose="020B0503030404040204"/>
                <a:cs typeface="Arial" panose="020B0604020202020204" pitchFamily="34" charset="0"/>
              </a:rPr>
              <a:t>How it works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The nicotine mouth spray is a faster-acting product that takes only a few minutes to reach the bloodstream; 1 to 2 sprays are recommended every 30 minutes.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to use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1 to 2 sprays every 30 minutes to 1 hour, up to a maximum of 4 sprays/hour and 64 sprays/day.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Try to avoid inhalation while spraying or </a:t>
            </a:r>
            <a:r>
              <a:rPr lang="en-US" sz="1200" dirty="0">
                <a:effectLst/>
                <a:latin typeface="Arial" panose="020B0604020202020204" pitchFamily="34" charset="0"/>
                <a:ea typeface="Geneva" panose="020B0503030404040204"/>
                <a:cs typeface="Arial" panose="020B0604020202020204" pitchFamily="34" charset="0"/>
              </a:rPr>
              <a:t>swallowing for a few seconds after administration as nicotine isn’t absorbed particularly well from the stomach, and it causes wind and hiccups.</a:t>
            </a:r>
            <a:r>
              <a:rPr lang="en-US" dirty="0">
                <a:latin typeface="Arial" panose="020B0604020202020204" pitchFamily="34" charset="0"/>
                <a:ea typeface="Geneva" panose="020B0503030404040204"/>
                <a:cs typeface="Arial" panose="020B0604020202020204" pitchFamily="34" charset="0"/>
              </a:rPr>
              <a:t> </a:t>
            </a:r>
            <a:endParaRPr lang="en-GB" dirty="0">
              <a:latin typeface="Arial" panose="020B0604020202020204" pitchFamily="34" charset="0"/>
              <a:ea typeface="Geneva" panose="020B0503030404040204"/>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Direct spray into side of mouth.</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Avoid inhalation as the mouth spray is being administered.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Maximum dose leads to higher average nicotine plasma concentrations than one 4mg gum or lozenge hourly (i.e. 28.8ng/mL vs 23.3ng/mL and 25.5ng/mL respectively).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Geneva" panose="020B0503030404040204"/>
                <a:cs typeface="Arial" panose="020B0604020202020204" pitchFamily="34" charset="0"/>
              </a:rPr>
              <a:t>Prescribing Guidelines:</a:t>
            </a:r>
            <a:r>
              <a:rPr lang="en-CA" b="1"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SzPts val="1400"/>
              <a:buFont typeface="Symbol" panose="05050102010706020507" pitchFamily="18" charset="2"/>
              <a:buChar char=""/>
            </a:pPr>
            <a:r>
              <a:rPr lang="en-CA" sz="1200" dirty="0">
                <a:effectLst/>
                <a:latin typeface="Arial" panose="020B0604020202020204" pitchFamily="34" charset="0"/>
                <a:ea typeface="Geneva" panose="020B0503030404040204"/>
                <a:cs typeface="Arial" panose="020B0604020202020204" pitchFamily="34" charset="0"/>
              </a:rPr>
              <a:t>1 week’s supply =</a:t>
            </a:r>
            <a:r>
              <a:rPr lang="en-CA" dirty="0">
                <a:latin typeface="Arial" panose="020B0604020202020204" pitchFamily="34" charset="0"/>
                <a:ea typeface="Geneva" panose="020B0503030404040204"/>
                <a:cs typeface="Arial" panose="020B0604020202020204" pitchFamily="34" charset="0"/>
              </a:rPr>
              <a:t> </a:t>
            </a:r>
            <a:r>
              <a:rPr lang="en-CA" sz="1200" dirty="0">
                <a:effectLst/>
                <a:latin typeface="Arial" panose="020B0604020202020204" pitchFamily="34" charset="0"/>
                <a:ea typeface="Geneva" panose="020B0503030404040204"/>
                <a:cs typeface="Arial" panose="020B0604020202020204" pitchFamily="34" charset="0"/>
              </a:rPr>
              <a:t> 1 to 3 bottles of spray (each bottle is min 150 sprays).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29</a:t>
            </a:fld>
            <a:endParaRPr lang="en-US"/>
          </a:p>
        </p:txBody>
      </p:sp>
    </p:spTree>
    <p:extLst>
      <p:ext uri="{BB962C8B-B14F-4D97-AF65-F5344CB8AC3E}">
        <p14:creationId xmlns:p14="http://schemas.microsoft.com/office/powerpoint/2010/main" val="12403282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CC1992-7515-9BBF-D55B-54A7302B99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A883BC-C7F1-7C93-DFDA-B4851CEBAC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083280-DA92-4C4A-3775-A14AF7FA1943}"/>
              </a:ext>
            </a:extLst>
          </p:cNvPr>
          <p:cNvSpPr>
            <a:spLocks noGrp="1"/>
          </p:cNvSpPr>
          <p:nvPr>
            <p:ph type="body" idx="1"/>
          </p:nvPr>
        </p:nvSpPr>
        <p:spPr/>
        <p:txBody>
          <a:bodyPr>
            <a:normAutofit/>
          </a:bodyPr>
          <a:lstStyle/>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Full instructions: Trainer guide Day 1, page 19: Activity 3: Applying skills to practice (Case: John)</a:t>
            </a:r>
          </a:p>
          <a:p>
            <a:pPr algn="l" rtl="0" fontAlgn="base"/>
            <a:r>
              <a:rPr lang="en-CA" sz="1200" b="0" i="0" dirty="0">
                <a:solidFill>
                  <a:srgbClr val="444444"/>
                </a:solidFill>
                <a:effectLst/>
                <a:latin typeface="Arial" panose="020B0604020202020204" pitchFamily="34" charset="0"/>
              </a:rPr>
              <a:t>​</a:t>
            </a:r>
            <a:endParaRPr lang="en-GB" b="0" i="0" dirty="0">
              <a:solidFill>
                <a:srgbClr val="444444"/>
              </a:solidFill>
              <a:effectLst/>
              <a:latin typeface="Calibri" panose="020F0502020204030204" pitchFamily="34" charset="0"/>
            </a:endParaRPr>
          </a:p>
          <a:p>
            <a:pPr algn="l" rtl="0" fontAlgn="base"/>
            <a:r>
              <a:rPr lang="en-GB" b="1" i="0" u="none" strike="noStrike" dirty="0">
                <a:solidFill>
                  <a:srgbClr val="0C7FFF"/>
                </a:solidFill>
                <a:effectLst/>
                <a:latin typeface="Arial" panose="020B0604020202020204" pitchFamily="34" charset="0"/>
              </a:rPr>
              <a:t>Practitioner: </a:t>
            </a:r>
            <a:r>
              <a:rPr lang="en-GB" b="0" i="0" u="none" strike="noStrike" dirty="0">
                <a:solidFill>
                  <a:srgbClr val="0C7FFF"/>
                </a:solidFill>
                <a:effectLst/>
                <a:latin typeface="Arial" panose="020B0604020202020204" pitchFamily="34" charset="0"/>
              </a:rPr>
              <a:t>The practitioner’s role involves conducting an initial assessment and treatment plan session. Participants should use the clinical checklist and practis</a:t>
            </a:r>
            <a:r>
              <a:rPr lang="en-GB" sz="1200" b="0" i="0" u="none" strike="noStrike" dirty="0">
                <a:solidFill>
                  <a:srgbClr val="0C7FFF"/>
                </a:solidFill>
                <a:effectLst/>
                <a:latin typeface="Arial" panose="020B0604020202020204" pitchFamily="34" charset="0"/>
              </a:rPr>
              <a:t>e communication skills. </a:t>
            </a:r>
            <a:r>
              <a:rPr lang="en-US" sz="1200" b="0" i="0" dirty="0">
                <a:solidFill>
                  <a:srgbClr val="444444"/>
                </a:solidFill>
                <a:effectLst/>
                <a:latin typeface="Arial" panose="020B0604020202020204" pitchFamily="34" charset="0"/>
              </a:rPr>
              <a:t>​</a:t>
            </a:r>
            <a:endParaRPr lang="en-US" sz="1200" b="0" i="0" dirty="0">
              <a:solidFill>
                <a:srgbClr val="444444"/>
              </a:solidFill>
              <a:effectLst/>
              <a:latin typeface="Calibri" panose="020F0502020204030204" pitchFamily="34" charset="0"/>
            </a:endParaRPr>
          </a:p>
          <a:p>
            <a:pPr algn="l" rtl="0" fontAlgn="base"/>
            <a:r>
              <a:rPr lang="en-GB" sz="1200" b="0" i="0" dirty="0">
                <a:solidFill>
                  <a:srgbClr val="444444"/>
                </a:solidFill>
                <a:effectLst/>
                <a:latin typeface="Arial" panose="020B0604020202020204" pitchFamily="34" charset="0"/>
              </a:rPr>
              <a:t>​</a:t>
            </a:r>
            <a:endParaRPr lang="en-GB" sz="1200" b="0" i="0" dirty="0">
              <a:solidFill>
                <a:srgbClr val="444444"/>
              </a:solidFill>
              <a:effectLst/>
              <a:latin typeface="Calibri" panose="020F0502020204030204" pitchFamily="34" charset="0"/>
            </a:endParaRPr>
          </a:p>
          <a:p>
            <a:pPr algn="l" rtl="0" fontAlgn="base"/>
            <a:r>
              <a:rPr lang="en-GB" sz="1200" b="0" i="0" u="none" strike="noStrike" dirty="0">
                <a:solidFill>
                  <a:srgbClr val="0C7FFF"/>
                </a:solidFill>
                <a:effectLst/>
                <a:latin typeface="Arial" panose="020B0604020202020204" pitchFamily="34" charset="0"/>
              </a:rPr>
              <a:t>As with any communication with patients ensure you are practicing using your core communication skills and patient centered treatment:</a:t>
            </a:r>
            <a:r>
              <a:rPr lang="en-US" sz="1200" b="0" i="0" dirty="0">
                <a:solidFill>
                  <a:srgbClr val="444444"/>
                </a:solidFill>
                <a:effectLst/>
                <a:latin typeface="Arial" panose="020B0604020202020204" pitchFamily="34" charset="0"/>
              </a:rPr>
              <a:t>​</a:t>
            </a:r>
            <a:endParaRPr lang="en-US" sz="1200" b="0" i="0" dirty="0">
              <a:solidFill>
                <a:srgbClr val="444444"/>
              </a:solidFill>
              <a:effectLst/>
              <a:latin typeface="Calibri" panose="020F0502020204030204" pitchFamily="34" charset="0"/>
            </a:endParaRPr>
          </a:p>
          <a:p>
            <a:pPr algn="l" rtl="0" fontAlgn="base">
              <a:buFont typeface="Arial" panose="020B0604020202020204" pitchFamily="34" charset="0"/>
              <a:buChar char="•"/>
            </a:pPr>
            <a:r>
              <a:rPr lang="en-GB" sz="1200" b="0" i="0" u="none" strike="noStrike" dirty="0">
                <a:solidFill>
                  <a:srgbClr val="0C7FFF"/>
                </a:solidFill>
                <a:effectLst/>
                <a:latin typeface="Arial" panose="020B0604020202020204" pitchFamily="34" charset="0"/>
              </a:rPr>
              <a:t>Building rapport,</a:t>
            </a:r>
            <a:r>
              <a:rPr lang="en-US" sz="1200" b="0" i="0" dirty="0">
                <a:solidFill>
                  <a:srgbClr val="444444"/>
                </a:solidFill>
                <a:effectLst/>
                <a:latin typeface="Arial" panose="020B0604020202020204" pitchFamily="34" charset="0"/>
              </a:rPr>
              <a:t>​</a:t>
            </a:r>
          </a:p>
          <a:p>
            <a:pPr algn="l" rtl="0" fontAlgn="base">
              <a:buFont typeface="Arial" panose="020B0604020202020204" pitchFamily="34" charset="0"/>
              <a:buChar char="•"/>
            </a:pPr>
            <a:r>
              <a:rPr lang="en-GB" sz="1200" b="0" i="0" u="none" strike="noStrike" dirty="0">
                <a:solidFill>
                  <a:srgbClr val="0C7FFF"/>
                </a:solidFill>
                <a:effectLst/>
                <a:latin typeface="Arial" panose="020B0604020202020204" pitchFamily="34" charset="0"/>
              </a:rPr>
              <a:t>Open ended questions </a:t>
            </a:r>
            <a:r>
              <a:rPr lang="en-US" sz="1200" b="0" i="0" dirty="0">
                <a:solidFill>
                  <a:srgbClr val="444444"/>
                </a:solidFill>
                <a:effectLst/>
                <a:latin typeface="Arial" panose="020B0604020202020204" pitchFamily="34" charset="0"/>
              </a:rPr>
              <a:t>​</a:t>
            </a:r>
          </a:p>
          <a:p>
            <a:pPr algn="l" rtl="0" fontAlgn="base">
              <a:buFont typeface="Arial" panose="020B0604020202020204" pitchFamily="34" charset="0"/>
              <a:buChar char="•"/>
            </a:pPr>
            <a:r>
              <a:rPr lang="en-GB" sz="1200" b="0" i="0" u="none" strike="noStrike" dirty="0">
                <a:solidFill>
                  <a:srgbClr val="0C7FFF"/>
                </a:solidFill>
                <a:effectLst/>
                <a:latin typeface="Arial" panose="020B0604020202020204" pitchFamily="34" charset="0"/>
              </a:rPr>
              <a:t>Reflective listening, </a:t>
            </a:r>
            <a:r>
              <a:rPr lang="en-US" sz="1200" b="0" i="0" dirty="0">
                <a:solidFill>
                  <a:srgbClr val="444444"/>
                </a:solidFill>
                <a:effectLst/>
                <a:latin typeface="Arial" panose="020B0604020202020204" pitchFamily="34" charset="0"/>
              </a:rPr>
              <a:t>​</a:t>
            </a:r>
          </a:p>
          <a:p>
            <a:pPr algn="l" rtl="0" fontAlgn="base">
              <a:buFont typeface="Arial" panose="020B0604020202020204" pitchFamily="34" charset="0"/>
              <a:buChar char="•"/>
            </a:pPr>
            <a:r>
              <a:rPr lang="en-GB" sz="1200" b="0" i="0" u="none" strike="noStrike" dirty="0">
                <a:solidFill>
                  <a:srgbClr val="0C7FFF"/>
                </a:solidFill>
                <a:effectLst/>
                <a:latin typeface="Arial" panose="020B0604020202020204" pitchFamily="34" charset="0"/>
              </a:rPr>
              <a:t>Affirmations, </a:t>
            </a:r>
            <a:r>
              <a:rPr lang="en-US" sz="1200" b="0" i="0" dirty="0">
                <a:solidFill>
                  <a:srgbClr val="444444"/>
                </a:solidFill>
                <a:effectLst/>
                <a:latin typeface="Arial" panose="020B0604020202020204" pitchFamily="34" charset="0"/>
              </a:rPr>
              <a:t>​</a:t>
            </a:r>
          </a:p>
          <a:p>
            <a:pPr algn="l" rtl="0" fontAlgn="base">
              <a:buFont typeface="Arial" panose="020B0604020202020204" pitchFamily="34" charset="0"/>
              <a:buChar char="•"/>
            </a:pPr>
            <a:r>
              <a:rPr lang="en-GB" sz="1200" b="0" i="0" u="none" strike="noStrike" dirty="0">
                <a:solidFill>
                  <a:srgbClr val="0C7FFF"/>
                </a:solidFill>
                <a:effectLst/>
                <a:latin typeface="Arial" panose="020B0604020202020204" pitchFamily="34" charset="0"/>
              </a:rPr>
              <a:t>Boosting patient motivation and confidence, </a:t>
            </a:r>
            <a:r>
              <a:rPr lang="en-US" sz="1200" b="0" i="0" dirty="0">
                <a:solidFill>
                  <a:srgbClr val="444444"/>
                </a:solidFill>
                <a:effectLst/>
                <a:latin typeface="Arial" panose="020B0604020202020204" pitchFamily="34" charset="0"/>
              </a:rPr>
              <a:t>​</a:t>
            </a:r>
          </a:p>
          <a:p>
            <a:pPr algn="l" rtl="0" fontAlgn="base">
              <a:buFont typeface="Arial" panose="020B0604020202020204" pitchFamily="34" charset="0"/>
              <a:buChar char="•"/>
            </a:pPr>
            <a:r>
              <a:rPr lang="en-GB" sz="1200" b="0" i="0" u="none" strike="noStrike" dirty="0">
                <a:solidFill>
                  <a:srgbClr val="0C7FFF"/>
                </a:solidFill>
                <a:effectLst/>
                <a:latin typeface="Arial" panose="020B0604020202020204" pitchFamily="34" charset="0"/>
              </a:rPr>
              <a:t>Providing summaries</a:t>
            </a:r>
            <a:r>
              <a:rPr lang="en-US" sz="1200" b="0" i="0" dirty="0">
                <a:solidFill>
                  <a:srgbClr val="444444"/>
                </a:solidFill>
                <a:effectLst/>
                <a:latin typeface="Arial" panose="020B0604020202020204" pitchFamily="34" charset="0"/>
              </a:rPr>
              <a:t>​</a:t>
            </a:r>
          </a:p>
          <a:p>
            <a:pPr>
              <a:defRPr/>
            </a:pPr>
            <a:endParaRPr lang="en-GB" altLang="en-US" b="1" dirty="0">
              <a:latin typeface="Century Gothic"/>
            </a:endParaRPr>
          </a:p>
        </p:txBody>
      </p:sp>
      <p:sp>
        <p:nvSpPr>
          <p:cNvPr id="4" name="Slide Number Placeholder 3">
            <a:extLst>
              <a:ext uri="{FF2B5EF4-FFF2-40B4-BE49-F238E27FC236}">
                <a16:creationId xmlns:a16="http://schemas.microsoft.com/office/drawing/2014/main" id="{9FBA50EE-F8A6-C7C2-FE2F-5E2A02ADC036}"/>
              </a:ext>
            </a:extLst>
          </p:cNvPr>
          <p:cNvSpPr>
            <a:spLocks noGrp="1"/>
          </p:cNvSpPr>
          <p:nvPr>
            <p:ph type="sldNum" sz="quarter" idx="5"/>
          </p:nvPr>
        </p:nvSpPr>
        <p:spPr/>
        <p:txBody>
          <a:bodyPr/>
          <a:lstStyle/>
          <a:p>
            <a:pPr>
              <a:defRPr/>
            </a:pPr>
            <a:fld id="{242A2382-4541-B845-B6D5-E8B5A330E247}" type="slidenum">
              <a:rPr lang="en-US" smtClean="0"/>
              <a:pPr>
                <a:defRPr/>
              </a:pPr>
              <a:t>3</a:t>
            </a:fld>
            <a:endParaRPr lang="en-US"/>
          </a:p>
        </p:txBody>
      </p:sp>
    </p:spTree>
    <p:extLst>
      <p:ext uri="{BB962C8B-B14F-4D97-AF65-F5344CB8AC3E}">
        <p14:creationId xmlns:p14="http://schemas.microsoft.com/office/powerpoint/2010/main" val="15484880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1" dirty="0">
                <a:effectLst/>
                <a:latin typeface="Arial" panose="020B0604020202020204" pitchFamily="34" charset="0"/>
                <a:ea typeface="Geneva" panose="020B0503030404040204"/>
                <a:cs typeface="Arial" panose="020B0604020202020204" pitchFamily="34" charset="0"/>
              </a:rPr>
              <a:t>Ask participants to note how they would advise patients to use the lozenge in the chat or respond verbally.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What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NRT Lozenges are available as regular lozenges and mini lozenges in different dosages and </a:t>
            </a:r>
            <a:r>
              <a:rPr lang="en-US" sz="1200" dirty="0" err="1">
                <a:effectLst/>
                <a:latin typeface="Arial" panose="020B0604020202020204" pitchFamily="34" charset="0"/>
                <a:ea typeface="Geneva" panose="020B0503030404040204"/>
                <a:cs typeface="Arial" panose="020B0604020202020204" pitchFamily="34" charset="0"/>
              </a:rPr>
              <a:t>flavours</a:t>
            </a:r>
            <a:r>
              <a:rPr lang="en-US"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The 4mg lozenge or mini lozenge is recommended for individuals with greater nicotine dependence (i.e. smoke within 30 minutes of waking in the morning).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Some patients worry that the product has more nicotine than their cigarettes; they can be reassured that the method of delivery is different meaning that nicotine is delivered much more slowly and in lower doses than in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works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Delivers nicotine to bloodstream through buccal mucosa.</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Peak levels reached within 30 minutes.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The oral absorption of the lozenge is better than the NRT gum.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is used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MS PGothic" panose="020B0600070205080204" pitchFamily="34" charset="-128"/>
                <a:cs typeface="Arial" panose="020B0604020202020204" pitchFamily="34" charset="0"/>
              </a:rPr>
              <a:t>Initially 1 lozenge is used every 1-2 hours = 9-15 lozenges a day (then reduced gradually).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The lozenges are placed in the mouth and allowed to dissolve, they can be rolled and parked against the gum (roll – park – roll technique).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The lozenge should not be chewed or swallowed.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Geneva" panose="020B0503030404040204"/>
                <a:cs typeface="Arial" panose="020B0604020202020204" pitchFamily="34" charset="0"/>
              </a:rPr>
              <a:t>Prescribing guidelines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1 week’s supply = 1 x box of 72 &amp; 1 box of 36</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30</a:t>
            </a:fld>
            <a:endParaRPr lang="en-US"/>
          </a:p>
        </p:txBody>
      </p:sp>
    </p:spTree>
    <p:extLst>
      <p:ext uri="{BB962C8B-B14F-4D97-AF65-F5344CB8AC3E}">
        <p14:creationId xmlns:p14="http://schemas.microsoft.com/office/powerpoint/2010/main" val="17393333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effectLst/>
                <a:latin typeface="Arial" panose="020B0604020202020204" pitchFamily="34" charset="0"/>
                <a:ea typeface="Geneva" panose="020B0503030404040204"/>
                <a:cs typeface="Arial" panose="020B0604020202020204" pitchFamily="34" charset="0"/>
              </a:rPr>
              <a:t>Ask participants to note how they would advise patients to use the lozenge in the chat or respond verbally.</a:t>
            </a:r>
            <a:endParaRPr lang="en-GB" sz="1200" b="1" dirty="0">
              <a:effectLst/>
              <a:latin typeface="Arial" panose="020B0604020202020204" pitchFamily="34" charset="0"/>
              <a:ea typeface="Geneva" panose="020B0503030404040204"/>
              <a:cs typeface="Arial" panose="020B0604020202020204" pitchFamily="34" charset="0"/>
            </a:endParaRPr>
          </a:p>
          <a:p>
            <a:endParaRPr lang="en-GB" sz="1200" b="1" dirty="0">
              <a:effectLst/>
              <a:latin typeface="Arial" panose="020B0604020202020204" pitchFamily="34" charset="0"/>
              <a:ea typeface="Geneva" panose="020B0503030404040204"/>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What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The NRT </a:t>
            </a:r>
            <a:r>
              <a:rPr lang="en-GB" sz="1200" dirty="0" err="1">
                <a:effectLst/>
                <a:latin typeface="Arial" panose="020B0604020202020204" pitchFamily="34" charset="0"/>
                <a:ea typeface="Geneva" panose="020B0503030404040204"/>
                <a:cs typeface="Arial" panose="020B0604020202020204" pitchFamily="34" charset="0"/>
              </a:rPr>
              <a:t>microtab</a:t>
            </a:r>
            <a:r>
              <a:rPr lang="en-GB" sz="1200" dirty="0">
                <a:effectLst/>
                <a:latin typeface="Arial" panose="020B0604020202020204" pitchFamily="34" charset="0"/>
                <a:ea typeface="Geneva" panose="020B0503030404040204"/>
                <a:cs typeface="Arial" panose="020B0604020202020204" pitchFamily="34" charset="0"/>
              </a:rPr>
              <a:t> is a small tablet containing nicotine (2mg).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How it works: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Each tablet delivers nicotine to the bloodstream via the buccal mucosa.</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Peak levels reached in about 30 minutes.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How it is used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Used sub-lingually:  held until dissolved (30 minutes).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16-40 tablets are used per day and gradually reduced between 6 and 12 weeks.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The </a:t>
            </a:r>
            <a:r>
              <a:rPr lang="en-GB" sz="1200" dirty="0" err="1">
                <a:effectLst/>
                <a:latin typeface="Arial" panose="020B0604020202020204" pitchFamily="34" charset="0"/>
                <a:ea typeface="Geneva" panose="020B0503030404040204"/>
                <a:cs typeface="Arial" panose="020B0604020202020204" pitchFamily="34" charset="0"/>
              </a:rPr>
              <a:t>microtab</a:t>
            </a:r>
            <a:r>
              <a:rPr lang="en-GB" sz="1200" dirty="0">
                <a:effectLst/>
                <a:latin typeface="Arial" panose="020B0604020202020204" pitchFamily="34" charset="0"/>
                <a:ea typeface="Geneva" panose="020B0503030404040204"/>
                <a:cs typeface="Arial" panose="020B0604020202020204" pitchFamily="34" charset="0"/>
              </a:rPr>
              <a:t> should not be chewed or swallowed.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Prescribing guidelines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228600" algn="l"/>
              </a:tabLst>
            </a:pPr>
            <a:r>
              <a:rPr lang="en-GB" sz="1200" dirty="0">
                <a:effectLst/>
                <a:latin typeface="Arial" panose="020B0604020202020204" pitchFamily="34" charset="0"/>
                <a:ea typeface="Geneva" panose="020B0503030404040204"/>
                <a:cs typeface="Arial" panose="020B0604020202020204" pitchFamily="34" charset="0"/>
              </a:rPr>
              <a:t>1 week’s supply = 2 boxes of 100 each.</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eaLnBrk="1" hangingPunct="1">
              <a:buFont typeface="Arial" panose="020B0604020202020204" pitchFamily="34" charset="0"/>
              <a:buChar char="•"/>
            </a:pPr>
            <a:endParaRPr lang="en-GB" altLang="en-US" sz="800"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31</a:t>
            </a:fld>
            <a:endParaRPr lang="en-US"/>
          </a:p>
        </p:txBody>
      </p:sp>
    </p:spTree>
    <p:extLst>
      <p:ext uri="{BB962C8B-B14F-4D97-AF65-F5344CB8AC3E}">
        <p14:creationId xmlns:p14="http://schemas.microsoft.com/office/powerpoint/2010/main" val="24039174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sz="1200" b="1" dirty="0">
                <a:latin typeface="Arial" panose="020B0604020202020204" pitchFamily="34" charset="0"/>
                <a:ea typeface="Geneva" panose="020B0503030404040204" pitchFamily="34" charset="0"/>
                <a:cs typeface="Arial" panose="020B0604020202020204" pitchFamily="34" charset="0"/>
              </a:rPr>
              <a:t>Ask participants to note any important points to tell patients in the chat or respond verbally.</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sz="1200" b="1" dirty="0">
              <a:latin typeface="Arial" panose="020B0604020202020204" pitchFamily="34" charset="0"/>
              <a:ea typeface="Geneva" panose="020B0503030404040204" pitchFamily="34" charset="0"/>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sz="1200" b="1" dirty="0">
                <a:latin typeface="Arial" panose="020B0604020202020204" pitchFamily="34" charset="0"/>
                <a:ea typeface="Geneva" panose="020B0503030404040204" pitchFamily="34" charset="0"/>
                <a:cs typeface="Arial" panose="020B0604020202020204" pitchFamily="34" charset="0"/>
              </a:rPr>
              <a:t>What it is</a:t>
            </a:r>
          </a:p>
          <a:p>
            <a:pPr marL="171450" marR="0" lvl="0" indent="-1714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US" altLang="en-US" sz="1200" dirty="0">
                <a:latin typeface="Arial" panose="020B0604020202020204" pitchFamily="34" charset="0"/>
                <a:ea typeface="Geneva" panose="020B0503030404040204" pitchFamily="34" charset="0"/>
                <a:cs typeface="Arial" panose="020B0604020202020204" pitchFamily="34" charset="0"/>
              </a:rPr>
              <a:t>The cartridges contain 15mg of nicotine, however only small amount of nicotine (2-4 mg) is typically absorbed from each cartridge. </a:t>
            </a:r>
            <a:endParaRPr lang="en-US" altLang="en-US" sz="1200" b="1" dirty="0">
              <a:latin typeface="Arial" panose="020B0604020202020204" pitchFamily="34" charset="0"/>
              <a:ea typeface="Geneva" panose="020B0503030404040204" pitchFamily="34" charset="0"/>
              <a:cs typeface="Arial" panose="020B0604020202020204" pitchFamily="34" charset="0"/>
            </a:endParaRPr>
          </a:p>
          <a:p>
            <a:pPr eaLnBrk="1" hangingPunct="1">
              <a:spcBef>
                <a:spcPct val="0"/>
              </a:spcBef>
            </a:pPr>
            <a:endParaRPr lang="en-US" altLang="en-US" sz="1200" dirty="0">
              <a:latin typeface="Arial" panose="020B0604020202020204" pitchFamily="34" charset="0"/>
              <a:ea typeface="Geneva" panose="020B0503030404040204" pitchFamily="34" charset="0"/>
              <a:cs typeface="Arial" panose="020B0604020202020204" pitchFamily="34" charset="0"/>
            </a:endParaRPr>
          </a:p>
          <a:p>
            <a:pPr eaLnBrk="1" hangingPunct="1">
              <a:spcBef>
                <a:spcPct val="0"/>
              </a:spcBef>
            </a:pPr>
            <a:r>
              <a:rPr lang="en-US" altLang="en-US" sz="1200" b="1" dirty="0">
                <a:latin typeface="Arial" panose="020B0604020202020204" pitchFamily="34" charset="0"/>
                <a:ea typeface="Geneva" panose="020B0503030404040204" pitchFamily="34" charset="0"/>
                <a:cs typeface="Arial" panose="020B0604020202020204" pitchFamily="34" charset="0"/>
              </a:rPr>
              <a:t>How it works</a:t>
            </a:r>
          </a:p>
          <a:p>
            <a:pPr marL="171450" indent="-171450" eaLnBrk="1" hangingPunct="1">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Puffing on inhalator vaporises nicotine: absorbed into bloodstream through mouth &amp; throat</a:t>
            </a:r>
          </a:p>
          <a:p>
            <a:pPr marL="171450" indent="-171450" eaLnBrk="1" hangingPunct="1">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Peak levels reached 15/20 minutes</a:t>
            </a:r>
            <a:endParaRPr lang="en-US" altLang="en-US" sz="1200" b="1" dirty="0">
              <a:latin typeface="Arial" panose="020B0604020202020204" pitchFamily="34" charset="0"/>
              <a:ea typeface="Geneva" panose="020B0503030404040204" pitchFamily="34" charset="0"/>
              <a:cs typeface="Arial" panose="020B0604020202020204" pitchFamily="34" charset="0"/>
            </a:endParaRPr>
          </a:p>
          <a:p>
            <a:pPr marL="171450" indent="-171450" eaLnBrk="1" hangingPunct="1">
              <a:spcBef>
                <a:spcPct val="0"/>
              </a:spcBef>
              <a:buFont typeface="Arial" panose="020B0604020202020204" pitchFamily="34" charset="0"/>
              <a:buChar char="•"/>
            </a:pPr>
            <a:r>
              <a:rPr lang="en-US" altLang="en-US" sz="1200" dirty="0">
                <a:latin typeface="Arial" panose="020B0604020202020204" pitchFamily="34" charset="0"/>
                <a:ea typeface="Geneva" panose="020B0503030404040204" pitchFamily="34" charset="0"/>
                <a:cs typeface="Arial" panose="020B0604020202020204" pitchFamily="34" charset="0"/>
              </a:rPr>
              <a:t>The inhalator does not deliver nicotine to the lungs – it is an oral device.</a:t>
            </a:r>
          </a:p>
          <a:p>
            <a:pPr marL="171450" indent="-171450" eaLnBrk="1" hangingPunct="1">
              <a:spcBef>
                <a:spcPct val="0"/>
              </a:spcBef>
              <a:buFont typeface="Arial" panose="020B0604020202020204" pitchFamily="34" charset="0"/>
              <a:buChar char="•"/>
            </a:pPr>
            <a:endParaRPr lang="en-US" altLang="en-US" sz="1200" dirty="0">
              <a:latin typeface="Arial" panose="020B0604020202020204" pitchFamily="34" charset="0"/>
              <a:ea typeface="Geneva" panose="020B0503030404040204" pitchFamily="34" charset="0"/>
              <a:cs typeface="Arial" panose="020B0604020202020204" pitchFamily="34" charset="0"/>
            </a:endParaRPr>
          </a:p>
          <a:p>
            <a:pPr marL="171450" indent="-171450" eaLnBrk="1" hangingPunct="1">
              <a:spcBef>
                <a:spcPct val="0"/>
              </a:spcBef>
              <a:buFont typeface="Arial" panose="020B0604020202020204" pitchFamily="34" charset="0"/>
              <a:buChar char="•"/>
            </a:pPr>
            <a:endParaRPr lang="en-US" altLang="en-US" sz="1200" dirty="0">
              <a:latin typeface="Arial" panose="020B0604020202020204" pitchFamily="34" charset="0"/>
              <a:ea typeface="Geneva" panose="020B0503030404040204" pitchFamily="34" charset="0"/>
              <a:cs typeface="Arial" panose="020B0604020202020204" pitchFamily="34" charset="0"/>
            </a:endParaRPr>
          </a:p>
          <a:p>
            <a:pPr marL="0" indent="0" eaLnBrk="1" hangingPunct="1">
              <a:spcBef>
                <a:spcPct val="0"/>
              </a:spcBef>
              <a:buFont typeface="Arial" panose="020B0604020202020204" pitchFamily="34" charset="0"/>
              <a:buNone/>
            </a:pPr>
            <a:r>
              <a:rPr lang="en-US" altLang="en-US" sz="1200" b="1" dirty="0">
                <a:latin typeface="Arial" panose="020B0604020202020204" pitchFamily="34" charset="0"/>
                <a:ea typeface="Geneva" panose="020B0503030404040204" pitchFamily="34" charset="0"/>
                <a:cs typeface="Arial" panose="020B0604020202020204" pitchFamily="34" charset="0"/>
              </a:rPr>
              <a:t>How it is used</a:t>
            </a:r>
          </a:p>
          <a:p>
            <a:pPr marL="171450" indent="-171450">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Each cartridge lasts approximately 40 minutes of</a:t>
            </a:r>
            <a:r>
              <a:rPr lang="en-GB" altLang="en-US" sz="1200" b="1" dirty="0">
                <a:latin typeface="Arial" panose="020B0604020202020204" pitchFamily="34" charset="0"/>
                <a:cs typeface="Arial" panose="020B0604020202020204" pitchFamily="34" charset="0"/>
              </a:rPr>
              <a:t> </a:t>
            </a:r>
            <a:r>
              <a:rPr lang="en-GB" altLang="en-US" sz="1200" dirty="0">
                <a:latin typeface="Arial" panose="020B0604020202020204" pitchFamily="34" charset="0"/>
                <a:cs typeface="Arial" panose="020B0604020202020204" pitchFamily="34" charset="0"/>
              </a:rPr>
              <a:t>intense use</a:t>
            </a:r>
          </a:p>
          <a:p>
            <a:pPr marL="171450" indent="-171450" eaLnBrk="1" hangingPunct="1">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6 cartridges a day</a:t>
            </a:r>
          </a:p>
          <a:p>
            <a:pPr marL="171450" indent="-171450" eaLnBrk="1" hangingPunct="1">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Special puffing technique</a:t>
            </a:r>
          </a:p>
          <a:p>
            <a:pPr marL="171450" indent="-171450" eaLnBrk="1" hangingPunct="1">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Duration of treatment: up to 12 weeks</a:t>
            </a:r>
          </a:p>
          <a:p>
            <a:pPr eaLnBrk="1" hangingPunct="1"/>
            <a:endParaRPr lang="en-GB" altLang="en-US" sz="1200" dirty="0">
              <a:latin typeface="Arial" panose="020B0604020202020204" pitchFamily="34" charset="0"/>
              <a:cs typeface="Arial" panose="020B0604020202020204" pitchFamily="34" charset="0"/>
            </a:endParaRPr>
          </a:p>
          <a:p>
            <a:pPr eaLnBrk="1" hangingPunct="1">
              <a:buFont typeface="Wingdings" pitchFamily="2" charset="2"/>
              <a:buNone/>
            </a:pPr>
            <a:r>
              <a:rPr lang="en-GB" altLang="en-US" sz="1200" b="1" dirty="0">
                <a:latin typeface="Arial" panose="020B0604020202020204" pitchFamily="34" charset="0"/>
                <a:cs typeface="Arial" panose="020B0604020202020204" pitchFamily="34" charset="0"/>
              </a:rPr>
              <a:t>Prescribing guidelines</a:t>
            </a:r>
          </a:p>
          <a:p>
            <a:pPr marL="171450" indent="-171450" eaLnBrk="1" hangingPunct="1">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1 week’s supply = 2 boxes of 42 cartridges (84 total)</a:t>
            </a:r>
          </a:p>
          <a:p>
            <a:pPr marL="171450" indent="-171450" eaLnBrk="1" hangingPunct="1">
              <a:spcBef>
                <a:spcPct val="0"/>
              </a:spcBef>
              <a:buFont typeface="Arial" panose="020B0604020202020204" pitchFamily="34" charset="0"/>
              <a:buChar char="•"/>
            </a:pPr>
            <a:endParaRPr lang="en-US" altLang="en-US" sz="1200" dirty="0">
              <a:latin typeface="Century Gothic" panose="020B0502020202020204" pitchFamily="34" charset="0"/>
              <a:ea typeface="Geneva" panose="020B0503030404040204" pitchFamily="34" charset="0"/>
              <a:cs typeface="Geneva" panose="020B050303040404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32</a:t>
            </a:fld>
            <a:endParaRPr lang="en-US"/>
          </a:p>
        </p:txBody>
      </p:sp>
    </p:spTree>
    <p:extLst>
      <p:ext uri="{BB962C8B-B14F-4D97-AF65-F5344CB8AC3E}">
        <p14:creationId xmlns:p14="http://schemas.microsoft.com/office/powerpoint/2010/main" val="40931620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rial" panose="020B0604020202020204" pitchFamily="34" charset="0"/>
                <a:cs typeface="Arial" panose="020B0604020202020204" pitchFamily="34" charset="0"/>
              </a:rPr>
              <a:t>How do we know which product to choose for a patient? Some of the factors that you can use to guide the decision include: </a:t>
            </a:r>
          </a:p>
          <a:p>
            <a:endParaRPr lang="en-US" sz="1200" dirty="0">
              <a:latin typeface="Arial" panose="020B0604020202020204" pitchFamily="34" charset="0"/>
              <a:cs typeface="Arial" panose="020B0604020202020204" pitchFamily="34" charset="0"/>
            </a:endParaRPr>
          </a:p>
          <a:p>
            <a:pPr marL="287655" indent="-288290">
              <a:buFont typeface="Arial" panose="020B0604020202020204" pitchFamily="34" charset="0"/>
              <a:buChar char="•"/>
            </a:pPr>
            <a:r>
              <a:rPr lang="en-US" sz="1200" dirty="0">
                <a:latin typeface="Arial" panose="020B0604020202020204" pitchFamily="34" charset="0"/>
                <a:cs typeface="Arial" panose="020B0604020202020204" pitchFamily="34" charset="0"/>
              </a:rPr>
              <a:t>What</a:t>
            </a:r>
            <a:r>
              <a:rPr lang="en-US" sz="1200" strike="sngStrike" dirty="0">
                <a:latin typeface="Arial" panose="020B0604020202020204" pitchFamily="34" charset="0"/>
                <a:cs typeface="Arial" panose="020B0604020202020204" pitchFamily="34" charset="0"/>
              </a:rPr>
              <a:t>’s</a:t>
            </a:r>
            <a:r>
              <a:rPr lang="en-US" sz="1200" dirty="0">
                <a:latin typeface="Arial" panose="020B0604020202020204" pitchFamily="34" charset="0"/>
                <a:cs typeface="Arial" panose="020B0604020202020204" pitchFamily="34" charset="0"/>
              </a:rPr>
              <a:t> you have access to (ideally all products but you may only have access some at your trust, good to be aware of what you do have access to)</a:t>
            </a:r>
          </a:p>
          <a:p>
            <a:pPr marL="287655" indent="-288290">
              <a:buFont typeface="Arial" panose="020B0604020202020204" pitchFamily="34" charset="0"/>
              <a:buChar char="•"/>
            </a:pPr>
            <a:r>
              <a:rPr lang="en-US" sz="1200" dirty="0">
                <a:latin typeface="Arial" panose="020B0604020202020204" pitchFamily="34" charset="0"/>
                <a:cs typeface="Arial" panose="020B0604020202020204" pitchFamily="34" charset="0"/>
              </a:rPr>
              <a:t>Contraindications or sensitivities (e.g. dentures)</a:t>
            </a:r>
          </a:p>
          <a:p>
            <a:pPr marL="287655" indent="-288290">
              <a:buFont typeface="Arial" panose="020B0604020202020204" pitchFamily="34" charset="0"/>
              <a:buChar char="•"/>
            </a:pPr>
            <a:r>
              <a:rPr lang="en-US" sz="1200" dirty="0">
                <a:latin typeface="Arial"/>
                <a:cs typeface="Arial"/>
              </a:rPr>
              <a:t>Patient needs</a:t>
            </a:r>
          </a:p>
          <a:p>
            <a:pPr marL="645795" lvl="3" indent="-285750">
              <a:spcAft>
                <a:spcPts val="0"/>
              </a:spcAft>
              <a:buFont typeface="Arial" panose="020B0604020202020204" pitchFamily="34" charset="0"/>
              <a:buChar char="•"/>
            </a:pPr>
            <a:r>
              <a:rPr lang="en-US" sz="1200" dirty="0">
                <a:latin typeface="Arial" panose="020B0604020202020204" pitchFamily="34" charset="0"/>
                <a:cs typeface="Arial" panose="020B0604020202020204" pitchFamily="34" charset="0"/>
              </a:rPr>
              <a:t> Do they need </a:t>
            </a:r>
            <a:r>
              <a:rPr lang="en-US" sz="1200" dirty="0">
                <a:solidFill>
                  <a:schemeClr val="accent4">
                    <a:lumMod val="75000"/>
                    <a:lumOff val="25000"/>
                  </a:schemeClr>
                </a:solidFill>
                <a:latin typeface="Arial" panose="020B0604020202020204" pitchFamily="34" charset="0"/>
                <a:cs typeface="Arial" panose="020B0604020202020204" pitchFamily="34" charset="0"/>
              </a:rPr>
              <a:t>rapid relief of urges to smoke (speed of delivery)</a:t>
            </a:r>
            <a:endParaRPr lang="en-US" sz="1200">
              <a:solidFill>
                <a:schemeClr val="accent4">
                  <a:lumMod val="75000"/>
                  <a:lumOff val="25000"/>
                </a:schemeClr>
              </a:solidFill>
              <a:latin typeface="Arial" panose="020B0604020202020204" pitchFamily="34" charset="0"/>
              <a:cs typeface="Arial" panose="020B0604020202020204" pitchFamily="34" charset="0"/>
            </a:endParaRPr>
          </a:p>
          <a:p>
            <a:pPr marL="645795" indent="-285750">
              <a:spcAft>
                <a:spcPts val="0"/>
              </a:spcAft>
              <a:buFont typeface="Arial" panose="020B0604020202020204" pitchFamily="34" charset="0"/>
              <a:buChar char="•"/>
            </a:pPr>
            <a:r>
              <a:rPr lang="en-US" sz="1200" dirty="0">
                <a:solidFill>
                  <a:schemeClr val="accent4">
                    <a:lumMod val="75000"/>
                    <a:lumOff val="25000"/>
                  </a:schemeClr>
                </a:solidFill>
                <a:latin typeface="Arial" panose="020B0604020202020204" pitchFamily="34" charset="0"/>
                <a:cs typeface="Arial" panose="020B0604020202020204" pitchFamily="34" charset="0"/>
              </a:rPr>
              <a:t> Would they like a products to assist with replacing the ‘hand to mouth’ action of smoking? </a:t>
            </a:r>
            <a:endParaRPr lang="en-US" sz="1200">
              <a:solidFill>
                <a:schemeClr val="accent4">
                  <a:lumMod val="75000"/>
                  <a:lumOff val="25000"/>
                </a:schemeClr>
              </a:solidFill>
              <a:latin typeface="Arial" panose="020B0604020202020204" pitchFamily="34" charset="0"/>
              <a:cs typeface="Arial" panose="020B0604020202020204" pitchFamily="34" charset="0"/>
            </a:endParaRPr>
          </a:p>
          <a:p>
            <a:pPr marL="645795" indent="-285750">
              <a:spcAft>
                <a:spcPts val="0"/>
              </a:spcAft>
              <a:buFont typeface="Arial" panose="020B0604020202020204" pitchFamily="34" charset="0"/>
              <a:buChar char="•"/>
            </a:pPr>
            <a:r>
              <a:rPr lang="en-US" sz="1200" dirty="0">
                <a:solidFill>
                  <a:schemeClr val="accent4">
                    <a:lumMod val="75000"/>
                    <a:lumOff val="25000"/>
                  </a:schemeClr>
                </a:solidFill>
                <a:latin typeface="Arial" panose="020B0604020202020204" pitchFamily="34" charset="0"/>
                <a:cs typeface="Arial" panose="020B0604020202020204" pitchFamily="34" charset="0"/>
              </a:rPr>
              <a:t> Do they have the ability to use correctly</a:t>
            </a:r>
            <a:endParaRPr lang="en-US" sz="1200">
              <a:solidFill>
                <a:schemeClr val="accent4">
                  <a:lumMod val="75000"/>
                  <a:lumOff val="25000"/>
                </a:schemeClr>
              </a:solidFill>
              <a:latin typeface="Arial" panose="020B0604020202020204" pitchFamily="34" charset="0"/>
              <a:cs typeface="Arial" panose="020B0604020202020204" pitchFamily="34" charset="0"/>
            </a:endParaRPr>
          </a:p>
          <a:p>
            <a:pPr marL="287655" indent="-288290">
              <a:buFont typeface="Arial" panose="020B0604020202020204" pitchFamily="34" charset="0"/>
              <a:buChar char="•"/>
            </a:pPr>
            <a:r>
              <a:rPr lang="en-US" sz="1200" dirty="0">
                <a:latin typeface="Arial"/>
                <a:cs typeface="Arial"/>
              </a:rPr>
              <a:t>Any past experience with the product (either positive or negative)</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   Patient preference </a:t>
            </a:r>
          </a:p>
          <a:p>
            <a:endParaRPr lang="en-US" sz="1200" b="1" dirty="0">
              <a:solidFill>
                <a:schemeClr val="accent4">
                  <a:lumMod val="75000"/>
                  <a:lumOff val="25000"/>
                </a:schemeClr>
              </a:solidFill>
              <a:latin typeface="Arial" panose="020B060402020202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33</a:t>
            </a:fld>
            <a:endParaRPr lang="en-US"/>
          </a:p>
        </p:txBody>
      </p:sp>
    </p:spTree>
    <p:extLst>
      <p:ext uri="{BB962C8B-B14F-4D97-AF65-F5344CB8AC3E}">
        <p14:creationId xmlns:p14="http://schemas.microsoft.com/office/powerpoint/2010/main" val="27998485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dirty="0">
                <a:latin typeface="Arial" panose="020B0604020202020204" pitchFamily="34" charset="0"/>
                <a:cs typeface="Arial" panose="020B0604020202020204" pitchFamily="34" charset="0"/>
              </a:rPr>
              <a:t>Health care professionals and patients worry about side effects of NRTs.</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Really important to highlight is that most side effects or mild to moderate and can be managed using some simple strategies.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Other than an allergic reaction, rarely are side effects a reason to discontinue the treatment, and if a patient does need to discontinue NRT , they should be supported to switching to another product or aid.</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As mentioned earlier many side effects occur because of incorrect use and so reviewing how the products are being used and provide some advise can be really helpful.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It is helpful to have good working knowledge of how we can address side effects should they occur, so that patients can continue treatment.</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Let’s review the frequency and strategies that can be used. [Trainer’s review strategies on slide]</a:t>
            </a:r>
          </a:p>
          <a:p>
            <a:endParaRPr lang="en-US"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Arial" panose="020B0604020202020204" pitchFamily="34" charset="0"/>
                <a:cs typeface="Arial" panose="020B0604020202020204" pitchFamily="34" charset="0"/>
              </a:rPr>
              <a:t>There are a few side effects such as difficulty sleeping which are also nicotine withdrawal symptoms, It can be helpful to be aware of this and alongside exploring strategies like removing patch at bedtime, advise patient that it a common occurrence in the early period of stopping and sleep tends to improve in the first couple of weeks after stopping.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Arial" panose="020B0604020202020204" pitchFamily="34" charset="0"/>
                <a:cs typeface="Arial" panose="020B0604020202020204" pitchFamily="34" charset="0"/>
              </a:rPr>
              <a:t>Importantly NRT products are very safe, and there is little concern about effects on patient MH recovery. </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34</a:t>
            </a:fld>
            <a:endParaRPr lang="en-US" dirty="0"/>
          </a:p>
        </p:txBody>
      </p:sp>
    </p:spTree>
    <p:extLst>
      <p:ext uri="{BB962C8B-B14F-4D97-AF65-F5344CB8AC3E}">
        <p14:creationId xmlns:p14="http://schemas.microsoft.com/office/powerpoint/2010/main" val="26501355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dirty="0">
                <a:latin typeface="Arial" panose="020B0604020202020204" pitchFamily="34" charset="0"/>
                <a:cs typeface="Arial" panose="020B0604020202020204" pitchFamily="34" charset="0"/>
              </a:rPr>
              <a:t>Invite any questions about content covered so far.</a:t>
            </a:r>
          </a:p>
          <a:p>
            <a:endParaRPr lang="en-GB" alt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35</a:t>
            </a:fld>
            <a:endParaRPr lang="en-US"/>
          </a:p>
        </p:txBody>
      </p:sp>
    </p:spTree>
    <p:extLst>
      <p:ext uri="{BB962C8B-B14F-4D97-AF65-F5344CB8AC3E}">
        <p14:creationId xmlns:p14="http://schemas.microsoft.com/office/powerpoint/2010/main" val="12641647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CF1B35-0170-B20D-2271-A23A1A43EC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B334A5-8117-9E90-E119-4B09E6410E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884647-E567-5E17-1875-8890D75745A6}"/>
              </a:ext>
            </a:extLst>
          </p:cNvPr>
          <p:cNvSpPr>
            <a:spLocks noGrp="1"/>
          </p:cNvSpPr>
          <p:nvPr>
            <p:ph type="body" idx="1"/>
          </p:nvPr>
        </p:nvSpPr>
        <p:spPr/>
        <p:txBody>
          <a:bodyPr/>
          <a:lstStyle/>
          <a:p>
            <a:r>
              <a:rPr lang="en-CA" sz="1200" b="1" dirty="0">
                <a:effectLst/>
                <a:latin typeface="Century Gothic"/>
                <a:ea typeface="Geneva" panose="020B0503030404040204"/>
                <a:cs typeface="Arial" panose="020B0604020202020204" pitchFamily="34" charset="0"/>
              </a:rPr>
              <a:t>Break</a:t>
            </a:r>
            <a:endParaRPr lang="en-GB" sz="1200" dirty="0">
              <a:effectLst/>
              <a:latin typeface="Century Gothic"/>
              <a:ea typeface="Times New Roman" panose="02020603050405020304" pitchFamily="18" charset="0"/>
            </a:endParaRPr>
          </a:p>
        </p:txBody>
      </p:sp>
      <p:sp>
        <p:nvSpPr>
          <p:cNvPr id="4" name="Slide Number Placeholder 3">
            <a:extLst>
              <a:ext uri="{FF2B5EF4-FFF2-40B4-BE49-F238E27FC236}">
                <a16:creationId xmlns:a16="http://schemas.microsoft.com/office/drawing/2014/main" id="{2584B53C-7074-5FC2-E641-0CFA8352FE8E}"/>
              </a:ext>
            </a:extLst>
          </p:cNvPr>
          <p:cNvSpPr>
            <a:spLocks noGrp="1"/>
          </p:cNvSpPr>
          <p:nvPr>
            <p:ph type="sldNum" sz="quarter" idx="5"/>
          </p:nvPr>
        </p:nvSpPr>
        <p:spPr/>
        <p:txBody>
          <a:bodyPr/>
          <a:lstStyle/>
          <a:p>
            <a:pPr>
              <a:defRPr/>
            </a:pPr>
            <a:fld id="{242A2382-4541-B845-B6D5-E8B5A330E247}" type="slidenum">
              <a:rPr lang="en-US" smtClean="0"/>
              <a:pPr>
                <a:defRPr/>
              </a:pPr>
              <a:t>36</a:t>
            </a:fld>
            <a:endParaRPr lang="en-US"/>
          </a:p>
        </p:txBody>
      </p:sp>
    </p:spTree>
    <p:extLst>
      <p:ext uri="{BB962C8B-B14F-4D97-AF65-F5344CB8AC3E}">
        <p14:creationId xmlns:p14="http://schemas.microsoft.com/office/powerpoint/2010/main" val="24197491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We are now going to consider in more detail how to assess nicotine dependence and ensure patients receive effective doses of nicotine via NRT and vaping.</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37</a:t>
            </a:fld>
            <a:endParaRPr lang="en-US"/>
          </a:p>
        </p:txBody>
      </p:sp>
    </p:spTree>
    <p:extLst>
      <p:ext uri="{BB962C8B-B14F-4D97-AF65-F5344CB8AC3E}">
        <p14:creationId xmlns:p14="http://schemas.microsoft.com/office/powerpoint/2010/main" val="371241411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[Optional slide, describing 2024 BTS Clinical Statement Rapid NRT Protocol for first 24 hours following admission to hospital]</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This is the rapid NRT prescribing protocol as developed by the BTS in their clinical statement and the recommended protocol for the admission team as part of the admission care bundle in the STP</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This protocol has been recommended by BTS as it generally appropriate for the majority of persons who smoke as an initial treatment, with TDAs and clinical staff adjusting treatment as part of the initial assessment and treatment plan.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[Explain the two steps and the products within them]</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38</a:t>
            </a:fld>
            <a:endParaRPr lang="en-US"/>
          </a:p>
        </p:txBody>
      </p:sp>
    </p:spTree>
    <p:extLst>
      <p:ext uri="{BB962C8B-B14F-4D97-AF65-F5344CB8AC3E}">
        <p14:creationId xmlns:p14="http://schemas.microsoft.com/office/powerpoint/2010/main" val="12796058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r>
              <a:rPr lang="en-CA" sz="1200" dirty="0">
                <a:effectLst/>
                <a:latin typeface="Arial" panose="020B0604020202020204" pitchFamily="34" charset="0"/>
                <a:ea typeface="Times New Roman" panose="02020603050405020304" pitchFamily="18" charset="0"/>
                <a:cs typeface="Arial" panose="020B0604020202020204" pitchFamily="34" charset="0"/>
              </a:rPr>
              <a:t>Not all patients will have the same response/success to stop smoking medication. You may find some patients respond really well to a particular medications and others less so.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For several years now researchers have been looking to better understand smoking related factors. We now know that genetic factors influence a variety of smoking related factors including: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buSzPts val="14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Intensity of smoking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buSzPts val="14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Severity of withdrawal symptoms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buSzPts val="14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Success with stopping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buSzPts val="14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Response to medication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buSzPts val="14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A variety of genetic links to smoking behaviours and success with stopping are being examined and this may help improve treatments in the future.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For example, nicotine metabolism (how quickly nicotine is cleared from your system) is genetically determined. We know fast nicotine metabolisers tend to smoke more, have more withdrawal symptoms and less success with stopping.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There is emerging evidence that fast nicotine metabolisers respond better to varenicline compared to NRT and slow nicotine metabolisers tend to respond better to NRT.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So, let’s have a look at the heaviness of smoking index (HIS) which helps with estimating how dependent a person is to tobacco.</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a:ea typeface="Times New Roman" panose="02020603050405020304" pitchFamily="18" charset="0"/>
                <a:cs typeface="Arial"/>
              </a:rPr>
              <a:t>The </a:t>
            </a:r>
            <a:r>
              <a:rPr lang="en-US" dirty="0">
                <a:latin typeface="Arial"/>
                <a:ea typeface="Times New Roman" panose="02020603050405020304" pitchFamily="18" charset="0"/>
                <a:cs typeface="Arial"/>
              </a:rPr>
              <a:t>HSI</a:t>
            </a:r>
            <a:r>
              <a:rPr lang="en-US" sz="1200" dirty="0">
                <a:effectLst/>
                <a:latin typeface="Arial"/>
                <a:ea typeface="Times New Roman" panose="02020603050405020304" pitchFamily="18" charset="0"/>
                <a:cs typeface="Arial"/>
              </a:rPr>
              <a:t> consists of two simple questions, seen on the screen:</a:t>
            </a:r>
            <a:endParaRPr lang="en-GB" sz="1200" dirty="0">
              <a:effectLst/>
              <a:latin typeface="Arial"/>
              <a:ea typeface="Times New Roman" panose="02020603050405020304" pitchFamily="18" charset="0"/>
              <a:cs typeface="Arial"/>
            </a:endParaRPr>
          </a:p>
          <a:p>
            <a:pPr marL="342900" lvl="0" indent="-342900">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How soon after waking in the morning the person smokes and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How many cigarettes per day they smoke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There is a score assigned to each response and a scoring system as you see on the screen which </a:t>
            </a:r>
            <a:r>
              <a:rPr lang="en-US" sz="1200" dirty="0" err="1">
                <a:effectLst/>
                <a:latin typeface="Arial" panose="020B0604020202020204" pitchFamily="34" charset="0"/>
                <a:ea typeface="Times New Roman" panose="02020603050405020304" pitchFamily="18" charset="0"/>
                <a:cs typeface="Arial" panose="020B0604020202020204" pitchFamily="34" charset="0"/>
              </a:rPr>
              <a:t>categorises</a:t>
            </a:r>
            <a:r>
              <a:rPr lang="en-US" sz="1200" dirty="0">
                <a:effectLst/>
                <a:latin typeface="Arial" panose="020B0604020202020204" pitchFamily="34" charset="0"/>
                <a:ea typeface="Times New Roman" panose="02020603050405020304" pitchFamily="18" charset="0"/>
                <a:cs typeface="Arial" panose="020B0604020202020204" pitchFamily="34" charset="0"/>
              </a:rPr>
              <a:t> individuals as low, moderate or highly dependent.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How is this helpful to us?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A person’s level of dependence gives us information about how likely they are to experience more severe withdrawal and cravings. In the early period of stopping, more severe withdrawal symptoms and cravings/urges to smoke are associated with lower chances of success with stopping.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Patients with higher rates of dependence will benefit from increased doses of NRT.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SzPts val="1400"/>
              <a:buFont typeface="Symbol" panose="05050102010706020507" pitchFamily="18" charset="2"/>
              <a:buChar char=""/>
              <a:tabLst>
                <a:tab pos="457200" algn="l"/>
              </a:tabLst>
            </a:pPr>
            <a:r>
              <a:rPr lang="en-US" sz="1200" dirty="0">
                <a:effectLst/>
                <a:latin typeface="Arial"/>
                <a:ea typeface="Times New Roman" panose="02020603050405020304" pitchFamily="18" charset="0"/>
                <a:cs typeface="Arial"/>
              </a:rPr>
              <a:t>The HSI can be helpful, but it gives us just one important part of the picture. Some </a:t>
            </a:r>
            <a:r>
              <a:rPr lang="en-US" dirty="0">
                <a:latin typeface="Arial"/>
                <a:ea typeface="Times New Roman" panose="02020603050405020304" pitchFamily="18" charset="0"/>
                <a:cs typeface="Arial"/>
              </a:rPr>
              <a:t>people who smoke more heavily </a:t>
            </a:r>
            <a:r>
              <a:rPr lang="en-US" sz="1200" dirty="0">
                <a:effectLst/>
                <a:latin typeface="Arial"/>
                <a:ea typeface="Times New Roman" panose="02020603050405020304" pitchFamily="18" charset="0"/>
                <a:cs typeface="Arial"/>
              </a:rPr>
              <a:t> will surprise you with having modest </a:t>
            </a:r>
            <a:r>
              <a:rPr lang="en-US" dirty="0">
                <a:latin typeface="Arial"/>
                <a:ea typeface="Times New Roman" panose="02020603050405020304" pitchFamily="18" charset="0"/>
                <a:cs typeface="Arial"/>
              </a:rPr>
              <a:t>urges to smoke </a:t>
            </a:r>
            <a:r>
              <a:rPr lang="en-US" sz="1200" dirty="0">
                <a:effectLst/>
                <a:latin typeface="Arial"/>
                <a:ea typeface="Times New Roman" panose="02020603050405020304" pitchFamily="18" charset="0"/>
                <a:cs typeface="Arial"/>
              </a:rPr>
              <a:t>and so whilst it is useful as a guide it is best used in combination with the patient’s past experience with withdrawal and </a:t>
            </a:r>
            <a:r>
              <a:rPr lang="en-US" dirty="0">
                <a:latin typeface="Arial"/>
                <a:ea typeface="Times New Roman" panose="02020603050405020304" pitchFamily="18" charset="0"/>
                <a:cs typeface="Arial"/>
              </a:rPr>
              <a:t>urges to smoke</a:t>
            </a:r>
            <a:endParaRPr lang="en-GB" sz="1200" dirty="0">
              <a:effectLst/>
              <a:latin typeface="Arial"/>
              <a:ea typeface="Times New Roman" panose="02020603050405020304" pitchFamily="18" charset="0"/>
              <a:cs typeface="Arial"/>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Sources: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U.S. Department of Health and Human Services. Smoking cessation: a report of the surgeon general. Atlanta, GA: U.S. Department of Health and Human Services,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Centers for Disease Control and Prevention, National Center for Chronic Disease Prevention and Health Promotion, Office of Smoking and Health; 2020.</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CA" sz="1200" dirty="0">
                <a:effectLst/>
                <a:latin typeface="Arial"/>
                <a:ea typeface="Times New Roman" panose="02020603050405020304" pitchFamily="18" charset="0"/>
                <a:cs typeface="Arial"/>
              </a:rPr>
              <a:t>Schuit  E, Panagiotou  OA, </a:t>
            </a:r>
            <a:r>
              <a:rPr lang="en-CA" sz="1200" dirty="0" err="1">
                <a:effectLst/>
                <a:latin typeface="Arial"/>
                <a:ea typeface="Times New Roman" panose="02020603050405020304" pitchFamily="18" charset="0"/>
                <a:cs typeface="Arial"/>
              </a:rPr>
              <a:t>Munafò</a:t>
            </a:r>
            <a:r>
              <a:rPr lang="en-CA" sz="1200" dirty="0">
                <a:effectLst/>
                <a:latin typeface="Arial"/>
                <a:ea typeface="Times New Roman" panose="02020603050405020304" pitchFamily="18" charset="0"/>
                <a:cs typeface="Arial"/>
              </a:rPr>
              <a:t>  MR, Bennett  DA, Bergen  AW, David  SP. Pharmacotherapy for smoking cessation: effects by subgroup defined by genetically informed biomarkers. Cochrane Database of Systematic Reviews 2017, Issue 9. </a:t>
            </a:r>
            <a:endParaRPr lang="en-GB" sz="1200" dirty="0">
              <a:effectLst/>
              <a:latin typeface="Arial"/>
              <a:ea typeface="Times New Roman" panose="02020603050405020304" pitchFamily="18" charset="0"/>
              <a:cs typeface="Arial"/>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cs typeface="Arial" panose="020B0604020202020204" pitchFamily="34" charset="0"/>
              </a:rPr>
              <a:t>Optimising nicotine replacement therapy in clinical practice. </a:t>
            </a:r>
            <a:r>
              <a:rPr lang="en-US"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3"/>
              </a:rPr>
              <a:t>https://pubmed.ncbi.nlm.nih.gov/23781531/</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indent="381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Two reviews: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Comparisons of high-dose and combination nicotine replacement therapy, varenicline, and bupropion for smoking cessation: A systematic review and multiple treatment meta-analysis. </a:t>
            </a: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4"/>
              </a:rPr>
              <a:t>https://www.tandfonline.com/doi/full/10.3109/07853890.2012.705016</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Different doses, durations and modes of delivery of nicotine replacement therapy for smoking cessation. </a:t>
            </a: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5"/>
              </a:rPr>
              <a:t>https://www.cochranelibrary.com/cdsr/doi/10.1002/14651858.CD013308/full</a:t>
            </a:r>
            <a:r>
              <a:rPr lang="en-GB" sz="1200" u="sng"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br>
              <a:rPr lang="en-CA" sz="1200" dirty="0">
                <a:effectLst/>
                <a:latin typeface="Arial" panose="020B0604020202020204" pitchFamily="34" charset="0"/>
                <a:ea typeface="Times New Roman" panose="02020603050405020304" pitchFamily="18" charset="0"/>
                <a:cs typeface="Arial" panose="020B0604020202020204" pitchFamily="34" charset="0"/>
              </a:rPr>
            </a:br>
            <a:r>
              <a:rPr lang="en-CA" sz="1200" dirty="0">
                <a:effectLst/>
                <a:latin typeface="Arial" panose="020B0604020202020204" pitchFamily="34" charset="0"/>
                <a:ea typeface="Times New Roman" panose="02020603050405020304" pitchFamily="18" charset="0"/>
                <a:cs typeface="Arial" panose="020B0604020202020204" pitchFamily="34" charset="0"/>
              </a:rPr>
              <a:t>Studies looking at high dose NRT efficacy in managing withdrawal and supporting cessation: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6"/>
              </a:rPr>
              <a:t>https://bmcmedicine.biomedcentral.com/articles/10.1186/s12916-016-0626-2</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7"/>
              </a:rPr>
              <a:t>https://doi.org/10.1186/s12916-016-0626-2</a:t>
            </a:r>
            <a:r>
              <a:rPr lang="en-CA"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6"/>
              </a:rPr>
              <a:t>https://bmcmedicine.biomedcentral.com/articles/10.1186/s12916-016-0626-2</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8"/>
              </a:rPr>
              <a:t>https://pubmed.ncbi.nlm.nih.gov/8748390/</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9"/>
              </a:rPr>
              <a:t>https://pubmed.ncbi.nlm.nih.gov/30997928/</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10"/>
              </a:rPr>
              <a:t>https://pubmed.ncbi.nlm.nih.gov/7563559/</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11"/>
              </a:rPr>
              <a:t>https://pubmed.ncbi.nlm.nih.gov/9864279/</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12"/>
              </a:rPr>
              <a:t>https://psycnet.apa.org/record/2006-03679-040</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4"/>
              </a:rPr>
              <a:t>https://www.tandfonline.com/doi/full/10.3109/07853890.2012.705016</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Tx/>
              <a:buChar char="-"/>
            </a:pPr>
            <a:endParaRPr lang="en-US" sz="1200" baseline="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39</a:t>
            </a:fld>
            <a:endParaRPr lang="en-US"/>
          </a:p>
        </p:txBody>
      </p:sp>
    </p:spTree>
    <p:extLst>
      <p:ext uri="{BB962C8B-B14F-4D97-AF65-F5344CB8AC3E}">
        <p14:creationId xmlns:p14="http://schemas.microsoft.com/office/powerpoint/2010/main" val="7649522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Full instructions: Trainer guide Day 1, page 19: Activity 3: Applying skills to practice (Case: John)</a:t>
            </a:r>
          </a:p>
          <a:p>
            <a:pPr algn="l" rtl="0" fontAlgn="base"/>
            <a:r>
              <a:rPr lang="en-GB" b="0" i="0" dirty="0">
                <a:solidFill>
                  <a:srgbClr val="444444"/>
                </a:solidFill>
                <a:effectLst/>
                <a:latin typeface="Arial" panose="020B0604020202020204" pitchFamily="34" charset="0"/>
              </a:rPr>
              <a:t>​</a:t>
            </a:r>
            <a:endParaRPr lang="en-GB" b="0" i="0" dirty="0">
              <a:solidFill>
                <a:srgbClr val="444444"/>
              </a:solidFill>
              <a:effectLst/>
              <a:latin typeface="Calibri" panose="020F0502020204030204" pitchFamily="34" charset="0"/>
            </a:endParaRPr>
          </a:p>
          <a:p>
            <a:pPr algn="l" rtl="0" fontAlgn="base"/>
            <a:r>
              <a:rPr lang="en-GB" b="0" i="0" u="none" strike="noStrike" dirty="0">
                <a:solidFill>
                  <a:srgbClr val="000000"/>
                </a:solidFill>
                <a:effectLst/>
                <a:latin typeface="Arial" panose="020B0604020202020204" pitchFamily="34" charset="0"/>
              </a:rPr>
              <a:t>[Introduce details of case study. Spend a few minutes verbally introducing John’s profile and details]</a:t>
            </a:r>
            <a:r>
              <a:rPr lang="en-US" b="0" i="0" dirty="0">
                <a:solidFill>
                  <a:srgbClr val="444444"/>
                </a:solidFill>
                <a:effectLst/>
                <a:latin typeface="Arial" panose="020B0604020202020204" pitchFamily="34" charset="0"/>
              </a:rPr>
              <a:t>​</a:t>
            </a:r>
          </a:p>
          <a:p>
            <a:pPr algn="l" rtl="0" fontAlgn="base"/>
            <a:endParaRPr lang="en-US" b="0" i="0" dirty="0">
              <a:solidFill>
                <a:srgbClr val="444444"/>
              </a:solidFill>
              <a:effectLst/>
              <a:latin typeface="Arial" panose="020B0604020202020204" pitchFamily="34" charset="0"/>
            </a:endParaRPr>
          </a:p>
          <a:p>
            <a:pPr algn="l" rtl="0" fontAlgn="base"/>
            <a:r>
              <a:rPr lang="en-US" b="0" i="0" dirty="0">
                <a:solidFill>
                  <a:srgbClr val="444444"/>
                </a:solidFill>
                <a:effectLst/>
                <a:latin typeface="Arial" panose="020B0604020202020204" pitchFamily="34" charset="0"/>
              </a:rPr>
              <a:t>[Ask participant’s if they have any questions before they move into the breakout rooms for the skills practice]</a:t>
            </a:r>
          </a:p>
          <a:p>
            <a:pPr algn="l" rtl="0" fontAlgn="base"/>
            <a:endParaRPr lang="en-US" b="0" i="0" dirty="0">
              <a:solidFill>
                <a:srgbClr val="444444"/>
              </a:solidFill>
              <a:effectLst/>
              <a:latin typeface="Arial" panose="020B0604020202020204" pitchFamily="34" charset="0"/>
            </a:endParaRPr>
          </a:p>
          <a:p>
            <a:pPr algn="l" rtl="0" fontAlgn="base"/>
            <a:endParaRPr lang="en-US" b="0" i="0" dirty="0">
              <a:solidFill>
                <a:srgbClr val="444444"/>
              </a:solidFill>
              <a:effectLst/>
              <a:latin typeface="Calibri" panose="020F0502020204030204" pitchFamily="34" charset="0"/>
            </a:endParaRPr>
          </a:p>
          <a:p>
            <a:pPr algn="l" rtl="0" fontAlgn="base"/>
            <a:r>
              <a:rPr lang="en-GB" b="0" i="0" dirty="0">
                <a:solidFill>
                  <a:srgbClr val="444444"/>
                </a:solidFill>
                <a:effectLst/>
                <a:latin typeface="Arial" panose="020B0604020202020204" pitchFamily="34" charset="0"/>
              </a:rPr>
              <a:t>​</a:t>
            </a:r>
            <a:endParaRPr lang="en-GB" b="0" i="0" dirty="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a:p>
        </p:txBody>
      </p:sp>
    </p:spTree>
    <p:extLst>
      <p:ext uri="{BB962C8B-B14F-4D97-AF65-F5344CB8AC3E}">
        <p14:creationId xmlns:p14="http://schemas.microsoft.com/office/powerpoint/2010/main" val="8820533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BD1C56-8CC8-E311-CBAC-5BA5C20BABED}"/>
            </a:ext>
          </a:extLst>
        </p:cNvPr>
        <p:cNvGrpSpPr/>
        <p:nvPr/>
      </p:nvGrpSpPr>
      <p:grpSpPr>
        <a:xfrm>
          <a:off x="0" y="0"/>
          <a:ext cx="0" cy="0"/>
          <a:chOff x="0" y="0"/>
          <a:chExt cx="0" cy="0"/>
        </a:xfrm>
      </p:grpSpPr>
      <p:sp>
        <p:nvSpPr>
          <p:cNvPr id="482306" name="Rectangle 7">
            <a:extLst>
              <a:ext uri="{FF2B5EF4-FFF2-40B4-BE49-F238E27FC236}">
                <a16:creationId xmlns:a16="http://schemas.microsoft.com/office/drawing/2014/main" id="{5A505162-A081-94DE-0286-920B11773F25}"/>
              </a:ext>
            </a:extLst>
          </p:cNvPr>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eaLnBrk="0" hangingPunct="0"/>
            <a:fld id="{0D84E35D-0F08-4222-8782-E42F8BD9A63D}" type="slidenum">
              <a:rPr lang="en-US" altLang="en-US" sz="1200">
                <a:solidFill>
                  <a:srgbClr val="000000"/>
                </a:solidFill>
                <a:latin typeface="Times" pitchFamily="18" charset="0"/>
              </a:rPr>
              <a:pPr algn="r" eaLnBrk="0" hangingPunct="0"/>
              <a:t>40</a:t>
            </a:fld>
            <a:endParaRPr lang="en-US" altLang="en-US" sz="1200" dirty="0">
              <a:solidFill>
                <a:srgbClr val="000000"/>
              </a:solidFill>
              <a:latin typeface="Times" pitchFamily="18" charset="0"/>
            </a:endParaRPr>
          </a:p>
        </p:txBody>
      </p:sp>
      <p:sp>
        <p:nvSpPr>
          <p:cNvPr id="482307" name="Rectangle 2">
            <a:extLst>
              <a:ext uri="{FF2B5EF4-FFF2-40B4-BE49-F238E27FC236}">
                <a16:creationId xmlns:a16="http://schemas.microsoft.com/office/drawing/2014/main" id="{C6578803-5C31-0F6A-B6C4-849997700729}"/>
              </a:ext>
            </a:extLst>
          </p:cNvPr>
          <p:cNvSpPr>
            <a:spLocks noGrp="1" noRot="1" noChangeAspect="1" noChangeArrowheads="1" noTextEdit="1"/>
          </p:cNvSpPr>
          <p:nvPr>
            <p:ph type="sldImg"/>
          </p:nvPr>
        </p:nvSpPr>
        <p:spPr bwMode="auto">
          <a:noFill/>
          <a:ln>
            <a:solidFill>
              <a:srgbClr val="000000"/>
            </a:solidFill>
            <a:miter lim="800000"/>
            <a:headEnd/>
            <a:tailEnd/>
          </a:ln>
        </p:spPr>
      </p:sp>
      <p:sp>
        <p:nvSpPr>
          <p:cNvPr id="482308" name="Rectangle 3">
            <a:extLst>
              <a:ext uri="{FF2B5EF4-FFF2-40B4-BE49-F238E27FC236}">
                <a16:creationId xmlns:a16="http://schemas.microsoft.com/office/drawing/2014/main" id="{A2D1B8DD-B532-1574-7B5E-1DEC0F05F8BA}"/>
              </a:ext>
            </a:extLst>
          </p:cNvPr>
          <p:cNvSpPr>
            <a:spLocks noGrp="1" noChangeArrowheads="1"/>
          </p:cNvSpPr>
          <p:nvPr>
            <p:ph type="body" idx="1"/>
          </p:nvPr>
        </p:nvSpPr>
        <p:spPr bwMode="auto">
          <a:xfrm>
            <a:off x="935038" y="4416425"/>
            <a:ext cx="5140325" cy="4183063"/>
          </a:xfrm>
          <a:noFill/>
        </p:spPr>
        <p:txBody>
          <a:bodyPr wrap="square" numCol="1" anchor="t" anchorCtr="0" compatLnSpc="1">
            <a:prstTxWarp prst="textNoShape">
              <a:avLst/>
            </a:prstTxWarp>
          </a:bodyPr>
          <a:lstStyle/>
          <a:p>
            <a:pPr eaLnBrk="1" hangingPunct="1">
              <a:spcBef>
                <a:spcPct val="0"/>
              </a:spcBef>
            </a:pPr>
            <a:r>
              <a:rPr lang="en-US" altLang="en-US" sz="1200" dirty="0">
                <a:latin typeface="Arial" panose="020B0604020202020204" pitchFamily="34" charset="0"/>
                <a:cs typeface="Arial" panose="020B0604020202020204" pitchFamily="34" charset="0"/>
              </a:rPr>
              <a:t>This slide shows the Ottawa Model for Smoking Cessation Guidelines for nicotine dosing, you can see there is an attempt to have the dose of the NRT patch approximate the number of cigarettes smoked per day, with higher doses provided to patients who smoke within 30 minutes of waking. In all cases the patch is supplemented by use of a fast acting NRT product. </a:t>
            </a:r>
          </a:p>
          <a:p>
            <a:pPr>
              <a:spcBef>
                <a:spcPct val="0"/>
              </a:spcBef>
            </a:pPr>
            <a:endParaRPr lang="en-US" altLang="en-US" sz="1200" dirty="0">
              <a:latin typeface="Arial" panose="020B0604020202020204" pitchFamily="34" charset="0"/>
              <a:cs typeface="Arial" panose="020B0604020202020204" pitchFamily="34" charset="0"/>
            </a:endParaRPr>
          </a:p>
          <a:p>
            <a:pPr>
              <a:spcBef>
                <a:spcPct val="0"/>
              </a:spcBef>
            </a:pPr>
            <a:r>
              <a:rPr lang="en-US" altLang="en-US" sz="1200" dirty="0">
                <a:latin typeface="Arial" panose="020B0604020202020204" pitchFamily="34" charset="0"/>
                <a:cs typeface="Arial" panose="020B0604020202020204" pitchFamily="34" charset="0"/>
              </a:rPr>
              <a:t>If after 24 hours of use with withdrawal symptoms or urges to smoke are not well managed  the dose is increased by 7mg increments. </a:t>
            </a:r>
          </a:p>
          <a:p>
            <a:pPr>
              <a:spcBef>
                <a:spcPct val="0"/>
              </a:spcBef>
            </a:pPr>
            <a:endParaRPr lang="en-US" altLang="en-US" sz="120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0"/>
              </a:spcBef>
              <a:spcAft>
                <a:spcPct val="0"/>
              </a:spcAft>
              <a:buClrTx/>
              <a:buSzTx/>
              <a:buFontTx/>
              <a:buNone/>
              <a:tabLst/>
              <a:defRPr/>
            </a:pPr>
            <a:r>
              <a:rPr lang="en-US" sz="1200" kern="100" dirty="0">
                <a:effectLst/>
                <a:latin typeface="Arial" panose="020B0604020202020204" pitchFamily="34" charset="0"/>
                <a:ea typeface="Calibri" panose="020F0502020204030204" pitchFamily="34" charset="0"/>
                <a:cs typeface="Arial" panose="020B0604020202020204" pitchFamily="34" charset="0"/>
              </a:rPr>
              <a:t>‘After 24 hours: if withdrawal symptoms or urges to smoke are not well managed, increase dosage by 7-10mg</a:t>
            </a:r>
            <a:endParaRPr lang="en-CA" sz="1200" kern="100" dirty="0">
              <a:effectLst/>
              <a:latin typeface="Arial" panose="020B0604020202020204" pitchFamily="34" charset="0"/>
              <a:ea typeface="Calibri" panose="020F0502020204030204" pitchFamily="34" charset="0"/>
              <a:cs typeface="Arial" panose="020B0604020202020204" pitchFamily="34" charset="0"/>
            </a:endParaRPr>
          </a:p>
          <a:p>
            <a:pPr>
              <a:spcBef>
                <a:spcPct val="0"/>
              </a:spcBef>
            </a:pPr>
            <a:r>
              <a:rPr lang="en-US" altLang="en-US" sz="1200" dirty="0">
                <a:latin typeface="Arial" panose="020B0604020202020204" pitchFamily="34" charset="0"/>
                <a:cs typeface="Arial" panose="020B0604020202020204" pitchFamily="34" charset="0"/>
              </a:rPr>
              <a:t>This always upon confirmation that the products are being used correctly. </a:t>
            </a:r>
          </a:p>
          <a:p>
            <a:pPr>
              <a:spcBef>
                <a:spcPct val="0"/>
              </a:spcBef>
            </a:pPr>
            <a:endParaRPr lang="en-US" altLang="en-US" sz="1200" dirty="0">
              <a:latin typeface="Arial" panose="020B0604020202020204" pitchFamily="34" charset="0"/>
              <a:cs typeface="Arial" panose="020B0604020202020204" pitchFamily="34" charset="0"/>
            </a:endParaRPr>
          </a:p>
          <a:p>
            <a:pPr>
              <a:spcBef>
                <a:spcPct val="0"/>
              </a:spcBef>
            </a:pPr>
            <a:r>
              <a:rPr lang="en-US" altLang="en-US" sz="1200" dirty="0">
                <a:latin typeface="Arial" panose="020B0604020202020204" pitchFamily="34" charset="0"/>
                <a:cs typeface="Arial" panose="020B0604020202020204" pitchFamily="34" charset="0"/>
              </a:rPr>
              <a:t>The key here is ensuring sufficient dose, assessing patient response and making adjustments as needed. </a:t>
            </a:r>
          </a:p>
        </p:txBody>
      </p:sp>
    </p:spTree>
    <p:extLst>
      <p:ext uri="{BB962C8B-B14F-4D97-AF65-F5344CB8AC3E}">
        <p14:creationId xmlns:p14="http://schemas.microsoft.com/office/powerpoint/2010/main" val="37416164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728955-74E9-1ED0-3EED-F8B7FF31A1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2469A7-44FD-0CEB-402F-873DF8519A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A57D2C-874E-2087-211C-A42D8B1C08DD}"/>
              </a:ext>
            </a:extLst>
          </p:cNvPr>
          <p:cNvSpPr>
            <a:spLocks noGrp="1"/>
          </p:cNvSpPr>
          <p:nvPr>
            <p:ph type="body" idx="1"/>
          </p:nvPr>
        </p:nvSpPr>
        <p:spPr/>
        <p:txBody>
          <a:bodyPr>
            <a:normAutofit fontScale="925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Full instructions: Trainer guide Day 1, page 22: Activity 5: </a:t>
            </a:r>
            <a:r>
              <a:rPr lang="en-GB" sz="1200" b="1" dirty="0">
                <a:solidFill>
                  <a:srgbClr val="FFFEFD"/>
                </a:solidFill>
                <a:effectLst/>
                <a:latin typeface="Arial"/>
                <a:ea typeface="Calibri"/>
                <a:cs typeface="Arial"/>
              </a:rPr>
              <a:t>Individualised dosing of nicotine-containing products</a:t>
            </a:r>
            <a:endParaRPr lang="en-GB" sz="1200" b="1" i="0" kern="1200" dirty="0">
              <a:solidFill>
                <a:schemeClr val="tx1"/>
              </a:solidFill>
              <a:effectLst/>
              <a:latin typeface="Arial"/>
              <a:cs typeface="Arial"/>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1"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Option 1: </a:t>
            </a: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Whole group trainer-facilitated discussion</a:t>
            </a:r>
            <a:endParaRPr lang="en-GB" sz="1200" b="1"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Option 2: </a:t>
            </a: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Breakout room exercise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Activity summary (option 2):</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Sans-Serif"/>
              <a:buChar char="•"/>
              <a:tabLst/>
              <a:defRPr/>
            </a:pPr>
            <a:r>
              <a:rPr lang="en-GB" sz="1200" b="0" dirty="0">
                <a:solidFill>
                  <a:srgbClr val="0C7FFF"/>
                </a:solidFill>
                <a:effectLst/>
                <a:latin typeface="Arial"/>
                <a:cs typeface="Arial"/>
              </a:rPr>
              <a:t>Method: Breakout rooms, Day 1 Handout 6</a:t>
            </a:r>
          </a:p>
          <a:p>
            <a:pPr marL="171450" marR="0" lvl="0" indent="-171450" algn="l" defTabSz="457200" rtl="0" eaLnBrk="0" fontAlgn="base" latinLnBrk="0" hangingPunct="0">
              <a:lnSpc>
                <a:spcPct val="100000"/>
              </a:lnSpc>
              <a:spcBef>
                <a:spcPct val="30000"/>
              </a:spcBef>
              <a:spcAft>
                <a:spcPct val="0"/>
              </a:spcAft>
              <a:buClrTx/>
              <a:buSzTx/>
              <a:buFont typeface="Arial,Sans-Serif"/>
              <a:buChar char="•"/>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Number per group</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2-3</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Sans-Serif"/>
              <a:buChar char="•"/>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Duration: </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7 minutes</a:t>
            </a:r>
            <a:endParaRPr lang="en-GB" sz="1200" b="0" dirty="0">
              <a:solidFill>
                <a:srgbClr val="0C7FFF"/>
              </a:solidFill>
              <a:effectLst/>
              <a:latin typeface="Arial"/>
              <a:cs typeface="Arial"/>
            </a:endParaRPr>
          </a:p>
          <a:p>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Method:</a:t>
            </a:r>
          </a:p>
          <a:p>
            <a:pPr marL="342900" lvl="0" indent="-342900" fontAlgn="base">
              <a:buSzPts val="1400"/>
              <a:buFont typeface="Symbol" panose="05050102010706020507" pitchFamily="18" charset="2"/>
              <a:buChar char=""/>
            </a:pPr>
            <a:r>
              <a:rPr lang="en-GB" sz="1200" dirty="0">
                <a:solidFill>
                  <a:srgbClr val="181717"/>
                </a:solidFill>
                <a:effectLst/>
                <a:latin typeface="Arial" panose="020B0604020202020204" pitchFamily="34" charset="0"/>
                <a:ea typeface="Times New Roman" panose="02020603050405020304" pitchFamily="18" charset="0"/>
              </a:rPr>
              <a:t>Advise participants that they will now, in pairs, have an opportunity to practice discussing stop smoking aids with case studies </a:t>
            </a:r>
            <a:r>
              <a:rPr lang="en-GB" sz="1200" b="1" dirty="0">
                <a:solidFill>
                  <a:srgbClr val="181717"/>
                </a:solidFill>
                <a:effectLst/>
                <a:latin typeface="Arial" panose="020B0604020202020204" pitchFamily="34" charset="0"/>
                <a:ea typeface="Times New Roman" panose="02020603050405020304" pitchFamily="18" charset="0"/>
              </a:rPr>
              <a:t>Melina and John. </a:t>
            </a:r>
            <a:endParaRPr lang="en-GB" sz="1200" dirty="0">
              <a:effectLst/>
              <a:latin typeface="Times New Roman" panose="02020603050405020304" pitchFamily="18" charset="0"/>
              <a:ea typeface="Times New Roman" panose="02020603050405020304" pitchFamily="18" charset="0"/>
            </a:endParaRPr>
          </a:p>
          <a:p>
            <a:pPr marL="342900" lvl="0" indent="-342900" fontAlgn="base">
              <a:buSzPts val="1400"/>
              <a:buFont typeface="Symbol" panose="05050102010706020507" pitchFamily="18" charset="2"/>
              <a:buChar char=""/>
            </a:pPr>
            <a:r>
              <a:rPr lang="en-GB" sz="1200" dirty="0">
                <a:solidFill>
                  <a:srgbClr val="181717"/>
                </a:solidFill>
                <a:effectLst/>
                <a:latin typeface="Arial" panose="020B0604020202020204" pitchFamily="34" charset="0"/>
                <a:ea typeface="Times New Roman" panose="02020603050405020304" pitchFamily="18" charset="0"/>
              </a:rPr>
              <a:t>One participant will play the practitioner and the other the patient. </a:t>
            </a:r>
            <a:endParaRPr lang="en-GB" sz="1200" dirty="0">
              <a:effectLst/>
              <a:latin typeface="Times New Roman" panose="02020603050405020304" pitchFamily="18" charset="0"/>
              <a:ea typeface="Times New Roman" panose="02020603050405020304" pitchFamily="18" charset="0"/>
            </a:endParaRPr>
          </a:p>
          <a:p>
            <a:pPr marL="342900" lvl="0" indent="-342900" fontAlgn="base">
              <a:buSzPts val="1400"/>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Participants should practice the following elements:</a:t>
            </a:r>
            <a:endParaRPr lang="en-GB" sz="1200" dirty="0">
              <a:effectLst/>
              <a:latin typeface="Times New Roman" panose="02020603050405020304" pitchFamily="18" charset="0"/>
              <a:ea typeface="Times New Roman" panose="02020603050405020304" pitchFamily="18" charset="0"/>
            </a:endParaRPr>
          </a:p>
          <a:p>
            <a:pPr marL="800100" lvl="1" indent="-342900" fontAlgn="base">
              <a:buSzPts val="1400"/>
              <a:buFont typeface="Courier New" panose="02070309020205020404" pitchFamily="49" charset="0"/>
              <a:buChar char="­"/>
            </a:pPr>
            <a:r>
              <a:rPr lang="en-US"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Explain role of NRT and combination NRT, address any concerns​</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800100" lvl="1" indent="-342900" fontAlgn="base">
              <a:buSzPts val="1400"/>
              <a:buFont typeface="Courier New" panose="02070309020205020404" pitchFamily="49" charset="0"/>
              <a:buChar char="­"/>
            </a:pPr>
            <a:r>
              <a:rPr lang="en-US"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Select treatment plan (product and dose)​</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1200150" lvl="2" indent="-285750" fontAlgn="base">
              <a:buFont typeface="Courier New" panose="02070309020205020404" pitchFamily="49" charset="0"/>
              <a:buChar char="o"/>
            </a:pPr>
            <a:r>
              <a:rPr lang="en-US" sz="1200" dirty="0">
                <a:solidFill>
                  <a:srgbClr val="000000"/>
                </a:solidFill>
                <a:effectLst/>
                <a:latin typeface="Arial" panose="020B0604020202020204" pitchFamily="34" charset="0"/>
                <a:ea typeface="Times New Roman" panose="02020603050405020304" pitchFamily="18" charset="0"/>
              </a:rPr>
              <a:t>Heaviness of Smoking Index (HSI) ​</a:t>
            </a:r>
            <a:endParaRPr lang="en-GB" sz="1200" dirty="0">
              <a:effectLst/>
              <a:latin typeface="Times New Roman" panose="02020603050405020304" pitchFamily="18" charset="0"/>
              <a:ea typeface="Times New Roman" panose="02020603050405020304" pitchFamily="18" charset="0"/>
            </a:endParaRPr>
          </a:p>
          <a:p>
            <a:pPr marL="1200150" lvl="2" indent="-285750" fontAlgn="base">
              <a:buFont typeface="Courier New" panose="02070309020205020404" pitchFamily="49" charset="0"/>
              <a:buChar char="o"/>
            </a:pPr>
            <a:r>
              <a:rPr lang="en-US" sz="1200" dirty="0">
                <a:solidFill>
                  <a:srgbClr val="000000"/>
                </a:solidFill>
                <a:effectLst/>
                <a:latin typeface="Arial" panose="020B0604020202020204" pitchFamily="34" charset="0"/>
                <a:ea typeface="Times New Roman" panose="02020603050405020304" pitchFamily="18" charset="0"/>
              </a:rPr>
              <a:t>History of stopping, history of medication use ​</a:t>
            </a:r>
            <a:endParaRPr lang="en-GB" sz="1200" dirty="0">
              <a:effectLst/>
              <a:latin typeface="Times New Roman" panose="02020603050405020304" pitchFamily="18" charset="0"/>
              <a:ea typeface="Times New Roman" panose="02020603050405020304" pitchFamily="18" charset="0"/>
            </a:endParaRPr>
          </a:p>
          <a:p>
            <a:pPr marL="800100" lvl="1" indent="-342900" fontAlgn="base">
              <a:buSzPts val="1400"/>
              <a:buFont typeface="Courier New" panose="02070309020205020404" pitchFamily="49" charset="0"/>
              <a:buChar char="­"/>
            </a:pPr>
            <a:r>
              <a:rPr lang="en-US"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Provide instructions for use</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200" dirty="0">
              <a:solidFill>
                <a:srgbClr val="0C7FFF"/>
              </a:solidFill>
              <a:effectLst/>
              <a:latin typeface="+mn-lt"/>
            </a:endParaRPr>
          </a:p>
          <a:p>
            <a:pPr marL="0" indent="0">
              <a:buFont typeface="Arial" panose="020B0604020202020204" pitchFamily="34" charset="0"/>
              <a:buNone/>
            </a:pPr>
            <a:endParaRPr lang="en-GB" sz="1200" b="1" i="0" kern="1200" baseline="0" dirty="0">
              <a:solidFill>
                <a:schemeClr val="tx1"/>
              </a:solidFill>
              <a:latin typeface="+mn-lt"/>
              <a:ea typeface="Geneva" pitchFamily="-109" charset="0"/>
              <a:cs typeface="Geneva" pitchFamily="-109" charset="0"/>
            </a:endParaRPr>
          </a:p>
        </p:txBody>
      </p:sp>
      <p:sp>
        <p:nvSpPr>
          <p:cNvPr id="4" name="Slide Number Placeholder 3">
            <a:extLst>
              <a:ext uri="{FF2B5EF4-FFF2-40B4-BE49-F238E27FC236}">
                <a16:creationId xmlns:a16="http://schemas.microsoft.com/office/drawing/2014/main" id="{B6D56157-0725-4C6B-81A2-52AA5529CE95}"/>
              </a:ext>
            </a:extLst>
          </p:cNvPr>
          <p:cNvSpPr>
            <a:spLocks noGrp="1"/>
          </p:cNvSpPr>
          <p:nvPr>
            <p:ph type="sldNum" sz="quarter" idx="10"/>
          </p:nvPr>
        </p:nvSpPr>
        <p:spPr/>
        <p:txBody>
          <a:bodyPr/>
          <a:lstStyle/>
          <a:p>
            <a:pPr>
              <a:defRPr/>
            </a:pPr>
            <a:fld id="{242A2382-4541-B845-B6D5-E8B5A330E247}" type="slidenum">
              <a:rPr lang="en-US" smtClean="0"/>
              <a:pPr>
                <a:defRPr/>
              </a:pPr>
              <a:t>41</a:t>
            </a:fld>
            <a:endParaRPr lang="en-US" dirty="0"/>
          </a:p>
        </p:txBody>
      </p:sp>
    </p:spTree>
    <p:extLst>
      <p:ext uri="{BB962C8B-B14F-4D97-AF65-F5344CB8AC3E}">
        <p14:creationId xmlns:p14="http://schemas.microsoft.com/office/powerpoint/2010/main" val="227322943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panose="020B0604020202020204" pitchFamily="34" charset="0"/>
                <a:cs typeface="Arial" panose="020B0604020202020204" pitchFamily="34" charset="0"/>
              </a:rPr>
              <a:t>[We met Milena earlier]</a:t>
            </a:r>
          </a:p>
          <a:p>
            <a:endParaRPr lang="en-US"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42</a:t>
            </a:fld>
            <a:endParaRPr lang="en-US"/>
          </a:p>
        </p:txBody>
      </p:sp>
    </p:spTree>
    <p:extLst>
      <p:ext uri="{BB962C8B-B14F-4D97-AF65-F5344CB8AC3E}">
        <p14:creationId xmlns:p14="http://schemas.microsoft.com/office/powerpoint/2010/main" val="386177757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panose="020B0604020202020204" pitchFamily="34" charset="0"/>
                <a:cs typeface="Arial" panose="020B0604020202020204" pitchFamily="34" charset="0"/>
              </a:rPr>
              <a:t>[Run through Milena's admission details]</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43</a:t>
            </a:fld>
            <a:endParaRPr lang="en-US" dirty="0"/>
          </a:p>
        </p:txBody>
      </p:sp>
    </p:spTree>
    <p:extLst>
      <p:ext uri="{BB962C8B-B14F-4D97-AF65-F5344CB8AC3E}">
        <p14:creationId xmlns:p14="http://schemas.microsoft.com/office/powerpoint/2010/main" val="180736237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sz="1200" b="1" dirty="0">
                <a:effectLst/>
                <a:latin typeface="Arial" panose="020B0604020202020204" pitchFamily="34" charset="0"/>
                <a:ea typeface="Times New Roman" panose="02020603050405020304" pitchFamily="18" charset="0"/>
                <a:cs typeface="Arial" panose="020B0604020202020204" pitchFamily="34" charset="0"/>
              </a:rPr>
              <a:t>[Use this slide to support the debrief from Activity</a:t>
            </a:r>
            <a:r>
              <a:rPr lang="en-US" b="1" dirty="0">
                <a:latin typeface="Arial" panose="020B0604020202020204" pitchFamily="34" charset="0"/>
                <a:ea typeface="Times New Roman" panose="02020603050405020304" pitchFamily="18" charset="0"/>
                <a:cs typeface="Arial" panose="020B0604020202020204" pitchFamily="34" charset="0"/>
              </a:rPr>
              <a: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These three pieces of information will provide the information we need to individually tailor our guidance on NRT to Milena’s needs.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So, let’s look at each of these pieces of information: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228600" indent="-228600">
              <a:buFont typeface="+mj-lt"/>
              <a:buAutoNum type="arabicPeriod"/>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US" sz="1200" b="1" dirty="0">
                <a:effectLst/>
                <a:latin typeface="Arial" panose="020B0604020202020204" pitchFamily="34" charset="0"/>
                <a:ea typeface="Times New Roman" panose="02020603050405020304" pitchFamily="18" charset="0"/>
                <a:cs typeface="Arial" panose="020B0604020202020204" pitchFamily="34" charset="0"/>
              </a:rPr>
              <a:t>Assessing Milena’s level of nicotine dependence.</a:t>
            </a:r>
            <a:r>
              <a:rPr lang="en-US" sz="1200" dirty="0">
                <a:effectLst/>
                <a:latin typeface="Arial" panose="020B0604020202020204" pitchFamily="34" charset="0"/>
                <a:ea typeface="Times New Roman" panose="02020603050405020304" pitchFamily="18" charset="0"/>
                <a:cs typeface="Arial" panose="020B0604020202020204" pitchFamily="34" charset="0"/>
              </a:rPr>
              <a:t> As we saw earlier, two questions are used to assess level of dependence: time to first cigarette in the morning and number of cigarettes smoked per day. Milena smokes within 30 minutes of waking in the morning and 15 cigarettes a day and so her score would be 3 (moderately dependent).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228600" indent="-228600">
              <a:buFont typeface="+mj-lt"/>
              <a:buAutoNum type="arabicPeriod"/>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US" sz="1200" b="1" dirty="0">
                <a:effectLst/>
                <a:latin typeface="Arial" panose="020B0604020202020204" pitchFamily="34" charset="0"/>
                <a:ea typeface="Times New Roman" panose="02020603050405020304" pitchFamily="18" charset="0"/>
                <a:cs typeface="Arial" panose="020B0604020202020204" pitchFamily="34" charset="0"/>
              </a:rPr>
              <a:t>We asked Milena about his past experience with NRT/vaping</a:t>
            </a:r>
            <a:r>
              <a:rPr lang="en-US" sz="1200" dirty="0">
                <a:effectLst/>
                <a:latin typeface="Arial" panose="020B0604020202020204" pitchFamily="34" charset="0"/>
                <a:ea typeface="Times New Roman" panose="02020603050405020304" pitchFamily="18" charset="0"/>
                <a:cs typeface="Arial" panose="020B0604020202020204" pitchFamily="34" charset="0"/>
              </a:rPr>
              <a:t>. She’s used the patch previously and managed to stop for a month. She tried a vape a couple of years ago but found it didn’t work.</a:t>
            </a:r>
          </a:p>
          <a:p>
            <a:pPr marL="342900" lvl="0" indent="-342900">
              <a:buFont typeface="+mj-lt"/>
              <a:buAutoNum type="arabicPeriod"/>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lvl="0"/>
            <a:r>
              <a:rPr lang="en-US" sz="1200" b="1" dirty="0">
                <a:effectLst/>
                <a:latin typeface="Arial" panose="020B0604020202020204" pitchFamily="34" charset="0"/>
                <a:ea typeface="Times New Roman" panose="02020603050405020304" pitchFamily="18" charset="0"/>
                <a:cs typeface="Arial" panose="020B0604020202020204" pitchFamily="34" charset="0"/>
              </a:rPr>
              <a:t>A patient’s past experience with withdrawal can be useful to understanding what we can expect with this quit attempt</a:t>
            </a:r>
            <a:r>
              <a:rPr lang="en-US" sz="1200" dirty="0">
                <a:effectLst/>
                <a:latin typeface="Arial" panose="020B0604020202020204" pitchFamily="34" charset="0"/>
                <a:ea typeface="Times New Roman" panose="02020603050405020304" pitchFamily="18" charset="0"/>
                <a:cs typeface="Arial" panose="020B0604020202020204" pitchFamily="34" charset="0"/>
              </a:rPr>
              <a:t>. Milena has shared that although she describes experiencing quite strong cravings, she coped ok with them when she quit previously. She advises feeling irritable and a little low the last time she tried to quit. She fell out with a family member and that advises she returned to smoking at that point.</a:t>
            </a:r>
          </a:p>
          <a:p>
            <a:pPr marL="0" lvl="0" indent="0">
              <a:buFont typeface="+mj-lt"/>
              <a:buNone/>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In short, Milena is moderately dependent and when she has attempted to quit before she had strong cravings but coped ok, she used the patch. However, found it difficult to cope with irritability, low mood and unexpected stressors like fall out with family member.</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aseline="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42A2382-4541-B845-B6D5-E8B5A330E247}" type="slidenum">
              <a:rPr lang="en-US" smtClean="0"/>
              <a:pPr>
                <a:defRPr/>
              </a:pPr>
              <a:t>44</a:t>
            </a:fld>
            <a:endParaRPr lang="en-US"/>
          </a:p>
        </p:txBody>
      </p:sp>
    </p:spTree>
    <p:extLst>
      <p:ext uri="{BB962C8B-B14F-4D97-AF65-F5344CB8AC3E}">
        <p14:creationId xmlns:p14="http://schemas.microsoft.com/office/powerpoint/2010/main" val="385411725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a:effectLst/>
                <a:latin typeface="Arial" panose="020B0604020202020204" pitchFamily="34" charset="0"/>
                <a:ea typeface="Times New Roman" panose="02020603050405020304" pitchFamily="18" charset="0"/>
                <a:cs typeface="Arial" panose="020B0604020202020204" pitchFamily="34" charset="0"/>
              </a:rPr>
              <a:t>[</a:t>
            </a:r>
            <a:r>
              <a:rPr lang="en-US" b="1" dirty="0">
                <a:latin typeface="Arial" panose="020B0604020202020204" pitchFamily="34" charset="0"/>
                <a:ea typeface="Times New Roman" panose="02020603050405020304" pitchFamily="18" charset="0"/>
                <a:cs typeface="Arial" panose="020B0604020202020204" pitchFamily="34" charset="0"/>
              </a:rPr>
              <a:t>Question</a:t>
            </a:r>
            <a:r>
              <a:rPr lang="en-US" sz="1200" b="1" dirty="0">
                <a:effectLst/>
                <a:latin typeface="Arial" panose="020B0604020202020204" pitchFamily="34" charset="0"/>
                <a:ea typeface="Times New Roman" panose="02020603050405020304" pitchFamily="18" charset="0"/>
                <a:cs typeface="Arial" panose="020B0604020202020204" pitchFamily="34" charset="0"/>
              </a:rPr>
              <a:t> 3: So what would we recommend to Milena?]</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a:ea typeface="Times New Roman" panose="02020603050405020304" pitchFamily="18" charset="0"/>
                <a:cs typeface="Arial"/>
              </a:rPr>
              <a:t>For all </a:t>
            </a:r>
            <a:r>
              <a:rPr lang="en-CA" dirty="0">
                <a:latin typeface="Arial"/>
                <a:ea typeface="Times New Roman" panose="02020603050405020304" pitchFamily="18" charset="0"/>
                <a:cs typeface="Arial"/>
              </a:rPr>
              <a:t>patients </a:t>
            </a:r>
            <a:r>
              <a:rPr lang="en-CA" sz="1200" dirty="0">
                <a:effectLst/>
                <a:latin typeface="Arial"/>
                <a:ea typeface="Times New Roman" panose="02020603050405020304" pitchFamily="18" charset="0"/>
                <a:cs typeface="Arial"/>
              </a:rPr>
              <a:t>we recommend combination NRT. We have a couple of options we can offer to a </a:t>
            </a:r>
            <a:r>
              <a:rPr lang="en-CA" dirty="0">
                <a:latin typeface="Arial"/>
                <a:ea typeface="Times New Roman" panose="02020603050405020304" pitchFamily="18" charset="0"/>
                <a:cs typeface="Arial"/>
              </a:rPr>
              <a:t>moderate dependence </a:t>
            </a:r>
            <a:r>
              <a:rPr lang="en-CA" sz="1200" dirty="0">
                <a:effectLst/>
                <a:latin typeface="Arial"/>
                <a:ea typeface="Times New Roman" panose="02020603050405020304" pitchFamily="18" charset="0"/>
                <a:cs typeface="Arial"/>
              </a:rPr>
              <a:t>like Milena:</a:t>
            </a:r>
            <a:r>
              <a:rPr lang="en-CA" dirty="0">
                <a:latin typeface="Arial"/>
                <a:ea typeface="Times New Roman" panose="02020603050405020304" pitchFamily="18" charset="0"/>
                <a:cs typeface="Arial"/>
              </a:rPr>
              <a:t> </a:t>
            </a:r>
            <a:endParaRPr lang="en-GB" sz="1200" dirty="0">
              <a:effectLst/>
              <a:latin typeface="Arial"/>
              <a:ea typeface="Times New Roman" panose="02020603050405020304" pitchFamily="18" charset="0"/>
              <a:cs typeface="Arial"/>
            </a:endParaRPr>
          </a:p>
          <a:p>
            <a:pPr marL="342900" indent="-342900">
              <a:buFont typeface="+mj-lt"/>
              <a:buAutoNum type="arabicPeriod"/>
            </a:pPr>
            <a:r>
              <a:rPr lang="en-CA" sz="1200" b="1" dirty="0">
                <a:effectLst/>
                <a:latin typeface="Arial" panose="020B0604020202020204" pitchFamily="34" charset="0"/>
                <a:ea typeface="Times New Roman" panose="02020603050405020304" pitchFamily="18" charset="0"/>
                <a:cs typeface="Arial" panose="020B0604020202020204" pitchFamily="34" charset="0"/>
              </a:rPr>
              <a:t>Combination therapy with a 21 or 25 mg patch and one of the faster acting NRT products.</a:t>
            </a:r>
            <a:r>
              <a:rPr lang="en-CA" sz="1200" dirty="0">
                <a:effectLst/>
                <a:latin typeface="Arial" panose="020B0604020202020204" pitchFamily="34" charset="0"/>
                <a:ea typeface="Times New Roman" panose="02020603050405020304" pitchFamily="18" charset="0"/>
                <a:cs typeface="Arial" panose="020B0604020202020204" pitchFamily="34" charset="0"/>
              </a:rPr>
              <a:t> Remember 1mg of nicotine per cigarette is an absolute minimum, Milena smokes 15 cigarettes per day (on occasion up to 20 a day) and within 30 minutes of wakening, given that Milena smokes within 30 minutes of wakening, better to go up nicotine strength than down with a 14mg patch.</a:t>
            </a:r>
            <a:r>
              <a:rPr lang="en-CA" dirty="0">
                <a:latin typeface="Arial" panose="020B0604020202020204" pitchFamily="34" charset="0"/>
                <a:ea typeface="Times New Roman" panose="02020603050405020304" pitchFamily="18" charset="0"/>
                <a:cs typeface="Arial" panose="020B0604020202020204" pitchFamily="34" charset="0"/>
              </a:rPr>
              <a:t> </a:t>
            </a:r>
          </a:p>
          <a:p>
            <a:pPr marL="342900" indent="-342900">
              <a:buFont typeface="+mj-lt"/>
              <a:buAutoNum type="arabicPeriod"/>
            </a:pPr>
            <a:endParaRPr lang="en-GB" dirty="0">
              <a:latin typeface="Arial" panose="020B0604020202020204" pitchFamily="34" charset="0"/>
              <a:ea typeface="Times New Roman" panose="02020603050405020304" pitchFamily="18" charset="0"/>
              <a:cs typeface="Arial" panose="020B0604020202020204" pitchFamily="34" charset="0"/>
            </a:endParaRPr>
          </a:p>
          <a:p>
            <a:pPr marL="342900" indent="-342900">
              <a:buFont typeface="+mj-lt"/>
              <a:buAutoNum type="arabicPeriod"/>
            </a:pPr>
            <a:r>
              <a:rPr lang="en-CA" sz="1200" b="1" dirty="0">
                <a:effectLst/>
                <a:latin typeface="Arial" panose="020B0604020202020204" pitchFamily="34" charset="0"/>
                <a:ea typeface="Times New Roman" panose="02020603050405020304" pitchFamily="18" charset="0"/>
                <a:cs typeface="Arial" panose="020B0604020202020204" pitchFamily="34" charset="0"/>
              </a:rPr>
              <a:t>Nicotine Vape.</a:t>
            </a:r>
            <a:r>
              <a:rPr lang="en-CA" sz="1200" dirty="0">
                <a:effectLst/>
                <a:latin typeface="Arial" panose="020B0604020202020204" pitchFamily="34" charset="0"/>
                <a:ea typeface="Times New Roman" panose="02020603050405020304" pitchFamily="18" charset="0"/>
                <a:cs typeface="Arial" panose="020B0604020202020204" pitchFamily="34" charset="0"/>
              </a:rPr>
              <a:t>  Milena had recently tried to stop with the use of a vape and may do fine using a vape alone if she wishes after discharge from hospital and this could be discussed as part of her discharge plan, given advice around the nicotine concentration to use and how to use correctly. </a:t>
            </a:r>
          </a:p>
          <a:p>
            <a:r>
              <a:rPr lang="en-CA" dirty="0">
                <a:latin typeface="Arial" panose="020B0604020202020204" pitchFamily="34" charset="0"/>
                <a:ea typeface="Times New Roman" panose="02020603050405020304" pitchFamily="18" charset="0"/>
                <a:cs typeface="Arial" panose="020B0604020202020204" pitchFamily="34" charset="0"/>
              </a:rPr>
              <a:t>      </a:t>
            </a:r>
          </a:p>
          <a:p>
            <a:r>
              <a:rPr lang="en-CA" b="1" dirty="0">
                <a:latin typeface="Arial" panose="020B0604020202020204" pitchFamily="34" charset="0"/>
                <a:ea typeface="Times New Roman" panose="02020603050405020304" pitchFamily="18" charset="0"/>
                <a:cs typeface="Arial" panose="020B0604020202020204" pitchFamily="34" charset="0"/>
              </a:rPr>
              <a:t>Source</a:t>
            </a:r>
            <a:r>
              <a:rPr lang="en-CA" sz="1200" b="1" dirty="0">
                <a:effectLst/>
                <a:latin typeface="Arial" panose="020B0604020202020204" pitchFamily="34" charset="0"/>
                <a:ea typeface="Times New Roman" panose="02020603050405020304" pitchFamily="18" charset="0"/>
                <a:cs typeface="Arial" panose="020B0604020202020204" pitchFamily="34" charset="0"/>
              </a:rPr>
              <a: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Public Health England. Vaping in England: evidence update, 2021. </a:t>
            </a:r>
            <a:r>
              <a:rPr lang="en-GB" sz="1200" dirty="0">
                <a:effectLst/>
                <a:latin typeface="Arial" panose="020B0604020202020204" pitchFamily="34" charset="0"/>
                <a:ea typeface="Times New Roman" panose="02020603050405020304" pitchFamily="18" charset="0"/>
                <a:cs typeface="Arial" panose="020B0604020202020204" pitchFamily="34" charset="0"/>
              </a:rPr>
              <a:t>Vaping in England: evidence update, 2021</a:t>
            </a:r>
            <a:r>
              <a:rPr lang="en-CA" sz="1200" dirty="0">
                <a:effectLst/>
                <a:latin typeface="Arial" panose="020B0604020202020204" pitchFamily="34" charset="0"/>
                <a:ea typeface="Times New Roman" panose="02020603050405020304" pitchFamily="18" charset="0"/>
                <a:cs typeface="Arial" panose="020B0604020202020204" pitchFamily="34" charset="0"/>
              </a:rPr>
              <a: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45</a:t>
            </a:fld>
            <a:endParaRPr lang="en-US"/>
          </a:p>
        </p:txBody>
      </p:sp>
    </p:spTree>
    <p:extLst>
      <p:ext uri="{BB962C8B-B14F-4D97-AF65-F5344CB8AC3E}">
        <p14:creationId xmlns:p14="http://schemas.microsoft.com/office/powerpoint/2010/main" val="10824235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Let's now have a look at our second patient, John. </a:t>
            </a: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46</a:t>
            </a:fld>
            <a:endParaRPr lang="en-US"/>
          </a:p>
        </p:txBody>
      </p:sp>
    </p:spTree>
    <p:extLst>
      <p:ext uri="{BB962C8B-B14F-4D97-AF65-F5344CB8AC3E}">
        <p14:creationId xmlns:p14="http://schemas.microsoft.com/office/powerpoint/2010/main" val="299496213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latin typeface="Arial" panose="020B0604020202020204" pitchFamily="34" charset="0"/>
                <a:cs typeface="Arial" panose="020B0604020202020204" pitchFamily="34" charset="0"/>
              </a:rPr>
              <a:t>[Review John's profile]</a:t>
            </a:r>
          </a:p>
          <a:p>
            <a:pPr>
              <a:defRPr/>
            </a:pPr>
            <a:endParaRPr lang="en-US" dirty="0">
              <a:latin typeface="Arial" panose="020B0604020202020204" pitchFamily="34" charset="0"/>
              <a:cs typeface="Arial" panose="020B0604020202020204" pitchFamily="34" charset="0"/>
            </a:endParaRPr>
          </a:p>
          <a:p>
            <a:pPr>
              <a:defRPr/>
            </a:pPr>
            <a:r>
              <a:rPr lang="en-US" dirty="0">
                <a:latin typeface="Arial" panose="020B0604020202020204" pitchFamily="34" charset="0"/>
                <a:cs typeface="Arial" panose="020B0604020202020204" pitchFamily="34" charset="0"/>
              </a:rPr>
              <a:t>Instruct participants that they will be placed in breakout rooms, switch role (person playing patient will play role of TDA and vice versa) and will repeat this skills practice exercise. </a:t>
            </a:r>
          </a:p>
          <a:p>
            <a:pPr>
              <a:defRPr/>
            </a:pP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47</a:t>
            </a:fld>
            <a:endParaRPr lang="en-US"/>
          </a:p>
        </p:txBody>
      </p:sp>
    </p:spTree>
    <p:extLst>
      <p:ext uri="{BB962C8B-B14F-4D97-AF65-F5344CB8AC3E}">
        <p14:creationId xmlns:p14="http://schemas.microsoft.com/office/powerpoint/2010/main" val="8820533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dirty="0">
                <a:effectLst/>
                <a:latin typeface="Arial" panose="020B0604020202020204" pitchFamily="34" charset="0"/>
                <a:ea typeface="Times New Roman" panose="02020603050405020304" pitchFamily="18" charset="0"/>
                <a:cs typeface="Arial" panose="020B0604020202020204" pitchFamily="34" charset="0"/>
              </a:rPr>
              <a:t> These three pieces of information will provide the information we need to individually tailor our guidance on NRT to John’s needs.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So, let’s look at each of these pieces of information: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US" sz="1200" b="1" dirty="0">
                <a:effectLst/>
                <a:latin typeface="Arial" panose="020B0604020202020204" pitchFamily="34" charset="0"/>
                <a:ea typeface="Times New Roman" panose="02020603050405020304" pitchFamily="18" charset="0"/>
                <a:cs typeface="Arial" panose="020B0604020202020204" pitchFamily="34" charset="0"/>
              </a:rPr>
              <a:t>Assessing John’s level of nicotine dependence.</a:t>
            </a:r>
            <a:r>
              <a:rPr lang="en-US" sz="1200" dirty="0">
                <a:effectLst/>
                <a:latin typeface="Arial" panose="020B0604020202020204" pitchFamily="34" charset="0"/>
                <a:ea typeface="Times New Roman" panose="02020603050405020304" pitchFamily="18" charset="0"/>
                <a:cs typeface="Arial" panose="020B0604020202020204" pitchFamily="34" charset="0"/>
              </a:rPr>
              <a:t> As we saw earlier, two questions are used to assess level of dependence: time to first cigarette in the morning and number of cigarettes smoked per day. John has shared that he smokes first thing after waking in the morning and 50 cigarettes a day and so his score would be 6 (heavily dependent).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US" sz="1200" b="1" dirty="0">
                <a:effectLst/>
                <a:latin typeface="Arial" panose="020B0604020202020204" pitchFamily="34" charset="0"/>
                <a:ea typeface="Times New Roman" panose="02020603050405020304" pitchFamily="18" charset="0"/>
                <a:cs typeface="Arial" panose="020B0604020202020204" pitchFamily="34" charset="0"/>
              </a:rPr>
              <a:t>We asked John about his past experience with NRT/vaping</a:t>
            </a:r>
            <a:r>
              <a:rPr lang="en-US" sz="1200" dirty="0">
                <a:effectLst/>
                <a:latin typeface="Arial" panose="020B0604020202020204" pitchFamily="34" charset="0"/>
                <a:ea typeface="Times New Roman" panose="02020603050405020304" pitchFamily="18" charset="0"/>
                <a:cs typeface="Arial" panose="020B0604020202020204" pitchFamily="34" charset="0"/>
              </a:rPr>
              <a:t>. He’s shared that he tried patch and gum and neither really worked for him and that he returned to smoking within a day or a few days, although one time he was able to stay quit for a week.</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US" sz="1200" b="1" dirty="0">
                <a:effectLst/>
                <a:latin typeface="Arial" panose="020B0604020202020204" pitchFamily="34" charset="0"/>
                <a:ea typeface="Times New Roman" panose="02020603050405020304" pitchFamily="18" charset="0"/>
                <a:cs typeface="Arial" panose="020B0604020202020204" pitchFamily="34" charset="0"/>
              </a:rPr>
              <a:t>A patient’s past experience with withdrawal can be useful to understanding what we can expect with this quit attempt</a:t>
            </a:r>
            <a:r>
              <a:rPr lang="en-US" sz="1200" dirty="0">
                <a:effectLst/>
                <a:latin typeface="Arial" panose="020B0604020202020204" pitchFamily="34" charset="0"/>
                <a:ea typeface="Times New Roman" panose="02020603050405020304" pitchFamily="18" charset="0"/>
                <a:cs typeface="Arial" panose="020B0604020202020204" pitchFamily="34" charset="0"/>
              </a:rPr>
              <a:t>. John has shared that he experienced very strong cravings and significant withdrawal symptoms, including irritability and difficulty concentrating during past quit attempts.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In short, John is heavily dependent and when he has attempted to quit before he experienced severe cravings and withdrawal which were not relieved with single forms of NRT.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aseline="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42A2382-4541-B845-B6D5-E8B5A330E247}" type="slidenum">
              <a:rPr lang="en-US" smtClean="0"/>
              <a:pPr>
                <a:defRPr/>
              </a:pPr>
              <a:t>48</a:t>
            </a:fld>
            <a:endParaRPr lang="en-US"/>
          </a:p>
        </p:txBody>
      </p:sp>
    </p:spTree>
    <p:extLst>
      <p:ext uri="{BB962C8B-B14F-4D97-AF65-F5344CB8AC3E}">
        <p14:creationId xmlns:p14="http://schemas.microsoft.com/office/powerpoint/2010/main" val="71271777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CA" sz="1200" dirty="0">
                <a:effectLst/>
                <a:latin typeface="Arial"/>
                <a:ea typeface="Times New Roman" panose="02020603050405020304" pitchFamily="18" charset="0"/>
                <a:cs typeface="Arial"/>
              </a:rPr>
              <a:t> For all </a:t>
            </a:r>
            <a:r>
              <a:rPr lang="en-CA" dirty="0">
                <a:latin typeface="Arial"/>
                <a:ea typeface="Times New Roman" panose="02020603050405020304" pitchFamily="18" charset="0"/>
                <a:cs typeface="Arial"/>
              </a:rPr>
              <a:t>patients who smoke</a:t>
            </a:r>
            <a:r>
              <a:rPr lang="en-CA" sz="1200" dirty="0">
                <a:effectLst/>
                <a:latin typeface="Arial"/>
                <a:ea typeface="Times New Roman" panose="02020603050405020304" pitchFamily="18" charset="0"/>
                <a:cs typeface="Arial"/>
              </a:rPr>
              <a:t> we recommend combination NRT. We have a couple of options we can offer to a heavy smoker like John:</a:t>
            </a:r>
            <a:r>
              <a:rPr lang="en-CA" dirty="0">
                <a:latin typeface="Arial"/>
                <a:ea typeface="Times New Roman" panose="02020603050405020304" pitchFamily="18" charset="0"/>
                <a:cs typeface="Arial"/>
              </a:rPr>
              <a:t> </a:t>
            </a:r>
            <a:endParaRPr lang="en-GB" dirty="0">
              <a:latin typeface="Arial"/>
              <a:ea typeface="Times New Roman" panose="02020603050405020304" pitchFamily="18" charset="0"/>
              <a:cs typeface="Arial"/>
            </a:endParaRPr>
          </a:p>
          <a:p>
            <a:endParaRPr lang="en-CA"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CA" sz="1200" b="1" dirty="0">
                <a:effectLst/>
                <a:latin typeface="Arial" panose="020B0604020202020204" pitchFamily="34" charset="0"/>
                <a:ea typeface="Times New Roman" panose="02020603050405020304" pitchFamily="18" charset="0"/>
                <a:cs typeface="Arial" panose="020B0604020202020204" pitchFamily="34" charset="0"/>
              </a:rPr>
              <a:t>Combination therapy with a 21 or 25 mg patch and one of the faster acting NRT products.</a:t>
            </a:r>
            <a:r>
              <a:rPr lang="en-CA" sz="1200" dirty="0">
                <a:effectLst/>
                <a:latin typeface="Arial" panose="020B0604020202020204" pitchFamily="34" charset="0"/>
                <a:ea typeface="Times New Roman" panose="02020603050405020304" pitchFamily="18" charset="0"/>
                <a:cs typeface="Arial" panose="020B0604020202020204" pitchFamily="34" charset="0"/>
              </a:rPr>
              <a:t> We would recommend very regular use of the faster acting NRT of his choice, whilst smoking at night provides a good rationale for use of a 24-hour patch.</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Font typeface="+mj-lt"/>
              <a:buAutoNum type="arabicPeriod"/>
            </a:pPr>
            <a:r>
              <a:rPr lang="en-CA" sz="1200" b="1" dirty="0">
                <a:effectLst/>
                <a:latin typeface="Arial"/>
                <a:ea typeface="Times New Roman" panose="02020603050405020304" pitchFamily="18" charset="0"/>
                <a:cs typeface="Arial"/>
              </a:rPr>
              <a:t>NRT patch and a nicotine-containing vape.</a:t>
            </a:r>
            <a:r>
              <a:rPr lang="en-CA" sz="1200" dirty="0">
                <a:effectLst/>
                <a:latin typeface="Arial"/>
                <a:ea typeface="Times New Roman" panose="02020603050405020304" pitchFamily="18" charset="0"/>
                <a:cs typeface="Arial"/>
              </a:rPr>
              <a:t> An analysis of </a:t>
            </a:r>
            <a:r>
              <a:rPr lang="en-CA" dirty="0">
                <a:latin typeface="Arial"/>
                <a:ea typeface="Times New Roman" panose="02020603050405020304" pitchFamily="18" charset="0"/>
                <a:cs typeface="Arial"/>
              </a:rPr>
              <a:t>people </a:t>
            </a:r>
            <a:r>
              <a:rPr lang="en-CA" sz="1200" dirty="0">
                <a:effectLst/>
                <a:latin typeface="Arial"/>
                <a:ea typeface="Times New Roman" panose="02020603050405020304" pitchFamily="18" charset="0"/>
                <a:cs typeface="Arial"/>
              </a:rPr>
              <a:t>who attempted to quit smoking through English local stop smoking services found the most effective combination of products for increasing quit rates was the combination of NRT patch and a vape(PHE Vaping in England, 2021).</a:t>
            </a:r>
            <a:r>
              <a:rPr lang="en-CA" dirty="0">
                <a:latin typeface="Arial"/>
                <a:ea typeface="Times New Roman" panose="02020603050405020304" pitchFamily="18" charset="0"/>
                <a:cs typeface="Arial"/>
              </a:rPr>
              <a:t> Using</a:t>
            </a:r>
            <a:r>
              <a:rPr lang="en-CA" sz="1200" dirty="0">
                <a:effectLst/>
                <a:latin typeface="Arial"/>
                <a:ea typeface="Times New Roman" panose="02020603050405020304" pitchFamily="18" charset="0"/>
                <a:cs typeface="Arial"/>
              </a:rPr>
              <a:t> a nicotine-containing vape device as the short acting nicotine product in combination with NRT patch can assist with maximising the nicotine delivered to </a:t>
            </a:r>
            <a:r>
              <a:rPr lang="en-CA" dirty="0">
                <a:latin typeface="Arial"/>
                <a:ea typeface="Times New Roman" panose="02020603050405020304" pitchFamily="18" charset="0"/>
                <a:cs typeface="Arial"/>
              </a:rPr>
              <a:t>patients</a:t>
            </a:r>
            <a:r>
              <a:rPr lang="en-CA" sz="1200" dirty="0">
                <a:effectLst/>
                <a:latin typeface="Arial"/>
                <a:ea typeface="Times New Roman" panose="02020603050405020304" pitchFamily="18" charset="0"/>
                <a:cs typeface="Arial"/>
              </a:rPr>
              <a:t> and will be particularly valuable to patients who are more dependent.</a:t>
            </a:r>
            <a:r>
              <a:rPr lang="en-CA" dirty="0">
                <a:latin typeface="Arial"/>
                <a:ea typeface="Times New Roman" panose="02020603050405020304" pitchFamily="18" charset="0"/>
                <a:cs typeface="Arial"/>
              </a:rPr>
              <a:t> </a:t>
            </a:r>
            <a:endParaRPr lang="en-GB" sz="1200" dirty="0">
              <a:effectLst/>
              <a:latin typeface="Arial"/>
              <a:ea typeface="Times New Roman" panose="02020603050405020304" pitchFamily="18" charset="0"/>
              <a:cs typeface="Arial"/>
            </a:endParaRPr>
          </a:p>
          <a:p>
            <a:r>
              <a:rPr lang="en-CA" sz="1200" b="1" u="none" strike="noStrike"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Source: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Public Health England. Vaping in England: evidence update, 2021. </a:t>
            </a:r>
            <a:r>
              <a:rPr lang="en-GB" sz="1200" dirty="0">
                <a:effectLst/>
                <a:latin typeface="Arial" panose="020B0604020202020204" pitchFamily="34" charset="0"/>
                <a:ea typeface="Times New Roman" panose="02020603050405020304" pitchFamily="18" charset="0"/>
                <a:cs typeface="Arial" panose="020B0604020202020204" pitchFamily="34" charset="0"/>
              </a:rPr>
              <a:t>Vaping in England: evidence update, 2021</a:t>
            </a:r>
            <a:r>
              <a:rPr lang="en-CA" sz="1200" dirty="0">
                <a:effectLst/>
                <a:latin typeface="Arial" panose="020B0604020202020204" pitchFamily="34" charset="0"/>
                <a:ea typeface="Times New Roman" panose="02020603050405020304" pitchFamily="18" charset="0"/>
                <a:cs typeface="Arial" panose="020B0604020202020204" pitchFamily="34" charset="0"/>
              </a:rPr>
              <a: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49</a:t>
            </a:fld>
            <a:endParaRPr lang="en-US"/>
          </a:p>
        </p:txBody>
      </p:sp>
    </p:spTree>
    <p:extLst>
      <p:ext uri="{BB962C8B-B14F-4D97-AF65-F5344CB8AC3E}">
        <p14:creationId xmlns:p14="http://schemas.microsoft.com/office/powerpoint/2010/main" val="6120326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A6F042-F4CE-4B2A-8044-27B7B6EDD5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DA01FF-B19C-B103-FA3B-19A234334F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A596E8-1490-E23D-15D7-33F030AFA29C}"/>
              </a:ext>
            </a:extLst>
          </p:cNvPr>
          <p:cNvSpPr>
            <a:spLocks noGrp="1"/>
          </p:cNvSpPr>
          <p:nvPr>
            <p:ph type="body" idx="1"/>
          </p:nvPr>
        </p:nvSpPr>
        <p:spPr/>
        <p:txBody>
          <a:bodyPr/>
          <a:lstStyle/>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Full instructions: Trainer guide Day 1, page 19: Activity 3: Applying skills to practice (Case: John)</a:t>
            </a:r>
          </a:p>
          <a:p>
            <a:endParaRPr lang="en-US" sz="1200" b="1"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1" i="0" u="none" strike="noStrike" dirty="0">
                <a:solidFill>
                  <a:srgbClr val="0C7FFF"/>
                </a:solidFill>
                <a:effectLst/>
                <a:latin typeface="Arial" panose="020B0604020202020204" pitchFamily="34" charset="0"/>
              </a:rPr>
              <a:t>Debrief the skills practice: </a:t>
            </a:r>
            <a:r>
              <a:rPr lang="en-GB" sz="1200" b="0" i="0" u="none" strike="noStrike" dirty="0">
                <a:solidFill>
                  <a:srgbClr val="0C7FFF"/>
                </a:solidFill>
                <a:effectLst/>
                <a:latin typeface="Arial" panose="020B0604020202020204" pitchFamily="34" charset="0"/>
              </a:rPr>
              <a:t>Ask for general feedback, comments or questions participants have regarding the initial assessment session. </a:t>
            </a:r>
            <a:r>
              <a:rPr lang="en-US" sz="1200" b="0" i="0" dirty="0">
                <a:solidFill>
                  <a:srgbClr val="444444"/>
                </a:solidFill>
                <a:effectLst/>
                <a:latin typeface="Arial" panose="020B0604020202020204" pitchFamily="34" charset="0"/>
              </a:rPr>
              <a:t>​</a:t>
            </a:r>
          </a:p>
          <a:p>
            <a:endParaRPr lang="en-US" dirty="0"/>
          </a:p>
          <a:p>
            <a:pPr algn="l" rtl="0" fontAlgn="base"/>
            <a:r>
              <a:rPr lang="en-US" b="0" i="0" dirty="0">
                <a:solidFill>
                  <a:srgbClr val="444444"/>
                </a:solidFill>
                <a:effectLst/>
                <a:latin typeface="Arial" panose="020B0604020202020204" pitchFamily="34" charset="0"/>
              </a:rPr>
              <a:t>Did you address John’s personal reasons for stopping?</a:t>
            </a:r>
          </a:p>
          <a:p>
            <a:pPr algn="l" rtl="0" fontAlgn="base"/>
            <a:r>
              <a:rPr lang="en-US" b="0" i="0" dirty="0">
                <a:solidFill>
                  <a:srgbClr val="444444"/>
                </a:solidFill>
                <a:effectLst/>
                <a:latin typeface="Arial" panose="020B0604020202020204" pitchFamily="34" charset="0"/>
              </a:rPr>
              <a:t>Did you discuss the withdrawal symptoms and urges to smoke John is experiencing while in hospital?</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b="0" i="0" dirty="0">
                <a:solidFill>
                  <a:srgbClr val="444444"/>
                </a:solidFill>
                <a:effectLst/>
                <a:latin typeface="Arial" panose="020B0604020202020204" pitchFamily="34" charset="0"/>
              </a:rPr>
              <a:t>How did you address John’s plans to stop smoking now that he has had his surgery? Discuss his concerns about stopping? </a:t>
            </a:r>
          </a:p>
          <a:p>
            <a:endParaRPr lang="en-US" dirty="0"/>
          </a:p>
        </p:txBody>
      </p:sp>
      <p:sp>
        <p:nvSpPr>
          <p:cNvPr id="4" name="Slide Number Placeholder 3">
            <a:extLst>
              <a:ext uri="{FF2B5EF4-FFF2-40B4-BE49-F238E27FC236}">
                <a16:creationId xmlns:a16="http://schemas.microsoft.com/office/drawing/2014/main" id="{94CAD619-D88E-D2E3-9107-27FFF6EF0B4C}"/>
              </a:ext>
            </a:extLst>
          </p:cNvPr>
          <p:cNvSpPr>
            <a:spLocks noGrp="1"/>
          </p:cNvSpPr>
          <p:nvPr>
            <p:ph type="sldNum" sz="quarter" idx="5"/>
          </p:nvPr>
        </p:nvSpPr>
        <p:spPr/>
        <p:txBody>
          <a:bodyPr/>
          <a:lstStyle/>
          <a:p>
            <a:pPr>
              <a:defRPr/>
            </a:pPr>
            <a:fld id="{242A2382-4541-B845-B6D5-E8B5A330E247}" type="slidenum">
              <a:rPr lang="en-US" smtClean="0"/>
              <a:pPr>
                <a:defRPr/>
              </a:pPr>
              <a:t>5</a:t>
            </a:fld>
            <a:endParaRPr lang="en-US"/>
          </a:p>
        </p:txBody>
      </p:sp>
    </p:spTree>
    <p:extLst>
      <p:ext uri="{BB962C8B-B14F-4D97-AF65-F5344CB8AC3E}">
        <p14:creationId xmlns:p14="http://schemas.microsoft.com/office/powerpoint/2010/main" val="62456791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CA" dirty="0">
                <a:latin typeface="Arial" panose="020B0604020202020204" pitchFamily="34" charset="0"/>
                <a:ea typeface="Times New Roman" panose="02020603050405020304" pitchFamily="18" charset="0"/>
                <a:cs typeface="Arial" panose="020B0604020202020204" pitchFamily="34" charset="0"/>
              </a:rPr>
              <a:t>Patients</a:t>
            </a:r>
            <a:r>
              <a:rPr lang="en-CA" b="1" dirty="0">
                <a:latin typeface="Arial" panose="020B0604020202020204" pitchFamily="34" charset="0"/>
                <a:ea typeface="Times New Roman" panose="02020603050405020304" pitchFamily="18" charset="0"/>
                <a:cs typeface="Arial" panose="020B0604020202020204" pitchFamily="34" charset="0"/>
              </a:rPr>
              <a:t> </a:t>
            </a:r>
            <a:r>
              <a:rPr lang="en-CA" sz="1200" dirty="0">
                <a:effectLst/>
                <a:latin typeface="Arial" panose="020B0604020202020204" pitchFamily="34" charset="0"/>
                <a:ea typeface="Times New Roman" panose="02020603050405020304" pitchFamily="18" charset="0"/>
                <a:cs typeface="Arial" panose="020B0604020202020204" pitchFamily="34" charset="0"/>
              </a:rPr>
              <a:t>like John </a:t>
            </a:r>
            <a:r>
              <a:rPr lang="en-CA" dirty="0">
                <a:latin typeface="Arial" panose="020B0604020202020204" pitchFamily="34" charset="0"/>
                <a:ea typeface="Times New Roman" panose="02020603050405020304" pitchFamily="18" charset="0"/>
                <a:cs typeface="Arial" panose="020B0604020202020204" pitchFamily="34" charset="0"/>
              </a:rPr>
              <a:t>who smoke heavily </a:t>
            </a:r>
            <a:r>
              <a:rPr lang="en-CA" sz="1200" dirty="0">
                <a:effectLst/>
                <a:latin typeface="Arial" panose="020B0604020202020204" pitchFamily="34" charset="0"/>
                <a:ea typeface="Times New Roman" panose="02020603050405020304" pitchFamily="18" charset="0"/>
                <a:cs typeface="Arial" panose="020B0604020202020204" pitchFamily="34" charset="0"/>
              </a:rPr>
              <a:t>may benefit from high dose NRT (&gt;42mg) to address withdrawal symptoms more effectively than standard doses. </a:t>
            </a:r>
            <a:r>
              <a:rPr lang="en-CA" dirty="0">
                <a:latin typeface="Arial" panose="020B0604020202020204" pitchFamily="34" charset="0"/>
                <a:ea typeface="Times New Roman" panose="02020603050405020304" pitchFamily="18" charset="0"/>
                <a:cs typeface="Arial" panose="020B0604020202020204" pitchFamily="34" charset="0"/>
              </a:rPr>
              <a:t>Those</a:t>
            </a:r>
            <a:r>
              <a:rPr lang="en-US" dirty="0">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who are more dependent generally benefit from higher doses of NRT and </a:t>
            </a:r>
            <a:r>
              <a:rPr lang="en-CA" sz="1200" dirty="0">
                <a:effectLst/>
                <a:latin typeface="Arial" panose="020B0604020202020204" pitchFamily="34" charset="0"/>
                <a:ea typeface="Times New Roman" panose="02020603050405020304" pitchFamily="18" charset="0"/>
                <a:cs typeface="Arial" panose="020B0604020202020204" pitchFamily="34" charset="0"/>
              </a:rPr>
              <a:t>combination therapy (patch + fast-acting product) is recommended for all </a:t>
            </a:r>
            <a:r>
              <a:rPr lang="en-CA" dirty="0">
                <a:latin typeface="Arial" panose="020B0604020202020204" pitchFamily="34" charset="0"/>
                <a:ea typeface="Times New Roman" panose="02020603050405020304" pitchFamily="18" charset="0"/>
                <a:cs typeface="Arial" panose="020B0604020202020204" pitchFamily="34" charset="0"/>
              </a:rPr>
              <a:t>those who smoke heavily.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a:ea typeface="Times New Roman" panose="02020603050405020304" pitchFamily="18" charset="0"/>
                <a:cs typeface="Arial"/>
              </a:rPr>
              <a:t>The use of more than one patch may assist with better managing withdrawal and cravings among </a:t>
            </a:r>
            <a:r>
              <a:rPr lang="en-CA" dirty="0">
                <a:latin typeface="Arial"/>
                <a:ea typeface="Times New Roman" panose="02020603050405020304" pitchFamily="18" charset="0"/>
                <a:cs typeface="Arial"/>
              </a:rPr>
              <a:t>people who are more dependant</a:t>
            </a:r>
            <a:r>
              <a:rPr lang="en-CA" sz="1200" dirty="0">
                <a:effectLst/>
                <a:latin typeface="Arial"/>
                <a:ea typeface="Times New Roman" panose="02020603050405020304" pitchFamily="18" charset="0"/>
                <a:cs typeface="Arial"/>
              </a:rPr>
              <a:t>. The use of a second patch may serve as a more feasible method for achieving higher nicotine given it does not require frequent administration, as is the case with the fast-acting products. High dose NRT has been found to be well tolerated and safe among </a:t>
            </a:r>
            <a:r>
              <a:rPr lang="en-CA" dirty="0">
                <a:latin typeface="Arial"/>
                <a:ea typeface="Times New Roman" panose="02020603050405020304" pitchFamily="18" charset="0"/>
                <a:cs typeface="Arial"/>
              </a:rPr>
              <a:t>those who smoke heavily</a:t>
            </a:r>
            <a:r>
              <a:rPr lang="en-CA" sz="1200" dirty="0">
                <a:effectLst/>
                <a:latin typeface="Arial"/>
                <a:ea typeface="Times New Roman" panose="02020603050405020304" pitchFamily="18" charset="0"/>
                <a:cs typeface="Arial"/>
              </a:rPr>
              <a:t>. Two patches (21mg or 25mg) would deliver similar nicotine concentrations to what a </a:t>
            </a:r>
            <a:r>
              <a:rPr lang="en-CA" dirty="0">
                <a:latin typeface="Arial"/>
                <a:ea typeface="Times New Roman" panose="02020603050405020304" pitchFamily="18" charset="0"/>
                <a:cs typeface="Arial"/>
              </a:rPr>
              <a:t>patient </a:t>
            </a:r>
            <a:r>
              <a:rPr lang="en-CA" sz="1200" dirty="0">
                <a:effectLst/>
                <a:latin typeface="Arial"/>
                <a:ea typeface="Times New Roman" panose="02020603050405020304" pitchFamily="18" charset="0"/>
                <a:cs typeface="Arial"/>
              </a:rPr>
              <a:t>would otherwise get from smoking 40-60 cigarettes per day.</a:t>
            </a:r>
            <a:r>
              <a:rPr lang="en-CA" baseline="30000" dirty="0">
                <a:latin typeface="Arial"/>
                <a:ea typeface="Times New Roman" panose="02020603050405020304" pitchFamily="18" charset="0"/>
                <a:cs typeface="Arial"/>
              </a:rPr>
              <a:t> </a:t>
            </a:r>
            <a:r>
              <a:rPr lang="en-CA" sz="1200" baseline="30000" dirty="0">
                <a:effectLst/>
                <a:latin typeface="Arial"/>
                <a:ea typeface="Times New Roman" panose="02020603050405020304" pitchFamily="18" charset="0"/>
                <a:cs typeface="Arial"/>
              </a:rPr>
              <a:t> </a:t>
            </a:r>
            <a:r>
              <a:rPr lang="en-CA" sz="1200" dirty="0">
                <a:effectLst/>
                <a:latin typeface="Arial"/>
                <a:ea typeface="Times New Roman" panose="02020603050405020304" pitchFamily="18" charset="0"/>
                <a:cs typeface="Arial"/>
              </a:rPr>
              <a:t>As such, the use of a second patch is a strategy that could be </a:t>
            </a:r>
            <a:r>
              <a:rPr lang="en-CA" dirty="0">
                <a:latin typeface="Arial"/>
                <a:ea typeface="Times New Roman" panose="02020603050405020304" pitchFamily="18" charset="0"/>
                <a:cs typeface="Arial"/>
              </a:rPr>
              <a:t>considered.</a:t>
            </a:r>
            <a:endParaRPr lang="en-GB" sz="1200" dirty="0">
              <a:effectLst/>
              <a:latin typeface="Arial"/>
              <a:ea typeface="Times New Roman" panose="02020603050405020304" pitchFamily="18" charset="0"/>
              <a:cs typeface="Arial"/>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 second patch can be removed at bedtime (it is not typically needed overnight) to avoid difficulty with sleeping. If patients find they smoke late into the evening or wake during the night, then the second patch can be kept on.</a:t>
            </a:r>
            <a:r>
              <a:rPr lang="en-CA" dirty="0">
                <a:latin typeface="Arial" panose="020B0604020202020204" pitchFamily="34" charset="0"/>
                <a:ea typeface="Times New Roman" panose="02020603050405020304" pitchFamily="18" charset="0"/>
                <a:cs typeface="Arial" panose="020B0604020202020204" pitchFamily="34" charset="0"/>
              </a:rPr>
              <a:t> </a:t>
            </a:r>
            <a:endParaRPr lang="en-GB" dirty="0">
              <a:latin typeface="Arial" panose="020B0604020202020204" pitchFamily="34" charset="0"/>
              <a:ea typeface="Times New Roman" panose="02020603050405020304" pitchFamily="18" charset="0"/>
              <a:cs typeface="Arial" panose="020B0604020202020204" pitchFamily="34" charset="0"/>
            </a:endParaRPr>
          </a:p>
          <a:p>
            <a:r>
              <a:rPr lang="en-CA" b="1" dirty="0">
                <a:latin typeface="Arial" panose="020B0604020202020204" pitchFamily="34" charset="0"/>
                <a:ea typeface="Times New Roman" panose="02020603050405020304" pitchFamily="18" charset="0"/>
                <a:cs typeface="Arial" panose="020B0604020202020204" pitchFamily="34" charset="0"/>
              </a:rPr>
              <a:t> </a:t>
            </a:r>
            <a:endParaRPr lang="en-GB" dirty="0">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Higher doses of NRT are particularly useful for patients who have past experience with stopping and: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buSzPts val="14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High daily cigarette consumption</a:t>
            </a:r>
            <a:r>
              <a:rPr lang="en-CA"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buSzPts val="14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Failed past quit attempts with lower NRT doses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buSzPts val="14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High severity of withdrawal and cravings</a:t>
            </a:r>
            <a:r>
              <a:rPr lang="en-CA"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9144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Approaches:</a:t>
            </a:r>
            <a:r>
              <a:rPr lang="en-CA" b="1"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buSzPts val="14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Start higher (closely matched to nicotine from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buSzPts val="14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Start lower and be ready to increase the dose based on patient response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 combination NRT NC</a:t>
            </a:r>
            <a:r>
              <a:rPr lang="en-CA" sz="1200" b="1" dirty="0">
                <a:effectLst/>
                <a:latin typeface="Arial" panose="020B0604020202020204" pitchFamily="34" charset="0"/>
                <a:ea typeface="Times New Roman" panose="02020603050405020304" pitchFamily="18" charset="0"/>
                <a:cs typeface="Arial" panose="020B0604020202020204" pitchFamily="34" charset="0"/>
              </a:rPr>
              <a:t>SCT briefing has been updated to include guidance and evidence on higher dose NRT.</a:t>
            </a:r>
            <a:endParaRPr lang="en-GB" sz="1200" b="1"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b="1"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Note: the use of varenicline for this patient, if available, would also be a very appropriate choice.</a:t>
            </a:r>
            <a:r>
              <a:rPr lang="en-CA" b="1" dirty="0">
                <a:latin typeface="Arial" panose="020B0604020202020204" pitchFamily="34" charset="0"/>
                <a:ea typeface="Times New Roman" panose="02020603050405020304" pitchFamily="18" charset="0"/>
                <a:cs typeface="Arial" panose="020B0604020202020204" pitchFamily="34" charset="0"/>
              </a:rPr>
              <a:t> </a:t>
            </a:r>
            <a:endParaRPr lang="en-GB" sz="1200" b="1"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50</a:t>
            </a:fld>
            <a:endParaRPr lang="en-US"/>
          </a:p>
        </p:txBody>
      </p:sp>
    </p:spTree>
    <p:extLst>
      <p:ext uri="{BB962C8B-B14F-4D97-AF65-F5344CB8AC3E}">
        <p14:creationId xmlns:p14="http://schemas.microsoft.com/office/powerpoint/2010/main" val="351453564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en-US" dirty="0">
                <a:latin typeface="Arial" panose="020B0604020202020204" pitchFamily="34" charset="0"/>
                <a:cs typeface="Arial" panose="020B0604020202020204" pitchFamily="34" charset="0"/>
              </a:rPr>
              <a:t>Common concerns surrounding these clinical groups can be explained </a:t>
            </a:r>
          </a:p>
          <a:p>
            <a:endParaRPr lang="en-US" dirty="0">
              <a:latin typeface="Arial" panose="020B0604020202020204" pitchFamily="34" charset="0"/>
              <a:cs typeface="Arial" panose="020B0604020202020204" pitchFamily="34" charset="0"/>
            </a:endParaRPr>
          </a:p>
          <a:p>
            <a:pPr marL="171450" indent="-171450">
              <a:lnSpc>
                <a:spcPts val="2800"/>
              </a:lnSpc>
              <a:spcBef>
                <a:spcPts val="0"/>
              </a:spcBef>
              <a:spcAft>
                <a:spcPts val="1200"/>
              </a:spcAft>
              <a:buFont typeface="Arial"/>
              <a:buChar char="•"/>
            </a:pPr>
            <a:r>
              <a:rPr lang="en-US" b="1" dirty="0">
                <a:latin typeface="Arial" panose="020B0604020202020204" pitchFamily="34" charset="0"/>
                <a:cs typeface="Arial" panose="020B0604020202020204" pitchFamily="34" charset="0"/>
              </a:rPr>
              <a:t>Cardiac patients </a:t>
            </a:r>
            <a:endParaRPr lang="en-US" dirty="0">
              <a:latin typeface="Arial" panose="020B0604020202020204" pitchFamily="34" charset="0"/>
              <a:cs typeface="Arial" panose="020B0604020202020204" pitchFamily="34" charset="0"/>
            </a:endParaRPr>
          </a:p>
          <a:p>
            <a:pPr marL="714375" lvl="1" indent="-302895">
              <a:lnSpc>
                <a:spcPts val="2200"/>
              </a:lnSpc>
              <a:spcBef>
                <a:spcPts val="0"/>
              </a:spcBef>
              <a:spcAft>
                <a:spcPts val="1200"/>
              </a:spcAft>
              <a:buFont typeface="Wingdings,Sans-Serif"/>
              <a:buChar char="§"/>
            </a:pPr>
            <a:r>
              <a:rPr lang="en-US" dirty="0">
                <a:latin typeface="Arial" panose="020B0604020202020204" pitchFamily="34" charset="0"/>
                <a:cs typeface="Arial" panose="020B0604020202020204" pitchFamily="34" charset="0"/>
              </a:rPr>
              <a:t>Clear, high-quality evidence of safety and efficacy (stable patients)</a:t>
            </a:r>
          </a:p>
          <a:p>
            <a:pPr marL="714375" lvl="1" indent="-302895">
              <a:lnSpc>
                <a:spcPts val="2200"/>
              </a:lnSpc>
              <a:spcBef>
                <a:spcPts val="0"/>
              </a:spcBef>
              <a:spcAft>
                <a:spcPts val="1200"/>
              </a:spcAft>
              <a:buFont typeface="Wingdings,Sans-Serif"/>
              <a:buChar char="§"/>
            </a:pPr>
            <a:r>
              <a:rPr lang="en-US" dirty="0">
                <a:latin typeface="Arial" panose="020B0604020202020204" pitchFamily="34" charset="0"/>
                <a:cs typeface="Arial" panose="020B0604020202020204" pitchFamily="34" charset="0"/>
              </a:rPr>
              <a:t>First 48 hours after event (less research); available research shows no negative (risk-benefit analysis)</a:t>
            </a:r>
          </a:p>
          <a:p>
            <a:pPr marL="171450" indent="-171450">
              <a:lnSpc>
                <a:spcPts val="2800"/>
              </a:lnSpc>
              <a:spcBef>
                <a:spcPts val="0"/>
              </a:spcBef>
              <a:spcAft>
                <a:spcPts val="1200"/>
              </a:spcAft>
              <a:buFont typeface="Wingdings,Sans-Serif"/>
              <a:buChar char="§"/>
            </a:pPr>
            <a:endParaRPr lang="en-US" b="1" dirty="0">
              <a:latin typeface="Arial" panose="020B0604020202020204" pitchFamily="34" charset="0"/>
              <a:cs typeface="Arial" panose="020B0604020202020204" pitchFamily="34" charset="0"/>
            </a:endParaRPr>
          </a:p>
          <a:p>
            <a:pPr marL="171450" indent="-171450">
              <a:lnSpc>
                <a:spcPts val="2800"/>
              </a:lnSpc>
              <a:spcBef>
                <a:spcPts val="0"/>
              </a:spcBef>
              <a:spcAft>
                <a:spcPts val="1200"/>
              </a:spcAft>
              <a:buFont typeface="Wingdings,Sans-Serif"/>
              <a:buChar char="§"/>
            </a:pPr>
            <a:r>
              <a:rPr lang="en-US" b="1" dirty="0">
                <a:latin typeface="Arial" panose="020B0604020202020204" pitchFamily="34" charset="0"/>
                <a:cs typeface="Arial" panose="020B0604020202020204" pitchFamily="34" charset="0"/>
              </a:rPr>
              <a:t>Surgical patients &amp; wound healing </a:t>
            </a:r>
            <a:endParaRPr lang="en-US" dirty="0">
              <a:latin typeface="Arial" panose="020B0604020202020204" pitchFamily="34" charset="0"/>
              <a:cs typeface="Arial" panose="020B0604020202020204" pitchFamily="34" charset="0"/>
            </a:endParaRPr>
          </a:p>
          <a:p>
            <a:pPr marL="768350" lvl="1" indent="-356870">
              <a:lnSpc>
                <a:spcPts val="2200"/>
              </a:lnSpc>
              <a:spcBef>
                <a:spcPts val="0"/>
              </a:spcBef>
              <a:spcAft>
                <a:spcPts val="1200"/>
              </a:spcAft>
              <a:buFont typeface="Wingdings,Sans-Serif"/>
              <a:buChar char="§"/>
            </a:pPr>
            <a:r>
              <a:rPr lang="en-US" dirty="0">
                <a:latin typeface="Arial" panose="020B0604020202020204" pitchFamily="34" charset="0"/>
                <a:cs typeface="Arial" panose="020B0604020202020204" pitchFamily="34" charset="0"/>
              </a:rPr>
              <a:t>NRT safe to use, no evidence of effect on surgical outcomes</a:t>
            </a:r>
          </a:p>
          <a:p>
            <a:pPr marL="768350" lvl="1" indent="-356870">
              <a:lnSpc>
                <a:spcPts val="2200"/>
              </a:lnSpc>
              <a:spcBef>
                <a:spcPts val="0"/>
              </a:spcBef>
              <a:spcAft>
                <a:spcPts val="1200"/>
              </a:spcAft>
              <a:buFont typeface="Wingdings,Sans-Serif"/>
              <a:buChar char="§"/>
            </a:pPr>
            <a:r>
              <a:rPr lang="en-US" dirty="0">
                <a:latin typeface="Arial" panose="020B0604020202020204" pitchFamily="34" charset="0"/>
                <a:cs typeface="Arial" panose="020B0604020202020204" pitchFamily="34" charset="0"/>
              </a:rPr>
              <a:t>Less research facial-cranial surgery</a:t>
            </a:r>
          </a:p>
          <a:p>
            <a:pPr marL="171450" indent="-171450">
              <a:lnSpc>
                <a:spcPts val="2800"/>
              </a:lnSpc>
              <a:spcBef>
                <a:spcPts val="0"/>
              </a:spcBef>
              <a:spcAft>
                <a:spcPts val="1200"/>
              </a:spcAft>
              <a:buFont typeface="Wingdings,Sans-Serif"/>
              <a:buChar char="§"/>
            </a:pPr>
            <a:endParaRPr lang="en-US" b="1" dirty="0">
              <a:latin typeface="Arial" panose="020B0604020202020204" pitchFamily="34" charset="0"/>
              <a:cs typeface="Arial" panose="020B0604020202020204" pitchFamily="34" charset="0"/>
            </a:endParaRPr>
          </a:p>
          <a:p>
            <a:pPr marL="171450" indent="-171450">
              <a:lnSpc>
                <a:spcPts val="2800"/>
              </a:lnSpc>
              <a:spcBef>
                <a:spcPts val="0"/>
              </a:spcBef>
              <a:spcAft>
                <a:spcPts val="1200"/>
              </a:spcAft>
              <a:buFont typeface="Wingdings,Sans-Serif"/>
              <a:buChar char="§"/>
            </a:pPr>
            <a:r>
              <a:rPr lang="en-US" b="1" dirty="0">
                <a:latin typeface="Arial" panose="020B0604020202020204" pitchFamily="34" charset="0"/>
                <a:cs typeface="Arial" panose="020B0604020202020204" pitchFamily="34" charset="0"/>
              </a:rPr>
              <a:t>Pregnant and breast-feeding women </a:t>
            </a:r>
            <a:endParaRPr lang="en-US" dirty="0">
              <a:latin typeface="Arial" panose="020B0604020202020204" pitchFamily="34" charset="0"/>
              <a:cs typeface="Arial" panose="020B0604020202020204" pitchFamily="34" charset="0"/>
            </a:endParaRPr>
          </a:p>
          <a:p>
            <a:pPr marL="536575" lvl="1" indent="-215900">
              <a:lnSpc>
                <a:spcPts val="2200"/>
              </a:lnSpc>
              <a:spcBef>
                <a:spcPts val="0"/>
              </a:spcBef>
              <a:spcAft>
                <a:spcPts val="1200"/>
              </a:spcAft>
              <a:buFont typeface="Wingdings,Sans-Serif"/>
              <a:buChar char="§"/>
            </a:pPr>
            <a:r>
              <a:rPr lang="en-US" dirty="0">
                <a:latin typeface="Arial" panose="020B0604020202020204" pitchFamily="34" charset="0"/>
                <a:cs typeface="Arial" panose="020B0604020202020204" pitchFamily="34" charset="0"/>
              </a:rPr>
              <a:t>Combination NRT recommended </a:t>
            </a:r>
          </a:p>
          <a:p>
            <a:pPr marL="536575" lvl="1" indent="-215900">
              <a:lnSpc>
                <a:spcPts val="2200"/>
              </a:lnSpc>
              <a:spcBef>
                <a:spcPts val="0"/>
              </a:spcBef>
              <a:spcAft>
                <a:spcPts val="1200"/>
              </a:spcAft>
              <a:buFont typeface="Wingdings,Sans-Serif"/>
              <a:buChar char="§"/>
            </a:pPr>
            <a:r>
              <a:rPr lang="en-US" dirty="0">
                <a:latin typeface="Arial" panose="020B0604020202020204" pitchFamily="34" charset="0"/>
                <a:cs typeface="Arial" panose="020B0604020202020204" pitchFamily="34" charset="0"/>
              </a:rPr>
              <a:t>16-hour patch + faster acting (remove at night)</a:t>
            </a:r>
          </a:p>
          <a:p>
            <a:pPr marL="285750" indent="-285750">
              <a:lnSpc>
                <a:spcPts val="2800"/>
              </a:lnSpc>
              <a:spcBef>
                <a:spcPts val="500"/>
              </a:spcBef>
              <a:spcAft>
                <a:spcPts val="500"/>
              </a:spcAft>
              <a:buFont typeface="Wingdings,Sans-Serif"/>
              <a:buChar char="§"/>
            </a:pPr>
            <a:endParaRPr lang="en-US" b="1" dirty="0">
              <a:latin typeface="Arial" panose="020B0604020202020204" pitchFamily="34" charset="0"/>
              <a:cs typeface="Arial" panose="020B0604020202020204" pitchFamily="34" charset="0"/>
            </a:endParaRPr>
          </a:p>
          <a:p>
            <a:pPr marL="285750" indent="-285750">
              <a:lnSpc>
                <a:spcPts val="2800"/>
              </a:lnSpc>
              <a:spcBef>
                <a:spcPts val="500"/>
              </a:spcBef>
              <a:spcAft>
                <a:spcPts val="500"/>
              </a:spcAft>
              <a:buFont typeface="Wingdings,Sans-Serif"/>
              <a:buChar char="§"/>
            </a:pPr>
            <a:r>
              <a:rPr lang="en-US" b="1" dirty="0">
                <a:latin typeface="Arial" panose="020B0604020202020204" pitchFamily="34" charset="0"/>
                <a:cs typeface="Arial" panose="020B0604020202020204" pitchFamily="34" charset="0"/>
              </a:rPr>
              <a:t> Body weight</a:t>
            </a:r>
            <a:endParaRPr lang="en-US" dirty="0">
              <a:latin typeface="Arial" panose="020B0604020202020204" pitchFamily="34" charset="0"/>
              <a:cs typeface="Arial" panose="020B0604020202020204" pitchFamily="34" charset="0"/>
            </a:endParaRPr>
          </a:p>
          <a:p>
            <a:pPr marL="742950" lvl="1" indent="-285750">
              <a:lnSpc>
                <a:spcPts val="2800"/>
              </a:lnSpc>
              <a:spcBef>
                <a:spcPts val="500"/>
              </a:spcBef>
              <a:spcAft>
                <a:spcPts val="500"/>
              </a:spcAft>
              <a:buFont typeface="Wingdings,Sans-Serif"/>
              <a:buChar char="§"/>
            </a:pPr>
            <a:r>
              <a:rPr lang="en-US" dirty="0">
                <a:latin typeface="Arial" panose="020B0604020202020204" pitchFamily="34" charset="0"/>
                <a:cs typeface="Arial" panose="020B0604020202020204" pitchFamily="34" charset="0"/>
              </a:rPr>
              <a:t>Persons with higher body weight will often require higher doses of NRT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51</a:t>
            </a:fld>
            <a:endParaRPr lang="en-US"/>
          </a:p>
        </p:txBody>
      </p:sp>
    </p:spTree>
    <p:extLst>
      <p:ext uri="{BB962C8B-B14F-4D97-AF65-F5344CB8AC3E}">
        <p14:creationId xmlns:p14="http://schemas.microsoft.com/office/powerpoint/2010/main" val="110714090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panose="020B0604020202020204" pitchFamily="34" charset="0"/>
                <a:cs typeface="Arial" panose="020B0604020202020204" pitchFamily="34" charset="0"/>
              </a:rPr>
              <a:t>[Read through bullet points]</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52</a:t>
            </a:fld>
            <a:endParaRPr lang="en-US"/>
          </a:p>
        </p:txBody>
      </p:sp>
    </p:spTree>
    <p:extLst>
      <p:ext uri="{BB962C8B-B14F-4D97-AF65-F5344CB8AC3E}">
        <p14:creationId xmlns:p14="http://schemas.microsoft.com/office/powerpoint/2010/main" val="322940610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B38A88-A274-F6DE-003A-DDC7AB8B35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ED4F93-CF5F-41BB-AE16-FBF3C48406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D0D415-ADE2-C9C1-3CB7-8E26352C2033}"/>
              </a:ext>
            </a:extLst>
          </p:cNvPr>
          <p:cNvSpPr>
            <a:spLocks noGrp="1"/>
          </p:cNvSpPr>
          <p:nvPr>
            <p:ph type="body" idx="1"/>
          </p:nvPr>
        </p:nvSpPr>
        <p:spPr/>
        <p:txBody>
          <a:bodyPr/>
          <a:lstStyle/>
          <a:p>
            <a:r>
              <a:rPr lang="en-US" dirty="0">
                <a:latin typeface="Arial" panose="020B0604020202020204" pitchFamily="34" charset="0"/>
                <a:cs typeface="Arial" panose="020B0604020202020204" pitchFamily="34" charset="0"/>
              </a:rPr>
              <a:t>In this next section we will be looking at how we discuss tobacco dependence aids with patients.</a:t>
            </a:r>
          </a:p>
        </p:txBody>
      </p:sp>
      <p:sp>
        <p:nvSpPr>
          <p:cNvPr id="4" name="Slide Number Placeholder 3">
            <a:extLst>
              <a:ext uri="{FF2B5EF4-FFF2-40B4-BE49-F238E27FC236}">
                <a16:creationId xmlns:a16="http://schemas.microsoft.com/office/drawing/2014/main" id="{4113C8B0-3E71-6592-D7D6-461BA34B5A97}"/>
              </a:ext>
            </a:extLst>
          </p:cNvPr>
          <p:cNvSpPr>
            <a:spLocks noGrp="1"/>
          </p:cNvSpPr>
          <p:nvPr>
            <p:ph type="sldNum" sz="quarter" idx="5"/>
          </p:nvPr>
        </p:nvSpPr>
        <p:spPr/>
        <p:txBody>
          <a:bodyPr/>
          <a:lstStyle/>
          <a:p>
            <a:pPr>
              <a:defRPr/>
            </a:pPr>
            <a:fld id="{242A2382-4541-B845-B6D5-E8B5A330E247}" type="slidenum">
              <a:rPr lang="en-US" smtClean="0"/>
              <a:pPr>
                <a:defRPr/>
              </a:pPr>
              <a:t>53</a:t>
            </a:fld>
            <a:endParaRPr lang="en-US"/>
          </a:p>
        </p:txBody>
      </p:sp>
    </p:spTree>
    <p:extLst>
      <p:ext uri="{BB962C8B-B14F-4D97-AF65-F5344CB8AC3E}">
        <p14:creationId xmlns:p14="http://schemas.microsoft.com/office/powerpoint/2010/main" val="242686301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5C0DD9-0596-36BC-1138-ABEB9C38EA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59D553-1956-B08D-1F12-D61FD8B5C3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CB76E7-A82E-15E9-37BB-64CCF3E34DA7}"/>
              </a:ext>
            </a:extLst>
          </p:cNvPr>
          <p:cNvSpPr>
            <a:spLocks noGrp="1"/>
          </p:cNvSpPr>
          <p:nvPr>
            <p:ph type="body" idx="1"/>
          </p:nvPr>
        </p:nvSpPr>
        <p:spPr/>
        <p:txBody>
          <a:bodyPr/>
          <a:lstStyle/>
          <a:p>
            <a:r>
              <a:rPr lang="en-US" dirty="0">
                <a:latin typeface="Arial"/>
                <a:cs typeface="Arial"/>
              </a:rPr>
              <a:t>We are looking to support the</a:t>
            </a:r>
            <a:r>
              <a:rPr lang="en-US" b="1" dirty="0">
                <a:latin typeface="Arial"/>
                <a:cs typeface="Arial"/>
              </a:rPr>
              <a:t> 4Ps</a:t>
            </a:r>
            <a:r>
              <a:rPr lang="en-US" dirty="0">
                <a:latin typeface="Arial"/>
                <a:cs typeface="Arial"/>
              </a:rPr>
              <a:t> for nicotine vape or NRT use </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marL="287655" indent="-288290"/>
            <a:r>
              <a:rPr lang="en-CA" b="1" dirty="0">
                <a:solidFill>
                  <a:schemeClr val="accent4">
                    <a:lumMod val="75000"/>
                    <a:lumOff val="25000"/>
                  </a:schemeClr>
                </a:solidFill>
                <a:latin typeface="Arial" panose="020B0604020202020204" pitchFamily="34" charset="0"/>
                <a:ea typeface="Times New Roman" panose="02020603050405020304" pitchFamily="18" charset="0"/>
                <a:cs typeface="Arial" panose="020B0604020202020204" pitchFamily="34" charset="0"/>
              </a:rPr>
              <a:t>Prompt</a:t>
            </a:r>
            <a:r>
              <a:rPr lang="en-CA" b="1" dirty="0">
                <a:solidFill>
                  <a:srgbClr val="333333"/>
                </a:solidFill>
                <a:latin typeface="Arial" panose="020B0604020202020204" pitchFamily="34" charset="0"/>
                <a:ea typeface="Times New Roman" panose="02020603050405020304" pitchFamily="18" charset="0"/>
                <a:cs typeface="Arial" panose="020B0604020202020204" pitchFamily="34" charset="0"/>
              </a:rPr>
              <a:t> </a:t>
            </a:r>
            <a:r>
              <a:rPr lang="en-CA" dirty="0">
                <a:solidFill>
                  <a:srgbClr val="333333"/>
                </a:solidFill>
                <a:latin typeface="Arial" panose="020B0604020202020204" pitchFamily="34" charset="0"/>
                <a:ea typeface="Times New Roman" panose="02020603050405020304" pitchFamily="18" charset="0"/>
                <a:cs typeface="Arial" panose="020B0604020202020204" pitchFamily="34" charset="0"/>
              </a:rPr>
              <a:t>administration (as soon as possible; ideally within 2 hours)</a:t>
            </a:r>
            <a:endParaRPr lang="en-CA" dirty="0">
              <a:latin typeface="Arial" panose="020B0604020202020204" pitchFamily="34" charset="0"/>
              <a:ea typeface="Times New Roman" panose="02020603050405020304" pitchFamily="18" charset="0"/>
              <a:cs typeface="Arial" panose="020B0604020202020204" pitchFamily="34" charset="0"/>
            </a:endParaRPr>
          </a:p>
          <a:p>
            <a:pPr marL="0" indent="0">
              <a:buNone/>
            </a:pPr>
            <a:endParaRPr lang="en-CA" dirty="0">
              <a:solidFill>
                <a:srgbClr val="333333"/>
              </a:solidFill>
              <a:latin typeface="Arial" panose="020B0604020202020204" pitchFamily="34" charset="0"/>
              <a:ea typeface="Times New Roman" panose="02020603050405020304" pitchFamily="18" charset="0"/>
              <a:cs typeface="Arial" panose="020B0604020202020204" pitchFamily="34" charset="0"/>
            </a:endParaRPr>
          </a:p>
          <a:p>
            <a:pPr marL="287655" indent="-288290"/>
            <a:r>
              <a:rPr lang="en-CA" b="1" dirty="0">
                <a:solidFill>
                  <a:schemeClr val="accent4">
                    <a:lumMod val="75000"/>
                    <a:lumOff val="25000"/>
                  </a:schemeClr>
                </a:solidFill>
                <a:latin typeface="Arial" panose="020B0604020202020204" pitchFamily="34" charset="0"/>
                <a:ea typeface="Times New Roman" panose="02020603050405020304" pitchFamily="18" charset="0"/>
                <a:cs typeface="Arial" panose="020B0604020202020204" pitchFamily="34" charset="0"/>
              </a:rPr>
              <a:t>Plentiful</a:t>
            </a:r>
            <a:r>
              <a:rPr lang="en-CA" dirty="0">
                <a:solidFill>
                  <a:srgbClr val="333333"/>
                </a:solidFill>
                <a:latin typeface="Arial" panose="020B0604020202020204" pitchFamily="34" charset="0"/>
                <a:ea typeface="Times New Roman" panose="02020603050405020304" pitchFamily="18" charset="0"/>
                <a:cs typeface="Arial" panose="020B0604020202020204" pitchFamily="34" charset="0"/>
              </a:rPr>
              <a:t> supply (at least 2 NRT products combined) </a:t>
            </a:r>
            <a:endParaRPr lang="en-CA" dirty="0">
              <a:latin typeface="Arial" panose="020B0604020202020204" pitchFamily="34" charset="0"/>
              <a:ea typeface="Times New Roman" panose="02020603050405020304" pitchFamily="18" charset="0"/>
              <a:cs typeface="Arial" panose="020B0604020202020204" pitchFamily="34" charset="0"/>
            </a:endParaRPr>
          </a:p>
          <a:p>
            <a:pPr marL="287655" indent="-288290"/>
            <a:endParaRPr lang="en-CA" dirty="0">
              <a:solidFill>
                <a:srgbClr val="333333"/>
              </a:solidFill>
              <a:latin typeface="Arial" panose="020B0604020202020204" pitchFamily="34" charset="0"/>
              <a:ea typeface="Times New Roman" panose="02020603050405020304" pitchFamily="18" charset="0"/>
              <a:cs typeface="Arial" panose="020B0604020202020204" pitchFamily="34" charset="0"/>
            </a:endParaRPr>
          </a:p>
          <a:p>
            <a:pPr marL="287655" indent="-288290"/>
            <a:r>
              <a:rPr lang="en-CA" b="1" dirty="0">
                <a:solidFill>
                  <a:schemeClr val="accent4">
                    <a:lumMod val="75000"/>
                    <a:lumOff val="25000"/>
                  </a:schemeClr>
                </a:solidFill>
                <a:latin typeface="Arial" panose="020B0604020202020204" pitchFamily="34" charset="0"/>
                <a:ea typeface="Times New Roman" panose="02020603050405020304" pitchFamily="18" charset="0"/>
                <a:cs typeface="Arial" panose="020B0604020202020204" pitchFamily="34" charset="0"/>
              </a:rPr>
              <a:t>Practice</a:t>
            </a:r>
            <a:r>
              <a:rPr lang="en-CA" dirty="0">
                <a:solidFill>
                  <a:schemeClr val="accent4">
                    <a:lumMod val="75000"/>
                    <a:lumOff val="25000"/>
                  </a:schemeClr>
                </a:solidFill>
                <a:latin typeface="Arial" panose="020B0604020202020204" pitchFamily="34" charset="0"/>
                <a:ea typeface="Times New Roman" panose="02020603050405020304" pitchFamily="18" charset="0"/>
                <a:cs typeface="Arial" panose="020B0604020202020204" pitchFamily="34" charset="0"/>
              </a:rPr>
              <a:t> </a:t>
            </a:r>
            <a:r>
              <a:rPr lang="en-CA" dirty="0">
                <a:solidFill>
                  <a:srgbClr val="333333"/>
                </a:solidFill>
                <a:latin typeface="Arial" panose="020B0604020202020204" pitchFamily="34" charset="0"/>
                <a:ea typeface="Times New Roman" panose="02020603050405020304" pitchFamily="18" charset="0"/>
                <a:cs typeface="Arial" panose="020B0604020202020204" pitchFamily="34" charset="0"/>
              </a:rPr>
              <a:t>use to get the correct technique and </a:t>
            </a:r>
            <a:endParaRPr lang="en-CA" dirty="0">
              <a:latin typeface="Arial" panose="020B0604020202020204" pitchFamily="34" charset="0"/>
              <a:ea typeface="Times New Roman" panose="02020603050405020304" pitchFamily="18" charset="0"/>
              <a:cs typeface="Arial" panose="020B0604020202020204" pitchFamily="34" charset="0"/>
            </a:endParaRPr>
          </a:p>
          <a:p>
            <a:pPr marL="287655" indent="-288290"/>
            <a:endParaRPr lang="en-CA" dirty="0">
              <a:solidFill>
                <a:srgbClr val="333333"/>
              </a:solidFill>
              <a:latin typeface="Arial" panose="020B0604020202020204" pitchFamily="34" charset="0"/>
              <a:ea typeface="Times New Roman" panose="02020603050405020304" pitchFamily="18" charset="0"/>
              <a:cs typeface="Arial" panose="020B0604020202020204" pitchFamily="34" charset="0"/>
            </a:endParaRPr>
          </a:p>
          <a:p>
            <a:pPr marL="287655" indent="-288290"/>
            <a:r>
              <a:rPr lang="en-CA" b="1" dirty="0">
                <a:solidFill>
                  <a:schemeClr val="accent4">
                    <a:lumMod val="75000"/>
                    <a:lumOff val="25000"/>
                  </a:schemeClr>
                </a:solidFill>
                <a:latin typeface="Arial" panose="020B0604020202020204" pitchFamily="34" charset="0"/>
                <a:ea typeface="Times New Roman" panose="02020603050405020304" pitchFamily="18" charset="0"/>
                <a:cs typeface="Arial" panose="020B0604020202020204" pitchFamily="34" charset="0"/>
              </a:rPr>
              <a:t>Prolonged</a:t>
            </a:r>
            <a:r>
              <a:rPr lang="en-CA" dirty="0">
                <a:solidFill>
                  <a:srgbClr val="333333"/>
                </a:solidFill>
                <a:latin typeface="Arial" panose="020B0604020202020204" pitchFamily="34" charset="0"/>
                <a:ea typeface="Times New Roman" panose="02020603050405020304" pitchFamily="18" charset="0"/>
                <a:cs typeface="Arial" panose="020B0604020202020204" pitchFamily="34" charset="0"/>
              </a:rPr>
              <a:t> (extended use to prevent relapse)</a:t>
            </a:r>
            <a:endParaRPr lang="en-CA" dirty="0">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a:extLst>
              <a:ext uri="{FF2B5EF4-FFF2-40B4-BE49-F238E27FC236}">
                <a16:creationId xmlns:a16="http://schemas.microsoft.com/office/drawing/2014/main" id="{4A0554F7-E258-FA80-1868-7787CF9817F0}"/>
              </a:ext>
            </a:extLst>
          </p:cNvPr>
          <p:cNvSpPr>
            <a:spLocks noGrp="1"/>
          </p:cNvSpPr>
          <p:nvPr>
            <p:ph type="sldNum" sz="quarter" idx="5"/>
          </p:nvPr>
        </p:nvSpPr>
        <p:spPr/>
        <p:txBody>
          <a:bodyPr/>
          <a:lstStyle/>
          <a:p>
            <a:pPr>
              <a:defRPr/>
            </a:pPr>
            <a:fld id="{242A2382-4541-B845-B6D5-E8B5A330E247}" type="slidenum">
              <a:rPr lang="en-US" smtClean="0"/>
              <a:pPr>
                <a:defRPr/>
              </a:pPr>
              <a:t>54</a:t>
            </a:fld>
            <a:endParaRPr lang="en-US"/>
          </a:p>
        </p:txBody>
      </p:sp>
    </p:spTree>
    <p:extLst>
      <p:ext uri="{BB962C8B-B14F-4D97-AF65-F5344CB8AC3E}">
        <p14:creationId xmlns:p14="http://schemas.microsoft.com/office/powerpoint/2010/main" val="230806923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6A499F-6298-06D8-8C28-5F769E6125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8FF04A-B530-2A6F-9465-5893505E9F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401CA8-A921-2055-1116-E078095A1775}"/>
              </a:ext>
            </a:extLst>
          </p:cNvPr>
          <p:cNvSpPr>
            <a:spLocks noGrp="1"/>
          </p:cNvSpPr>
          <p:nvPr>
            <p:ph type="body" idx="1"/>
          </p:nvPr>
        </p:nvSpPr>
        <p:spPr/>
        <p:txBody>
          <a:bodyPr>
            <a:normAutofit lnSpcReduction="10000"/>
          </a:bodyPr>
          <a:lstStyle/>
          <a:p>
            <a:r>
              <a:rPr lang="en-GB" dirty="0">
                <a:latin typeface="Arial" panose="020B0604020202020204" pitchFamily="34" charset="0"/>
                <a:ea typeface="Times New Roman" panose="02020603050405020304" pitchFamily="18" charset="0"/>
                <a:cs typeface="Arial" panose="020B0604020202020204" pitchFamily="34" charset="0"/>
              </a:rPr>
              <a:t>When advising patient it can be useful to...</a:t>
            </a:r>
          </a:p>
          <a:p>
            <a:endParaRPr lang="en-GB" dirty="0">
              <a:latin typeface="Arial" panose="020B0604020202020204" pitchFamily="34" charset="0"/>
              <a:ea typeface="Times New Roman" panose="02020603050405020304" pitchFamily="18" charset="0"/>
              <a:cs typeface="Arial" panose="020B0604020202020204" pitchFamily="34" charset="0"/>
            </a:endParaRPr>
          </a:p>
          <a:p>
            <a:r>
              <a:rPr lang="en-GB" b="1" dirty="0">
                <a:latin typeface="Arial" panose="020B0604020202020204" pitchFamily="34" charset="0"/>
                <a:ea typeface="Times New Roman" panose="02020603050405020304" pitchFamily="18" charset="0"/>
                <a:cs typeface="Arial" panose="020B0604020202020204" pitchFamily="34" charset="0"/>
              </a:rPr>
              <a:t>Address misconceptions about harm from nicotine:</a:t>
            </a:r>
            <a:endParaRPr lang="en-GB" dirty="0">
              <a:latin typeface="Arial" panose="020B0604020202020204" pitchFamily="34" charset="0"/>
              <a:cs typeface="Arial" panose="020B0604020202020204" pitchFamily="34" charset="0"/>
            </a:endParaRPr>
          </a:p>
          <a:p>
            <a:r>
              <a:rPr lang="en-GB" sz="1200" dirty="0">
                <a:effectLst/>
                <a:latin typeface="Arial" panose="020B0604020202020204" pitchFamily="34" charset="0"/>
                <a:ea typeface="Times New Roman" panose="02020603050405020304" pitchFamily="18" charset="0"/>
                <a:cs typeface="Arial" panose="020B0604020202020204" pitchFamily="34" charset="0"/>
              </a:rPr>
              <a:t>It can be helpful when speaking to patients and their family members or carers to address any misperceptions about harm from the nicotine contained in these products. Explain that it is a clean form of nicotine that is both safe and effective in helping people quit smoking (by assisting with cravings/urges to smoke and withdrawal symptoms).</a:t>
            </a:r>
            <a:r>
              <a:rPr lang="en-GB"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Manage expectations of nicotine-containing products:</a:t>
            </a:r>
            <a:endParaRPr lang="en-GB" sz="1200" b="1" dirty="0">
              <a:effectLst/>
              <a:latin typeface="Arial" panose="020B0604020202020204" pitchFamily="34" charset="0"/>
              <a:ea typeface="Times New Roman" panose="02020603050405020304" pitchFamily="18" charset="0"/>
              <a:cs typeface="Arial" panose="020B0604020202020204" pitchFamily="34" charset="0"/>
            </a:endParaRPr>
          </a:p>
          <a:p>
            <a:pPr lvl="0">
              <a:buSzPts val="1400"/>
              <a:tabLst>
                <a:tab pos="457200" algn="l"/>
              </a:tabLst>
            </a:pPr>
            <a:r>
              <a:rPr lang="en-US" sz="1200" b="1" dirty="0">
                <a:effectLst/>
                <a:latin typeface="Arial" panose="020B0604020202020204" pitchFamily="34" charset="0"/>
                <a:ea typeface="Times New Roman" panose="02020603050405020304" pitchFamily="18" charset="0"/>
                <a:cs typeface="Arial" panose="020B0604020202020204" pitchFamily="34" charset="0"/>
              </a:rPr>
              <a:t>“</a:t>
            </a:r>
            <a:r>
              <a:rPr lang="en-US" sz="1200" dirty="0">
                <a:effectLst/>
                <a:latin typeface="Arial" panose="020B0604020202020204" pitchFamily="34" charset="0"/>
                <a:ea typeface="Times New Roman" panose="02020603050405020304" pitchFamily="18" charset="0"/>
                <a:cs typeface="Arial" panose="020B0604020202020204" pitchFamily="34" charset="0"/>
              </a:rPr>
              <a:t>These are not magic bullets, but NRT/vapes will help with stopping</a:t>
            </a:r>
            <a:r>
              <a:rPr lang="en-CA"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in particular with withdrawal symptoms and urges to smoke. You may want to try one product and if you find it’s not working for you, we can try another</a:t>
            </a:r>
            <a:r>
              <a:rPr lang="en-CA" sz="1200" dirty="0">
                <a:effectLst/>
                <a:latin typeface="Arial" panose="020B0604020202020204" pitchFamily="34" charset="0"/>
                <a:ea typeface="Times New Roman" panose="02020603050405020304" pitchFamily="18" charset="0"/>
                <a:cs typeface="Arial" panose="020B0604020202020204" pitchFamily="34" charset="0"/>
              </a:rPr>
              <a: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b="1"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It is important to assist with correct use of NRT and vapes.</a:t>
            </a:r>
            <a:r>
              <a:rPr lang="en-US" sz="1200" dirty="0">
                <a:effectLst/>
                <a:latin typeface="Arial" panose="020B0604020202020204" pitchFamily="34" charset="0"/>
                <a:ea typeface="Times New Roman" panose="02020603050405020304" pitchFamily="18" charset="0"/>
                <a:cs typeface="Arial" panose="020B0604020202020204" pitchFamily="34" charset="0"/>
              </a:rPr>
              <a:t> This can be done by demonstrating correct use, having patients demonstrate how they are using their NRT or vape, and repeatedly remind them of correct technique for faster-acting NRT and vapes. Assisting patients with correct use of NRT or vapes can assist with minimizing side effects and improve the overall experience of taking medication.</a:t>
            </a:r>
            <a:r>
              <a:rPr lang="en-US" dirty="0">
                <a:latin typeface="Arial" panose="020B0604020202020204" pitchFamily="34" charset="0"/>
                <a:ea typeface="Times New Roman" panose="02020603050405020304" pitchFamily="18" charset="0"/>
                <a:cs typeface="Arial" panose="020B0604020202020204" pitchFamily="34" charset="0"/>
              </a:rPr>
              <a:t> </a:t>
            </a:r>
            <a:endParaRPr lang="en-US" altLang="en-US" sz="120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9A094A6B-1346-A5CD-724E-7319803292FD}"/>
              </a:ext>
            </a:extLst>
          </p:cNvPr>
          <p:cNvSpPr>
            <a:spLocks noGrp="1"/>
          </p:cNvSpPr>
          <p:nvPr>
            <p:ph type="sldNum" sz="quarter" idx="5"/>
          </p:nvPr>
        </p:nvSpPr>
        <p:spPr/>
        <p:txBody>
          <a:bodyPr/>
          <a:lstStyle/>
          <a:p>
            <a:pPr>
              <a:defRPr/>
            </a:pPr>
            <a:fld id="{242A2382-4541-B845-B6D5-E8B5A330E247}" type="slidenum">
              <a:rPr lang="en-US" smtClean="0"/>
              <a:pPr>
                <a:defRPr/>
              </a:pPr>
              <a:t>55</a:t>
            </a:fld>
            <a:endParaRPr lang="en-US"/>
          </a:p>
        </p:txBody>
      </p:sp>
    </p:spTree>
    <p:extLst>
      <p:ext uri="{BB962C8B-B14F-4D97-AF65-F5344CB8AC3E}">
        <p14:creationId xmlns:p14="http://schemas.microsoft.com/office/powerpoint/2010/main" val="425542248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F9C9FA-CE76-04E9-C6AC-771A4C90EB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8EE245-E126-1478-5D27-8A1A0281FD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0F2A7A-0C88-BB76-BD0A-A034CC311CBB}"/>
              </a:ext>
            </a:extLst>
          </p:cNvPr>
          <p:cNvSpPr>
            <a:spLocks noGrp="1"/>
          </p:cNvSpPr>
          <p:nvPr>
            <p:ph type="body" idx="1"/>
          </p:nvPr>
        </p:nvSpPr>
        <p:spPr/>
        <p:txBody>
          <a:bodyPr/>
          <a:lstStyle/>
          <a:p>
            <a:pPr>
              <a:spcBef>
                <a:spcPts val="0"/>
              </a:spcBef>
              <a:spcAft>
                <a:spcPts val="0"/>
              </a:spcAft>
              <a:defRPr/>
            </a:pPr>
            <a:r>
              <a:rPr lang="en-CA" dirty="0">
                <a:latin typeface="Arial" panose="020B0604020202020204" pitchFamily="34" charset="0"/>
                <a:cs typeface="Arial" panose="020B0604020202020204" pitchFamily="34" charset="0"/>
              </a:rPr>
              <a:t>Here </a:t>
            </a:r>
            <a:r>
              <a:rPr lang="en-CA" sz="1200" kern="1200" dirty="0">
                <a:solidFill>
                  <a:schemeClr val="tx1"/>
                </a:solidFill>
                <a:effectLst/>
                <a:latin typeface="Arial" panose="020B0604020202020204" pitchFamily="34" charset="0"/>
                <a:cs typeface="Arial" panose="020B0604020202020204" pitchFamily="34" charset="0"/>
              </a:rPr>
              <a:t>is an</a:t>
            </a:r>
            <a:r>
              <a:rPr lang="en-CA" sz="1200" kern="1200" baseline="0" dirty="0">
                <a:solidFill>
                  <a:schemeClr val="tx1"/>
                </a:solidFill>
                <a:effectLst/>
                <a:latin typeface="Arial" panose="020B0604020202020204" pitchFamily="34" charset="0"/>
                <a:cs typeface="Arial" panose="020B0604020202020204" pitchFamily="34" charset="0"/>
              </a:rPr>
              <a:t> example of how you might explain nicotine addiction and withdrawal symptoms to people/patients who smoke.</a:t>
            </a:r>
            <a:r>
              <a:rPr lang="en-CA" dirty="0">
                <a:latin typeface="Arial" panose="020B0604020202020204" pitchFamily="34" charset="0"/>
                <a:cs typeface="Arial" panose="020B0604020202020204" pitchFamily="34" charset="0"/>
              </a:rPr>
              <a:t> </a:t>
            </a:r>
            <a:endParaRPr lang="en-CA" sz="1200" kern="1200" baseline="0" dirty="0">
              <a:solidFill>
                <a:schemeClr val="tx1"/>
              </a:solidFill>
              <a:effectLst/>
              <a:latin typeface="Arial" panose="020B0604020202020204" pitchFamily="34"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CA" sz="1200" kern="1200" baseline="0" dirty="0">
              <a:solidFill>
                <a:schemeClr val="tx1"/>
              </a:solidFill>
              <a:effectLst/>
              <a:latin typeface="Arial" panose="020B0604020202020204" pitchFamily="34" charset="0"/>
              <a:ea typeface="Geneva" pitchFamily="-109"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[Read out slide content]</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latin typeface="Arial" panose="020B0604020202020204" pitchFamily="34"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It is important to go on to say that use of nicotine replacement therapy (NRT) can help alleviate withdrawal symptoms.</a:t>
            </a:r>
          </a:p>
          <a:p>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C5F9DD60-9590-0EE1-46AB-C2217AF905D7}"/>
              </a:ext>
            </a:extLst>
          </p:cNvPr>
          <p:cNvSpPr>
            <a:spLocks noGrp="1"/>
          </p:cNvSpPr>
          <p:nvPr>
            <p:ph type="sldNum" sz="quarter" idx="5"/>
          </p:nvPr>
        </p:nvSpPr>
        <p:spPr/>
        <p:txBody>
          <a:bodyPr/>
          <a:lstStyle/>
          <a:p>
            <a:pPr>
              <a:defRPr/>
            </a:pPr>
            <a:fld id="{242A2382-4541-B845-B6D5-E8B5A330E247}" type="slidenum">
              <a:rPr lang="en-US" smtClean="0"/>
              <a:pPr>
                <a:defRPr/>
              </a:pPr>
              <a:t>56</a:t>
            </a:fld>
            <a:endParaRPr lang="en-US"/>
          </a:p>
        </p:txBody>
      </p:sp>
    </p:spTree>
    <p:extLst>
      <p:ext uri="{BB962C8B-B14F-4D97-AF65-F5344CB8AC3E}">
        <p14:creationId xmlns:p14="http://schemas.microsoft.com/office/powerpoint/2010/main" val="99726458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598DBE-D7DE-CEC7-4F16-D5EA0AA9C8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C19EFA-18EE-730B-4075-E96EF1A980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39242D-BE59-A7B4-992A-4285C3E97892}"/>
              </a:ext>
            </a:extLst>
          </p:cNvPr>
          <p:cNvSpPr>
            <a:spLocks noGrp="1"/>
          </p:cNvSpPr>
          <p:nvPr>
            <p:ph type="body" idx="1"/>
          </p:nvPr>
        </p:nvSpPr>
        <p:spPr/>
        <p:txBody>
          <a:bodyPr/>
          <a:lstStyle/>
          <a:p>
            <a:r>
              <a:rPr lang="en-US" dirty="0">
                <a:latin typeface="Arial" panose="020B0604020202020204" pitchFamily="34" charset="0"/>
                <a:cs typeface="Arial" panose="020B0604020202020204" pitchFamily="34" charset="0"/>
              </a:rPr>
              <a:t>Here</a:t>
            </a:r>
            <a:r>
              <a:rPr lang="en-US" baseline="0" dirty="0">
                <a:latin typeface="Arial" panose="020B0604020202020204" pitchFamily="34" charset="0"/>
                <a:cs typeface="Arial" panose="020B0604020202020204" pitchFamily="34" charset="0"/>
              </a:rPr>
              <a:t> is an example of how you might introduce the use of </a:t>
            </a:r>
            <a:r>
              <a:rPr lang="en-US" dirty="0">
                <a:latin typeface="Arial" panose="020B0604020202020204" pitchFamily="34" charset="0"/>
                <a:cs typeface="Arial" panose="020B0604020202020204" pitchFamily="34" charset="0"/>
              </a:rPr>
              <a:t>NRT.</a:t>
            </a:r>
          </a:p>
          <a:p>
            <a:endParaRPr lang="en-US"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a:t>
            </a:r>
            <a:r>
              <a:rPr lang="en-US" dirty="0">
                <a:latin typeface="Arial" panose="020B0604020202020204" pitchFamily="34" charset="0"/>
                <a:cs typeface="Arial" panose="020B0604020202020204" pitchFamily="34" charset="0"/>
              </a:rPr>
              <a:t>Option 1: Trainer can read</a:t>
            </a:r>
            <a:r>
              <a:rPr lang="en-US" baseline="0" dirty="0">
                <a:latin typeface="Arial" panose="020B0604020202020204" pitchFamily="34" charset="0"/>
                <a:cs typeface="Arial" panose="020B0604020202020204" pitchFamily="34" charset="0"/>
              </a:rPr>
              <a:t> out quote</a:t>
            </a:r>
            <a:r>
              <a:rPr lang="en-US" dirty="0">
                <a:latin typeface="Arial" panose="020B0604020202020204" pitchFamily="34" charset="0"/>
                <a:cs typeface="Arial" panose="020B0604020202020204" pitchFamily="34" charset="0"/>
              </a:rPr>
              <a:t> on this slide and next</a:t>
            </a:r>
            <a:r>
              <a:rPr lang="en-US" baseline="0" dirty="0">
                <a:latin typeface="Arial" panose="020B0604020202020204" pitchFamily="34" charset="0"/>
                <a:cs typeface="Arial" panose="020B0604020202020204" pitchFamily="34" charset="0"/>
              </a:rPr>
              <a:t>]</a:t>
            </a:r>
            <a:r>
              <a:rPr lang="en-US" dirty="0">
                <a:latin typeface="Arial" panose="020B0604020202020204" pitchFamily="34" charset="0"/>
                <a:cs typeface="Arial" panose="020B0604020202020204" pitchFamily="34" charset="0"/>
              </a:rPr>
              <a:t> </a:t>
            </a:r>
          </a:p>
          <a:p>
            <a:r>
              <a:rPr lang="en-US" dirty="0">
                <a:latin typeface="Arial" panose="020B0604020202020204" pitchFamily="34" charset="0"/>
                <a:cs typeface="Arial" panose="020B0604020202020204" pitchFamily="34" charset="0"/>
              </a:rPr>
              <a:t>[Option 2: Trainer's role play a scenario where these quotes are used in role-play]</a:t>
            </a:r>
          </a:p>
          <a:p>
            <a:endParaRPr lang="en-US" dirty="0">
              <a:latin typeface="Arial" panose="020B0604020202020204" pitchFamily="34" charset="0"/>
              <a:cs typeface="Arial" panose="020B0604020202020204" pitchFamily="34" charset="0"/>
            </a:endParaRPr>
          </a:p>
          <a:p>
            <a:pPr>
              <a:lnSpc>
                <a:spcPts val="2400"/>
              </a:lnSpc>
              <a:spcBef>
                <a:spcPts val="0"/>
              </a:spcBef>
              <a:spcAft>
                <a:spcPts val="1200"/>
              </a:spcAft>
            </a:pPr>
            <a:r>
              <a:rPr lang="en-GB" b="1" i="1" dirty="0">
                <a:latin typeface="Arial" panose="020B0604020202020204" pitchFamily="34" charset="0"/>
                <a:cs typeface="Arial" panose="020B0604020202020204" pitchFamily="34" charset="0"/>
              </a:rPr>
              <a:t>“We provide all patients who smoke with other sources of nicotine  while here on our ward. These make it easier to not smoke and are very safe. In fact, people who use these medicines often find they succeed in becoming smokefree.”</a:t>
            </a:r>
            <a:endParaRPr lang="en-GB"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96D2DCEF-B37E-0180-297A-615EE47F056F}"/>
              </a:ext>
            </a:extLst>
          </p:cNvPr>
          <p:cNvSpPr>
            <a:spLocks noGrp="1"/>
          </p:cNvSpPr>
          <p:nvPr>
            <p:ph type="sldNum" sz="quarter" idx="5"/>
          </p:nvPr>
        </p:nvSpPr>
        <p:spPr/>
        <p:txBody>
          <a:bodyPr/>
          <a:lstStyle/>
          <a:p>
            <a:pPr>
              <a:defRPr/>
            </a:pPr>
            <a:fld id="{242A2382-4541-B845-B6D5-E8B5A330E247}" type="slidenum">
              <a:rPr lang="en-US" smtClean="0"/>
              <a:pPr>
                <a:defRPr/>
              </a:pPr>
              <a:t>57</a:t>
            </a:fld>
            <a:endParaRPr lang="en-US"/>
          </a:p>
        </p:txBody>
      </p:sp>
    </p:spTree>
    <p:extLst>
      <p:ext uri="{BB962C8B-B14F-4D97-AF65-F5344CB8AC3E}">
        <p14:creationId xmlns:p14="http://schemas.microsoft.com/office/powerpoint/2010/main" val="48372427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0" i="0" kern="1200" dirty="0">
                <a:solidFill>
                  <a:schemeClr val="tx1"/>
                </a:solidFill>
                <a:effectLst/>
                <a:latin typeface="Arial" panose="020B0604020202020204" pitchFamily="34" charset="0"/>
                <a:cs typeface="Arial" panose="020B0604020202020204" pitchFamily="34" charset="0"/>
              </a:rPr>
              <a:t>It is helpful to find out whether</a:t>
            </a:r>
            <a:r>
              <a:rPr lang="en-CA" dirty="0">
                <a:latin typeface="Arial" panose="020B0604020202020204" pitchFamily="34" charset="0"/>
                <a:cs typeface="Arial" panose="020B0604020202020204" pitchFamily="34" charset="0"/>
              </a:rPr>
              <a:t> patients</a:t>
            </a:r>
            <a:r>
              <a:rPr lang="en-CA" sz="1200" b="0" i="0" kern="1200" dirty="0">
                <a:solidFill>
                  <a:schemeClr val="tx1"/>
                </a:solidFill>
                <a:effectLst/>
                <a:latin typeface="Arial" panose="020B0604020202020204" pitchFamily="34" charset="0"/>
                <a:cs typeface="Arial" panose="020B0604020202020204" pitchFamily="34" charset="0"/>
              </a:rPr>
              <a:t> have any past experience that they can draw upon for their current quit attempt and to discover their attitude towards medication use and to ensure that they have a realistic expectation of what medication use </a:t>
            </a:r>
            <a:r>
              <a:rPr lang="en-CA" dirty="0">
                <a:latin typeface="Arial" panose="020B0604020202020204" pitchFamily="34" charset="0"/>
                <a:cs typeface="Arial" panose="020B0604020202020204" pitchFamily="34" charset="0"/>
              </a:rPr>
              <a:t>and how it can assist with staying smokefree</a:t>
            </a:r>
            <a:r>
              <a:rPr lang="en-CA" sz="1200" b="0" i="0" kern="1200" dirty="0">
                <a:solidFill>
                  <a:schemeClr val="tx1"/>
                </a:solidFill>
                <a:effectLst/>
                <a:latin typeface="Arial" panose="020B0604020202020204" pitchFamily="34" charset="0"/>
                <a:cs typeface="Arial" panose="020B0604020202020204" pitchFamily="34" charset="0"/>
              </a:rPr>
              <a:t>.</a:t>
            </a:r>
          </a:p>
          <a:p>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cs typeface="Arial" panose="020B0604020202020204" pitchFamily="34" charset="0"/>
              </a:rPr>
              <a:t>You</a:t>
            </a:r>
            <a:r>
              <a:rPr lang="en-CA" sz="1200" b="0" i="0" kern="1200" baseline="0" dirty="0">
                <a:solidFill>
                  <a:schemeClr val="tx1"/>
                </a:solidFill>
                <a:effectLst/>
                <a:latin typeface="Arial" panose="020B0604020202020204" pitchFamily="34" charset="0"/>
                <a:cs typeface="Arial" panose="020B0604020202020204" pitchFamily="34" charset="0"/>
              </a:rPr>
              <a:t> can ask </a:t>
            </a:r>
            <a:r>
              <a:rPr lang="en-CA" dirty="0">
                <a:latin typeface="Arial" panose="020B0604020202020204" pitchFamily="34" charset="0"/>
                <a:cs typeface="Arial" panose="020B0604020202020204" pitchFamily="34" charset="0"/>
              </a:rPr>
              <a:t>patients </a:t>
            </a:r>
            <a:r>
              <a:rPr lang="en-CA" sz="1200" b="0" i="0" kern="1200" baseline="0" dirty="0">
                <a:solidFill>
                  <a:schemeClr val="tx1"/>
                </a:solidFill>
                <a:effectLst/>
                <a:latin typeface="Arial" panose="020B0604020202020204" pitchFamily="34" charset="0"/>
                <a:cs typeface="Arial" panose="020B0604020202020204" pitchFamily="34" charset="0"/>
              </a:rPr>
              <a:t>if they have used one of the medications in the past, which medications and how they got on with it</a:t>
            </a:r>
            <a:r>
              <a:rPr lang="en-CA" dirty="0">
                <a:latin typeface="Arial" panose="020B0604020202020204" pitchFamily="34" charset="0"/>
                <a:cs typeface="Arial" panose="020B0604020202020204" pitchFamily="34" charset="0"/>
              </a:rPr>
              <a:t> </a:t>
            </a:r>
            <a:endParaRPr lang="en-CA" sz="1200" b="0" i="0" kern="1200" baseline="0" dirty="0">
              <a:solidFill>
                <a:schemeClr val="tx1"/>
              </a:solidFill>
              <a:effectLst/>
              <a:latin typeface="Arial" panose="020B0604020202020204" pitchFamily="34" charset="0"/>
              <a:cs typeface="Arial" panose="020B0604020202020204" pitchFamily="34" charset="0"/>
            </a:endParaRPr>
          </a:p>
          <a:p>
            <a:endParaRPr lang="en-CA" sz="1200" b="0" i="0" kern="1200" baseline="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cs typeface="Arial" panose="020B0604020202020204" pitchFamily="34" charset="0"/>
              </a:rPr>
              <a:t>Answers to this question will allow you to assess whether the </a:t>
            </a:r>
            <a:r>
              <a:rPr lang="en-CA" dirty="0" err="1">
                <a:latin typeface="Arial" panose="020B0604020202020204" pitchFamily="34" charset="0"/>
                <a:cs typeface="Arial" panose="020B0604020202020204" pitchFamily="34" charset="0"/>
              </a:rPr>
              <a:t>pateint</a:t>
            </a:r>
            <a:r>
              <a:rPr lang="en-CA" sz="1200" b="0" i="0" kern="1200" dirty="0">
                <a:solidFill>
                  <a:schemeClr val="tx1"/>
                </a:solidFill>
                <a:effectLst/>
                <a:latin typeface="Arial" panose="020B0604020202020204" pitchFamily="34" charset="0"/>
                <a:cs typeface="Arial" panose="020B0604020202020204" pitchFamily="34" charset="0"/>
              </a:rPr>
              <a:t> has used medication properly in the past and what expectations they have of the medication and there interest/receptivity to</a:t>
            </a:r>
            <a:r>
              <a:rPr lang="en-CA" sz="1200" b="0" i="0" kern="1200" baseline="0" dirty="0">
                <a:solidFill>
                  <a:schemeClr val="tx1"/>
                </a:solidFill>
                <a:effectLst/>
                <a:latin typeface="Arial" panose="020B0604020202020204" pitchFamily="34" charset="0"/>
                <a:cs typeface="Arial" panose="020B0604020202020204" pitchFamily="34" charset="0"/>
              </a:rPr>
              <a:t> using the same or another medication</a:t>
            </a:r>
            <a:r>
              <a:rPr lang="en-CA" sz="1200" b="0" i="0" kern="1200" dirty="0">
                <a:solidFill>
                  <a:schemeClr val="tx1"/>
                </a:solidFill>
                <a:effectLst/>
                <a:latin typeface="Arial" panose="020B0604020202020204" pitchFamily="34" charset="0"/>
                <a:cs typeface="Arial" panose="020B0604020202020204" pitchFamily="34" charset="0"/>
              </a:rPr>
              <a:t>.</a:t>
            </a:r>
          </a:p>
          <a:p>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cs typeface="Arial" panose="020B0604020202020204" pitchFamily="34" charset="0"/>
              </a:rPr>
              <a:t>If</a:t>
            </a:r>
            <a:r>
              <a:rPr lang="en-CA" sz="1200" b="0" i="0" kern="1200" baseline="0" dirty="0">
                <a:solidFill>
                  <a:schemeClr val="tx1"/>
                </a:solidFill>
                <a:effectLst/>
                <a:latin typeface="Arial" panose="020B0604020202020204" pitchFamily="34" charset="0"/>
                <a:cs typeface="Arial" panose="020B0604020202020204" pitchFamily="34" charset="0"/>
              </a:rPr>
              <a:t> a </a:t>
            </a:r>
            <a:r>
              <a:rPr lang="en-CA" dirty="0">
                <a:latin typeface="Arial" panose="020B0604020202020204" pitchFamily="34" charset="0"/>
                <a:cs typeface="Arial" panose="020B0604020202020204" pitchFamily="34" charset="0"/>
              </a:rPr>
              <a:t>patient </a:t>
            </a:r>
            <a:r>
              <a:rPr lang="en-CA" sz="1200" b="0" i="0" kern="1200" baseline="0" dirty="0">
                <a:solidFill>
                  <a:schemeClr val="tx1"/>
                </a:solidFill>
                <a:effectLst/>
                <a:latin typeface="Arial" panose="020B0604020202020204" pitchFamily="34" charset="0"/>
                <a:cs typeface="Arial" panose="020B0604020202020204" pitchFamily="34" charset="0"/>
              </a:rPr>
              <a:t>has not used any of the medications in the past you can reiterate their importance in helping the stop smoking this time.</a:t>
            </a:r>
            <a:r>
              <a:rPr lang="en-CA" dirty="0">
                <a:latin typeface="Arial" panose="020B0604020202020204" pitchFamily="34" charset="0"/>
                <a:cs typeface="Arial" panose="020B0604020202020204" pitchFamily="34" charset="0"/>
              </a:rPr>
              <a:t> </a:t>
            </a:r>
            <a:endParaRPr lang="en-CA" sz="1200" b="0" i="0" kern="1200" dirty="0">
              <a:solidFill>
                <a:schemeClr val="tx1"/>
              </a:solidFill>
              <a:effectLst/>
              <a:latin typeface="Arial" panose="020B0604020202020204" pitchFamily="34" charset="0"/>
              <a:cs typeface="Arial" panose="020B0604020202020204" pitchFamily="34" charset="0"/>
            </a:endParaRPr>
          </a:p>
          <a:p>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58</a:t>
            </a:fld>
            <a:endParaRPr lang="en-US"/>
          </a:p>
        </p:txBody>
      </p:sp>
    </p:spTree>
    <p:extLst>
      <p:ext uri="{BB962C8B-B14F-4D97-AF65-F5344CB8AC3E}">
        <p14:creationId xmlns:p14="http://schemas.microsoft.com/office/powerpoint/2010/main" val="50315643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US" baseline="0" dirty="0">
                <a:latin typeface="Arial" panose="020B0604020202020204" pitchFamily="34" charset="0"/>
                <a:cs typeface="Arial" panose="020B0604020202020204" pitchFamily="34" charset="0"/>
              </a:rPr>
              <a:t>[Read out quote from slide]</a:t>
            </a:r>
            <a:r>
              <a:rPr lang="en-US" dirty="0">
                <a:latin typeface="Arial" panose="020B0604020202020204" pitchFamily="34" charset="0"/>
                <a:cs typeface="Arial" panose="020B0604020202020204" pitchFamily="34" charset="0"/>
              </a:rPr>
              <a:t> </a:t>
            </a:r>
            <a:endParaRPr lang="en-US" sz="1200" b="0" i="0" kern="1200" baseline="0" dirty="0">
              <a:solidFill>
                <a:schemeClr val="tx1"/>
              </a:solidFill>
              <a:effectLst/>
              <a:latin typeface="Arial" panose="020B0604020202020204" pitchFamily="34" charset="0"/>
              <a:ea typeface="Calibri"/>
              <a:cs typeface="Arial" panose="020B0604020202020204" pitchFamily="34" charset="0"/>
            </a:endParaRPr>
          </a:p>
          <a:p>
            <a:pPr>
              <a:lnSpc>
                <a:spcPct val="115000"/>
              </a:lnSpc>
              <a:spcAft>
                <a:spcPts val="1000"/>
              </a:spcAft>
            </a:pPr>
            <a:endParaRPr lang="en-GB" dirty="0">
              <a:latin typeface="Arial" panose="020B0604020202020204" pitchFamily="34" charset="0"/>
              <a:ea typeface="Calibri"/>
              <a:cs typeface="Arial" panose="020B0604020202020204" pitchFamily="34" charset="0"/>
            </a:endParaRPr>
          </a:p>
          <a:p>
            <a:pPr marL="0" indent="0">
              <a:lnSpc>
                <a:spcPct val="114999"/>
              </a:lnSpc>
              <a:spcAft>
                <a:spcPts val="1000"/>
              </a:spcAft>
              <a:buFont typeface="Arial" panose="020B0604020202020204" pitchFamily="34" charset="0"/>
              <a:buNone/>
            </a:pPr>
            <a:r>
              <a:rPr lang="en-GB" sz="1200" b="0" i="0" kern="1200" dirty="0">
                <a:solidFill>
                  <a:schemeClr val="tx1"/>
                </a:solidFill>
                <a:effectLst/>
                <a:latin typeface="Arial" panose="020B0604020202020204" pitchFamily="34" charset="0"/>
                <a:ea typeface="Calibri"/>
                <a:cs typeface="Arial" panose="020B0604020202020204" pitchFamily="34" charset="0"/>
              </a:rPr>
              <a:t>“NRT works by reducing withdrawal symptoms and urges to smoke, thereby making stopping smoking a bit easier. It is not a magic cure – but it will help.</a:t>
            </a:r>
            <a:endParaRPr lang="en-CA" sz="1200" b="0" i="0" kern="1200" dirty="0">
              <a:solidFill>
                <a:schemeClr val="tx1"/>
              </a:solidFill>
              <a:effectLst/>
              <a:latin typeface="Arial" panose="020B0604020202020204" pitchFamily="34" charset="0"/>
              <a:ea typeface="Calibri"/>
              <a:cs typeface="Arial" panose="020B0604020202020204" pitchFamily="34" charset="0"/>
            </a:endParaRPr>
          </a:p>
          <a:p>
            <a:pPr>
              <a:lnSpc>
                <a:spcPct val="115000"/>
              </a:lnSpc>
              <a:spcAft>
                <a:spcPts val="1000"/>
              </a:spcAft>
            </a:pPr>
            <a:r>
              <a:rPr lang="en-GB" sz="1200" b="0" i="0" kern="1200" dirty="0">
                <a:solidFill>
                  <a:schemeClr val="tx1"/>
                </a:solidFill>
                <a:effectLst/>
                <a:latin typeface="Arial" panose="020B0604020202020204" pitchFamily="34" charset="0"/>
                <a:ea typeface="Calibri"/>
                <a:cs typeface="Arial" panose="020B0604020202020204" pitchFamily="34" charset="0"/>
              </a:rPr>
              <a:t>Single NRT products will give you about half of the nicotine that you currently get from your cigarettes.</a:t>
            </a:r>
            <a:r>
              <a:rPr lang="en-GB" dirty="0">
                <a:latin typeface="Arial" panose="020B0604020202020204" pitchFamily="34" charset="0"/>
                <a:ea typeface="Calibri"/>
                <a:cs typeface="Arial" panose="020B0604020202020204" pitchFamily="34" charset="0"/>
              </a:rPr>
              <a:t> </a:t>
            </a:r>
            <a:r>
              <a:rPr lang="en-GB" sz="1200" b="0" i="0" kern="1200" dirty="0">
                <a:solidFill>
                  <a:schemeClr val="tx1"/>
                </a:solidFill>
                <a:effectLst/>
                <a:latin typeface="Arial" panose="020B0604020202020204" pitchFamily="34" charset="0"/>
                <a:ea typeface="Calibri"/>
                <a:cs typeface="Arial" panose="020B0604020202020204" pitchFamily="34" charset="0"/>
              </a:rPr>
              <a:t> This is ‘clean’ therapeutic nicotine which is safe”</a:t>
            </a:r>
            <a:endParaRPr lang="en-CA" sz="1200" b="0" i="0" kern="1200" dirty="0">
              <a:solidFill>
                <a:schemeClr val="tx1"/>
              </a:solidFill>
              <a:effectLst/>
              <a:latin typeface="Arial" panose="020B0604020202020204" pitchFamily="34" charset="0"/>
              <a:ea typeface="Calibri"/>
              <a:cs typeface="Arial" panose="020B0604020202020204" pitchFamily="34" charset="0"/>
            </a:endParaRPr>
          </a:p>
          <a:p>
            <a:endParaRPr lang="en-US" baseline="0" dirty="0">
              <a:latin typeface="Arial" panose="020B0604020202020204" pitchFamily="34" charset="0"/>
              <a:cs typeface="Arial" panose="020B0604020202020204" pitchFamily="34" charset="0"/>
            </a:endParaRPr>
          </a:p>
          <a:p>
            <a:endParaRPr lang="en-US" baseline="0"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59</a:t>
            </a:fld>
            <a:endParaRPr lang="en-US"/>
          </a:p>
        </p:txBody>
      </p:sp>
    </p:spTree>
    <p:extLst>
      <p:ext uri="{BB962C8B-B14F-4D97-AF65-F5344CB8AC3E}">
        <p14:creationId xmlns:p14="http://schemas.microsoft.com/office/powerpoint/2010/main" val="1932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1" dirty="0">
                <a:effectLst/>
                <a:latin typeface="Arial" panose="020B0604020202020204" pitchFamily="34" charset="0"/>
                <a:ea typeface="MS PGothic" panose="020B0600070205080204" pitchFamily="34" charset="-128"/>
                <a:cs typeface="Arial" panose="020B0604020202020204" pitchFamily="34" charset="0"/>
              </a:rPr>
              <a:t>Stop smoking medications: overview </a:t>
            </a:r>
          </a:p>
          <a:p>
            <a:endParaRPr lang="en-US" sz="1200" dirty="0">
              <a:effectLst/>
              <a:latin typeface="Arial" panose="020B0604020202020204" pitchFamily="34" charset="0"/>
              <a:ea typeface="MS PGothic"/>
              <a:cs typeface="Arial" panose="020B0604020202020204" pitchFamily="34" charset="0"/>
            </a:endParaRPr>
          </a:p>
          <a:p>
            <a:r>
              <a:rPr lang="en-US" sz="1200" dirty="0">
                <a:effectLst/>
                <a:latin typeface="Arial" panose="020B0604020202020204" pitchFamily="34" charset="0"/>
                <a:ea typeface="MS PGothic"/>
                <a:cs typeface="Arial" panose="020B0604020202020204" pitchFamily="34" charset="0"/>
              </a:rPr>
              <a:t>We will now look at how </a:t>
            </a:r>
            <a:r>
              <a:rPr lang="en-US" dirty="0">
                <a:latin typeface="Arial" panose="020B0604020202020204" pitchFamily="34" charset="0"/>
                <a:ea typeface="MS PGothic"/>
                <a:cs typeface="Arial" panose="020B0604020202020204" pitchFamily="34" charset="0"/>
              </a:rPr>
              <a:t>tobacco dependence aids (stop</a:t>
            </a:r>
            <a:r>
              <a:rPr lang="en-US" sz="1200" dirty="0">
                <a:effectLst/>
                <a:latin typeface="Arial" panose="020B0604020202020204" pitchFamily="34" charset="0"/>
                <a:ea typeface="MS PGothic"/>
                <a:cs typeface="Arial" panose="020B0604020202020204" pitchFamily="34" charset="0"/>
              </a:rPr>
              <a:t> smoking medications</a:t>
            </a:r>
            <a:r>
              <a:rPr lang="en-US" dirty="0">
                <a:latin typeface="Arial" panose="020B0604020202020204" pitchFamily="34" charset="0"/>
                <a:ea typeface="MS PGothic"/>
                <a:cs typeface="Arial" panose="020B0604020202020204" pitchFamily="34" charset="0"/>
              </a:rPr>
              <a:t>)</a:t>
            </a:r>
            <a:r>
              <a:rPr lang="en-US" sz="1200" dirty="0">
                <a:effectLst/>
                <a:latin typeface="Arial" panose="020B0604020202020204" pitchFamily="34" charset="0"/>
                <a:ea typeface="MS PGothic"/>
                <a:cs typeface="Arial" panose="020B0604020202020204" pitchFamily="34" charset="0"/>
              </a:rPr>
              <a:t> work, methods of administration, common side effects, key issues and communicating with patients about </a:t>
            </a:r>
            <a:r>
              <a:rPr lang="en-US" dirty="0">
                <a:latin typeface="Arial" panose="020B0604020202020204" pitchFamily="34" charset="0"/>
                <a:ea typeface="MS PGothic"/>
                <a:cs typeface="Arial" panose="020B0604020202020204" pitchFamily="34" charset="0"/>
              </a:rPr>
              <a:t>tobacco dependence aids</a:t>
            </a:r>
            <a:r>
              <a:rPr lang="en-US" sz="1200" dirty="0">
                <a:effectLst/>
                <a:latin typeface="Arial" panose="020B0604020202020204" pitchFamily="34" charset="0"/>
                <a:ea typeface="MS PGothic"/>
                <a:cs typeface="Arial" panose="020B0604020202020204" pitchFamily="34" charset="0"/>
              </a:rPr>
              <a:t>.</a:t>
            </a:r>
            <a:endParaRPr lang="en-GB" sz="1200" dirty="0">
              <a:effectLst/>
              <a:latin typeface="Arial" panose="020B0604020202020204" pitchFamily="34" charset="0"/>
              <a:ea typeface="MS PGothic"/>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MS PGothic"/>
                <a:cs typeface="Arial" panose="020B0604020202020204" pitchFamily="34" charset="0"/>
              </a:rPr>
              <a:t>Pharmacological treatment is a fundamental component of treating tobacco use. There is strong evidence to show that </a:t>
            </a:r>
            <a:r>
              <a:rPr lang="en-US" dirty="0">
                <a:latin typeface="Arial" panose="020B0604020202020204" pitchFamily="34" charset="0"/>
                <a:ea typeface="MS PGothic"/>
                <a:cs typeface="Arial" panose="020B0604020202020204" pitchFamily="34" charset="0"/>
              </a:rPr>
              <a:t>tobacco dependence aids </a:t>
            </a:r>
            <a:r>
              <a:rPr lang="en-US" sz="1200" dirty="0">
                <a:effectLst/>
                <a:latin typeface="Arial" panose="020B0604020202020204" pitchFamily="34" charset="0"/>
                <a:ea typeface="MS PGothic"/>
                <a:cs typeface="Arial" panose="020B0604020202020204" pitchFamily="34" charset="0"/>
              </a:rPr>
              <a:t>can double or triple the odds of successful</a:t>
            </a:r>
            <a:r>
              <a:rPr lang="en-US" dirty="0">
                <a:latin typeface="Arial" panose="020B0604020202020204" pitchFamily="34" charset="0"/>
                <a:ea typeface="MS PGothic"/>
                <a:cs typeface="Arial" panose="020B0604020202020204" pitchFamily="34" charset="0"/>
              </a:rPr>
              <a:t> long term abstinence</a:t>
            </a:r>
            <a:r>
              <a:rPr lang="en-US" sz="1200" dirty="0">
                <a:effectLst/>
                <a:latin typeface="Arial" panose="020B0604020202020204" pitchFamily="34" charset="0"/>
                <a:ea typeface="MS PGothic"/>
                <a:cs typeface="Arial" panose="020B0604020202020204" pitchFamily="34" charset="0"/>
              </a:rPr>
              <a:t>.</a:t>
            </a:r>
            <a:r>
              <a:rPr lang="en-US" dirty="0">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a:ea typeface="MS PGothic"/>
                <a:cs typeface="Arial"/>
              </a:rPr>
              <a:t>These products are safe to use with </a:t>
            </a:r>
            <a:r>
              <a:rPr lang="en-CA" dirty="0">
                <a:latin typeface="Arial"/>
                <a:ea typeface="MS PGothic"/>
                <a:cs typeface="Arial"/>
              </a:rPr>
              <a:t>adults</a:t>
            </a:r>
            <a:r>
              <a:rPr lang="en-CA" sz="1200" dirty="0">
                <a:effectLst/>
                <a:latin typeface="Arial"/>
                <a:ea typeface="MS PGothic"/>
                <a:cs typeface="Arial"/>
              </a:rPr>
              <a:t> </a:t>
            </a:r>
            <a:r>
              <a:rPr lang="en-CA" dirty="0">
                <a:latin typeface="Arial"/>
                <a:ea typeface="MS PGothic"/>
                <a:cs typeface="Arial"/>
              </a:rPr>
              <a:t>who smoke </a:t>
            </a:r>
            <a:r>
              <a:rPr lang="en-CA" sz="1200" dirty="0">
                <a:effectLst/>
                <a:latin typeface="Arial"/>
                <a:ea typeface="MS PGothic"/>
                <a:cs typeface="Arial"/>
              </a:rPr>
              <a:t>with just a few exceptions.</a:t>
            </a:r>
            <a:r>
              <a:rPr lang="en-CA" dirty="0">
                <a:latin typeface="Arial"/>
                <a:ea typeface="MS PGothic"/>
                <a:cs typeface="Arial"/>
              </a:rPr>
              <a:t> </a:t>
            </a:r>
            <a:endParaRPr lang="en-CA" sz="1200" dirty="0">
              <a:effectLst/>
              <a:latin typeface="Arial" panose="020B0604020202020204" pitchFamily="34" charset="0"/>
              <a:ea typeface="MS PGothic" panose="020B0600070205080204" pitchFamily="34" charset="-128"/>
              <a:cs typeface="Arial" panose="020B0604020202020204" pitchFamily="34" charset="0"/>
            </a:endParaRPr>
          </a:p>
          <a:p>
            <a:endParaRPr lang="en-CA" sz="1200" dirty="0">
              <a:effectLst/>
              <a:latin typeface="Arial" panose="020B0604020202020204" pitchFamily="34" charset="0"/>
              <a:ea typeface="MS PGothic" panose="020B0600070205080204" pitchFamily="34" charset="-128"/>
              <a:cs typeface="Arial" panose="020B0604020202020204" pitchFamily="34" charset="0"/>
            </a:endParaRPr>
          </a:p>
          <a:p>
            <a:r>
              <a:rPr lang="en-CA" sz="1200" dirty="0">
                <a:effectLst/>
                <a:latin typeface="Arial" panose="020B0604020202020204" pitchFamily="34" charset="0"/>
                <a:ea typeface="MS PGothic" panose="020B0600070205080204" pitchFamily="34" charset="-128"/>
                <a:cs typeface="Arial" panose="020B0604020202020204" pitchFamily="34" charset="0"/>
              </a:rPr>
              <a:t>We want you at the end of this afternoon session: </a:t>
            </a:r>
          </a:p>
          <a:p>
            <a:pPr marL="342900" indent="-342900">
              <a:buFont typeface="Arial" panose="020B0604020202020204" pitchFamily="34" charset="0"/>
              <a:buChar char="•"/>
            </a:pPr>
            <a:r>
              <a:rPr lang="en-CA" dirty="0">
                <a:latin typeface="Arial" panose="020B0604020202020204" pitchFamily="34" charset="0"/>
                <a:ea typeface="Calibri"/>
                <a:cs typeface="Arial" panose="020B0604020202020204" pitchFamily="34" charset="0"/>
              </a:rPr>
              <a:t>Be familiar with latest evidence on first line tobacco dependence aids </a:t>
            </a:r>
            <a:endParaRPr lang="en-CA" dirty="0">
              <a:latin typeface="Arial" panose="020B0604020202020204" pitchFamily="34" charset="0"/>
              <a:ea typeface="Calibri" panose="020F0502020204030204" pitchFamily="34" charset="0"/>
              <a:cs typeface="Arial" panose="020B0604020202020204" pitchFamily="34" charset="0"/>
            </a:endParaRPr>
          </a:p>
          <a:p>
            <a:pPr marL="342900" lvl="0" indent="-342900">
              <a:buFont typeface="Arial" panose="020B0604020202020204" pitchFamily="34" charset="0"/>
              <a:buChar char="•"/>
            </a:pPr>
            <a:r>
              <a:rPr lang="en-CA" dirty="0">
                <a:latin typeface="Arial" panose="020B0604020202020204" pitchFamily="34" charset="0"/>
                <a:ea typeface="Calibri" panose="020F0502020204030204" pitchFamily="34" charset="0"/>
                <a:cs typeface="Arial" panose="020B0604020202020204" pitchFamily="34" charset="0"/>
              </a:rPr>
              <a:t>Feel confident adjusting NRT treatment to address patients’ needs</a:t>
            </a:r>
          </a:p>
          <a:p>
            <a:pPr marL="342900" indent="-342900">
              <a:buFont typeface="Arial" panose="020B0604020202020204" pitchFamily="34" charset="0"/>
              <a:buChar char="•"/>
            </a:pPr>
            <a:r>
              <a:rPr lang="en-CA" dirty="0">
                <a:latin typeface="Arial" panose="020B0604020202020204" pitchFamily="34" charset="0"/>
                <a:ea typeface="Calibri"/>
                <a:cs typeface="Arial" panose="020B0604020202020204" pitchFamily="34" charset="0"/>
              </a:rPr>
              <a:t>Know how to provide patients with instruction on correct use of fist line aids</a:t>
            </a:r>
            <a:endParaRPr lang="en-CA" dirty="0">
              <a:latin typeface="Arial" panose="020B0604020202020204" pitchFamily="34" charset="0"/>
              <a:ea typeface="Calibri" panose="020F0502020204030204" pitchFamily="34" charset="0"/>
              <a:cs typeface="Arial" panose="020B0604020202020204" pitchFamily="34" charset="0"/>
            </a:endParaRPr>
          </a:p>
          <a:p>
            <a:pPr marL="342900" lvl="0" indent="-342900">
              <a:buFont typeface="Arial" panose="020B0604020202020204" pitchFamily="34" charset="0"/>
              <a:buChar char="•"/>
            </a:pPr>
            <a:r>
              <a:rPr lang="en-CA" dirty="0">
                <a:latin typeface="Arial" panose="020B0604020202020204" pitchFamily="34" charset="0"/>
                <a:ea typeface="Calibri" panose="020F0502020204030204" pitchFamily="34" charset="0"/>
                <a:cs typeface="Arial" panose="020B0604020202020204" pitchFamily="34" charset="0"/>
              </a:rPr>
              <a:t>Learn about effective strategies for addressing possible side effects </a:t>
            </a:r>
          </a:p>
          <a:p>
            <a:pPr marL="342900" lvl="0" indent="-342900">
              <a:buFont typeface="Arial" panose="020B0604020202020204" pitchFamily="34" charset="0"/>
              <a:buChar char="•"/>
            </a:pPr>
            <a:r>
              <a:rPr lang="en-CA" dirty="0">
                <a:latin typeface="Arial" panose="020B0604020202020204" pitchFamily="34" charset="0"/>
                <a:ea typeface="Calibri" panose="020F0502020204030204" pitchFamily="34" charset="0"/>
                <a:cs typeface="Arial" panose="020B0604020202020204" pitchFamily="34" charset="0"/>
              </a:rPr>
              <a:t>Address special groups (pregnancy, CVD, surgical patients)</a:t>
            </a:r>
          </a:p>
          <a:p>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ea typeface="MS PGothic"/>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a:p>
        </p:txBody>
      </p:sp>
    </p:spTree>
    <p:extLst>
      <p:ext uri="{BB962C8B-B14F-4D97-AF65-F5344CB8AC3E}">
        <p14:creationId xmlns:p14="http://schemas.microsoft.com/office/powerpoint/2010/main" val="86711968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US" dirty="0">
                <a:latin typeface="Arial" panose="020B0604020202020204" pitchFamily="34" charset="0"/>
                <a:cs typeface="Arial" panose="020B0604020202020204" pitchFamily="34" charset="0"/>
              </a:rPr>
              <a:t>Here</a:t>
            </a:r>
            <a:r>
              <a:rPr lang="en-US" baseline="0" dirty="0">
                <a:latin typeface="Arial" panose="020B0604020202020204" pitchFamily="34" charset="0"/>
                <a:cs typeface="Arial" panose="020B0604020202020204" pitchFamily="34" charset="0"/>
              </a:rPr>
              <a:t> is a simple way to discuss the importance of combination NRT. </a:t>
            </a:r>
            <a:br>
              <a:rPr lang="en-US" baseline="0" dirty="0">
                <a:latin typeface="Arial" panose="020B0604020202020204" pitchFamily="34" charset="0"/>
                <a:cs typeface="Arial" panose="020B0604020202020204" pitchFamily="34" charset="0"/>
              </a:rPr>
            </a:br>
            <a:br>
              <a:rPr lang="en-US" baseline="0" dirty="0">
                <a:latin typeface="Arial" panose="020B0604020202020204" pitchFamily="34" charset="0"/>
                <a:cs typeface="Arial" panose="020B0604020202020204" pitchFamily="34" charset="0"/>
              </a:rPr>
            </a:br>
            <a:r>
              <a:rPr lang="en-US" baseline="0" dirty="0">
                <a:latin typeface="Arial" panose="020B0604020202020204" pitchFamily="34" charset="0"/>
                <a:cs typeface="Arial" panose="020B0604020202020204" pitchFamily="34" charset="0"/>
              </a:rPr>
              <a:t>[Read out quote from slide]</a:t>
            </a:r>
            <a:endParaRPr lang="en-US" sz="1200" b="0" i="0" kern="1200" baseline="0" dirty="0">
              <a:solidFill>
                <a:schemeClr val="tx1"/>
              </a:solidFill>
              <a:effectLst/>
              <a:latin typeface="Arial" panose="020B0604020202020204" pitchFamily="34" charset="0"/>
              <a:ea typeface="Calibri"/>
              <a:cs typeface="Arial" panose="020B0604020202020204" pitchFamily="34" charset="0"/>
            </a:endParaRPr>
          </a:p>
          <a:p>
            <a:pPr>
              <a:lnSpc>
                <a:spcPct val="115000"/>
              </a:lnSpc>
              <a:spcAft>
                <a:spcPts val="1000"/>
              </a:spcAft>
            </a:pPr>
            <a:r>
              <a:rPr lang="en-GB" sz="1200" b="0" i="0" kern="1200" dirty="0">
                <a:solidFill>
                  <a:schemeClr val="tx1"/>
                </a:solidFill>
                <a:effectLst/>
                <a:latin typeface="Arial" panose="020B0604020202020204" pitchFamily="34" charset="0"/>
                <a:ea typeface="Calibri"/>
                <a:cs typeface="Arial" panose="020B0604020202020204" pitchFamily="34" charset="0"/>
              </a:rPr>
              <a:t>“</a:t>
            </a:r>
            <a:r>
              <a:rPr lang="en-GB" sz="1200" b="0" i="0" kern="1200" dirty="0">
                <a:solidFill>
                  <a:schemeClr val="tx1"/>
                </a:solidFill>
                <a:latin typeface="Arial" panose="020B0604020202020204" pitchFamily="34" charset="0"/>
                <a:ea typeface="Calibri"/>
                <a:cs typeface="Arial" panose="020B0604020202020204" pitchFamily="34" charset="0"/>
              </a:rPr>
              <a:t>U</a:t>
            </a:r>
            <a:r>
              <a:rPr lang="en-GB" sz="1200" b="0" i="0" kern="1200" dirty="0">
                <a:solidFill>
                  <a:schemeClr val="tx1"/>
                </a:solidFill>
                <a:effectLst/>
                <a:latin typeface="Arial" panose="020B0604020202020204" pitchFamily="34" charset="0"/>
                <a:ea typeface="Calibri"/>
                <a:cs typeface="Arial" panose="020B0604020202020204" pitchFamily="34" charset="0"/>
              </a:rPr>
              <a:t>sing two products together (usually </a:t>
            </a:r>
            <a:r>
              <a:rPr lang="en-GB" sz="1200" dirty="0">
                <a:latin typeface="Arial" panose="020B0604020202020204" pitchFamily="34" charset="0"/>
                <a:ea typeface="Calibri"/>
                <a:cs typeface="Arial" panose="020B0604020202020204" pitchFamily="34" charset="0"/>
              </a:rPr>
              <a:t>a patch to deliver a background dose of nicotine and a faster acting product like the mouth spray or lozenge to give extra help as needed) gives </a:t>
            </a:r>
            <a:r>
              <a:rPr lang="en-GB" sz="1200" b="0" i="0" kern="1200" dirty="0">
                <a:solidFill>
                  <a:schemeClr val="tx1"/>
                </a:solidFill>
                <a:effectLst/>
                <a:latin typeface="Arial" panose="020B0604020202020204" pitchFamily="34" charset="0"/>
                <a:ea typeface="Calibri"/>
                <a:cs typeface="Arial" panose="020B0604020202020204" pitchFamily="34" charset="0"/>
              </a:rPr>
              <a:t>you an increased chance of success compared with using one product. Combining products is also very safe: there is no need to worry about overdosing on nicotine. </a:t>
            </a:r>
            <a:r>
              <a:rPr lang="en-GB" sz="1200" dirty="0">
                <a:latin typeface="Arial" panose="020B0604020202020204" pitchFamily="34" charset="0"/>
                <a:ea typeface="Calibri"/>
                <a:cs typeface="Arial" panose="020B0604020202020204" pitchFamily="34" charset="0"/>
              </a:rPr>
              <a:t>Do you have any thoughts about this?”</a:t>
            </a:r>
            <a:r>
              <a:rPr lang="en-GB" dirty="0">
                <a:latin typeface="Arial" panose="020B0604020202020204" pitchFamily="34" charset="0"/>
                <a:ea typeface="Calibri"/>
                <a:cs typeface="Arial" panose="020B0604020202020204" pitchFamily="34" charset="0"/>
              </a:rPr>
              <a:t> </a:t>
            </a:r>
            <a:endParaRPr lang="en-US" dirty="0">
              <a:latin typeface="Arial" panose="020B0604020202020204" pitchFamily="34" charset="0"/>
              <a:cs typeface="Arial" panose="020B0604020202020204" pitchFamily="34" charset="0"/>
            </a:endParaRPr>
          </a:p>
          <a:p>
            <a:endParaRPr lang="en-GB" sz="1200" dirty="0">
              <a:latin typeface="Arial" panose="020B0604020202020204" pitchFamily="34" charset="0"/>
              <a:ea typeface="Calibri"/>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60</a:t>
            </a:fld>
            <a:endParaRPr lang="en-US"/>
          </a:p>
        </p:txBody>
      </p:sp>
    </p:spTree>
    <p:extLst>
      <p:ext uri="{BB962C8B-B14F-4D97-AF65-F5344CB8AC3E}">
        <p14:creationId xmlns:p14="http://schemas.microsoft.com/office/powerpoint/2010/main" val="62957359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E76B5D-C3F3-2413-0334-F72DB06EEB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5103FD-D597-E157-26CC-7F069653FC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198D3B-3FBF-FBD6-8FD5-6D3A82680D9B}"/>
              </a:ext>
            </a:extLst>
          </p:cNvPr>
          <p:cNvSpPr>
            <a:spLocks noGrp="1"/>
          </p:cNvSpPr>
          <p:nvPr>
            <p:ph type="body" idx="1"/>
          </p:nvPr>
        </p:nvSpPr>
        <p:spPr/>
        <p:txBody>
          <a:bodyPr>
            <a:normAutofit fontScale="85000" lnSpcReduction="10000"/>
          </a:bodyPr>
          <a:lstStyle/>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Full instructions: Trainer guide Day 1, page 23: Activity 6: Applying skills to practice (Case: Gregory)</a:t>
            </a:r>
          </a:p>
          <a:p>
            <a:pPr algn="l" rtl="0" fontAlgn="base"/>
            <a:endParaRPr lang="en-GB" sz="1200" b="1" i="0" u="none" strike="noStrike" dirty="0">
              <a:solidFill>
                <a:srgbClr val="000000"/>
              </a:solidFill>
              <a:effectLst/>
              <a:latin typeface="Arial" panose="020B0604020202020204" pitchFamily="34" charset="0"/>
              <a:cs typeface="Arial" panose="020B0604020202020204" pitchFamily="34" charset="0"/>
            </a:endParaRPr>
          </a:p>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Activity summary:</a:t>
            </a:r>
          </a:p>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Method: </a:t>
            </a:r>
            <a:r>
              <a:rPr lang="en-GB" sz="1200" b="0" i="0" u="none" strike="noStrike" dirty="0">
                <a:solidFill>
                  <a:srgbClr val="000000"/>
                </a:solidFill>
                <a:effectLst/>
                <a:latin typeface="Arial" panose="020B0604020202020204" pitchFamily="34" charset="0"/>
                <a:cs typeface="Arial" panose="020B0604020202020204" pitchFamily="34" charset="0"/>
              </a:rPr>
              <a:t>Breakout rooms, Day 1 Handout 2, Day 1 Handout 3</a:t>
            </a:r>
          </a:p>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Number per group: </a:t>
            </a:r>
            <a:r>
              <a:rPr lang="en-GB" sz="1200" b="0" i="0" u="none" strike="noStrike" dirty="0">
                <a:solidFill>
                  <a:srgbClr val="000000"/>
                </a:solidFill>
                <a:effectLst/>
                <a:latin typeface="Arial" panose="020B0604020202020204" pitchFamily="34" charset="0"/>
                <a:cs typeface="Arial" panose="020B0604020202020204" pitchFamily="34" charset="0"/>
              </a:rPr>
              <a:t>3</a:t>
            </a:r>
          </a:p>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Duration: </a:t>
            </a:r>
            <a:r>
              <a:rPr lang="en-GB" sz="1200" b="0" i="0" u="none" strike="noStrike" dirty="0">
                <a:solidFill>
                  <a:srgbClr val="000000"/>
                </a:solidFill>
                <a:effectLst/>
                <a:latin typeface="Arial" panose="020B0604020202020204" pitchFamily="34" charset="0"/>
                <a:cs typeface="Arial" panose="020B0604020202020204" pitchFamily="34" charset="0"/>
              </a:rPr>
              <a:t>13 minutes</a:t>
            </a:r>
          </a:p>
          <a:p>
            <a:pPr algn="l" rtl="0" fontAlgn="base"/>
            <a:r>
              <a:rPr lang="en-CA" b="0" i="0" dirty="0">
                <a:solidFill>
                  <a:srgbClr val="444444"/>
                </a:solidFill>
                <a:effectLst/>
                <a:latin typeface="Arial" panose="020B0604020202020204" pitchFamily="34" charset="0"/>
              </a:rPr>
              <a:t>​</a:t>
            </a:r>
            <a:endParaRPr lang="en-CA" b="0" i="0" dirty="0">
              <a:solidFill>
                <a:srgbClr val="444444"/>
              </a:solidFill>
              <a:effectLst/>
              <a:latin typeface="Calibri" panose="020F0502020204030204" pitchFamily="34" charset="0"/>
            </a:endParaRPr>
          </a:p>
          <a:p>
            <a:pPr algn="l" rtl="0" fontAlgn="base">
              <a:buFont typeface="Arial" panose="020B0604020202020204" pitchFamily="34" charset="0"/>
              <a:buNone/>
            </a:pPr>
            <a:r>
              <a:rPr lang="en-GB" sz="1200" b="0" i="0" dirty="0">
                <a:solidFill>
                  <a:srgbClr val="444444"/>
                </a:solidFill>
                <a:effectLst/>
                <a:latin typeface="Arial" panose="020B0604020202020204" pitchFamily="34" charset="0"/>
                <a:cs typeface="Arial" panose="020B0604020202020204" pitchFamily="34" charset="0"/>
              </a:rPr>
              <a:t>Method:</a:t>
            </a:r>
          </a:p>
          <a:p>
            <a:pPr marL="342900" lvl="0" indent="-342900">
              <a:lnSpc>
                <a:spcPct val="112000"/>
              </a:lnSpc>
              <a:spcAft>
                <a:spcPts val="820"/>
              </a:spcAft>
              <a:buFont typeface="Symbol" panose="05050102010706020507" pitchFamily="18" charset="2"/>
              <a:buChar char=""/>
            </a:pPr>
            <a:r>
              <a:rPr lang="en-GB" sz="1200" kern="100" dirty="0">
                <a:solidFill>
                  <a:srgbClr val="181717"/>
                </a:solidFill>
                <a:effectLst/>
                <a:latin typeface="Arial" panose="020B0604020202020204" pitchFamily="34" charset="0"/>
                <a:ea typeface="Calibri" panose="020F0502020204030204" pitchFamily="34" charset="0"/>
              </a:rPr>
              <a:t>Explain that you will returning to the groups of 3 and that participants were in earlier in the day (Activity 3). </a:t>
            </a:r>
            <a:endParaRPr lang="en-GB" sz="1050" kern="100" dirty="0">
              <a:solidFill>
                <a:srgbClr val="181717"/>
              </a:solidFill>
              <a:effectLst/>
              <a:latin typeface="Calibri" panose="020F0502020204030204" pitchFamily="34" charset="0"/>
              <a:ea typeface="Calibri" panose="020F0502020204030204" pitchFamily="34" charset="0"/>
            </a:endParaRPr>
          </a:p>
          <a:p>
            <a:pPr marL="800100" lvl="1" indent="-342900">
              <a:lnSpc>
                <a:spcPct val="112000"/>
              </a:lnSpc>
              <a:buFont typeface="Arial" panose="020B0604020202020204" pitchFamily="34" charset="0"/>
              <a:buChar char="-"/>
            </a:pPr>
            <a:r>
              <a:rPr lang="en-GB" sz="1200" b="1" kern="100" dirty="0">
                <a:solidFill>
                  <a:srgbClr val="181717"/>
                </a:solidFill>
                <a:effectLst/>
                <a:latin typeface="Arial" panose="020B0604020202020204" pitchFamily="34" charset="0"/>
                <a:ea typeface="Calibri" panose="020F0502020204030204" pitchFamily="34" charset="0"/>
              </a:rPr>
              <a:t>Practitioner: </a:t>
            </a:r>
            <a:r>
              <a:rPr lang="en-GB" sz="1200" kern="100" dirty="0">
                <a:solidFill>
                  <a:srgbClr val="181717"/>
                </a:solidFill>
                <a:effectLst/>
                <a:latin typeface="Arial" panose="020B0604020202020204" pitchFamily="34" charset="0"/>
                <a:ea typeface="Calibri" panose="020F0502020204030204" pitchFamily="34" charset="0"/>
              </a:rPr>
              <a:t>the practitioner’s role involves conducting a pre-quit assessment session. Participants should use the Clinical Checklist and practise communication skills</a:t>
            </a:r>
            <a:r>
              <a:rPr lang="en-GB" sz="1200" i="1" kern="100" dirty="0">
                <a:solidFill>
                  <a:srgbClr val="181717"/>
                </a:solidFill>
                <a:effectLst/>
                <a:latin typeface="Arial" panose="020B0604020202020204" pitchFamily="34" charset="0"/>
                <a:ea typeface="Calibri" panose="020F0502020204030204" pitchFamily="34" charset="0"/>
              </a:rPr>
              <a:t>.</a:t>
            </a:r>
            <a:r>
              <a:rPr lang="en-GB" sz="1200" kern="100" dirty="0">
                <a:solidFill>
                  <a:srgbClr val="181717"/>
                </a:solidFill>
                <a:effectLst/>
                <a:latin typeface="Arial" panose="020B0604020202020204" pitchFamily="34" charset="0"/>
                <a:ea typeface="Calibri" panose="020F0502020204030204" pitchFamily="34" charset="0"/>
              </a:rPr>
              <a:t> They can consult with the observer if they need any help during the session</a:t>
            </a:r>
            <a:endParaRPr lang="en-GB" sz="1050" kern="100" dirty="0">
              <a:solidFill>
                <a:srgbClr val="181717"/>
              </a:solidFill>
              <a:effectLst/>
              <a:latin typeface="Calibri" panose="020F0502020204030204" pitchFamily="34" charset="0"/>
              <a:ea typeface="Calibri" panose="020F0502020204030204" pitchFamily="34" charset="0"/>
            </a:endParaRPr>
          </a:p>
          <a:p>
            <a:pPr marL="800100" lvl="1" indent="-342900">
              <a:lnSpc>
                <a:spcPct val="112000"/>
              </a:lnSpc>
              <a:buFont typeface="Arial" panose="020B0604020202020204" pitchFamily="34" charset="0"/>
              <a:buChar char="-"/>
            </a:pPr>
            <a:r>
              <a:rPr lang="en-GB" sz="1200" b="1" kern="100" dirty="0">
                <a:solidFill>
                  <a:srgbClr val="181717"/>
                </a:solidFill>
                <a:effectLst/>
                <a:latin typeface="Arial" panose="020B0604020202020204" pitchFamily="34" charset="0"/>
                <a:ea typeface="Calibri" panose="020F0502020204030204" pitchFamily="34" charset="0"/>
              </a:rPr>
              <a:t>Patient: </a:t>
            </a:r>
            <a:r>
              <a:rPr lang="en-GB" sz="1200" kern="100" dirty="0">
                <a:solidFill>
                  <a:srgbClr val="181717"/>
                </a:solidFill>
                <a:effectLst/>
                <a:latin typeface="Arial" panose="020B0604020202020204" pitchFamily="34" charset="0"/>
                <a:ea typeface="Calibri" panose="020F0502020204030204" pitchFamily="34" charset="0"/>
              </a:rPr>
              <a:t>play a typical patient at initial TDA session using the patient profiles in Handout 3, giving information only when asked, keeping in character and supplementing information, without making the consultation too difficult</a:t>
            </a:r>
            <a:endParaRPr lang="en-GB" sz="1050" kern="100" dirty="0">
              <a:solidFill>
                <a:srgbClr val="181717"/>
              </a:solidFill>
              <a:effectLst/>
              <a:latin typeface="Calibri" panose="020F0502020204030204" pitchFamily="34" charset="0"/>
              <a:ea typeface="Calibri" panose="020F0502020204030204" pitchFamily="34" charset="0"/>
            </a:endParaRPr>
          </a:p>
          <a:p>
            <a:pPr marL="800100" lvl="1" indent="-342900">
              <a:lnSpc>
                <a:spcPct val="112000"/>
              </a:lnSpc>
              <a:spcAft>
                <a:spcPts val="820"/>
              </a:spcAft>
              <a:buFont typeface="Arial" panose="020B0604020202020204" pitchFamily="34" charset="0"/>
              <a:buChar char="-"/>
            </a:pPr>
            <a:r>
              <a:rPr lang="en-GB" sz="1200" b="1" kern="100" dirty="0">
                <a:solidFill>
                  <a:srgbClr val="181717"/>
                </a:solidFill>
                <a:effectLst/>
                <a:latin typeface="Arial" panose="020B0604020202020204" pitchFamily="34" charset="0"/>
                <a:ea typeface="Calibri" panose="020F0502020204030204" pitchFamily="34" charset="0"/>
              </a:rPr>
              <a:t>Observer: </a:t>
            </a:r>
            <a:r>
              <a:rPr lang="en-GB" sz="1200" kern="100" dirty="0">
                <a:solidFill>
                  <a:srgbClr val="181717"/>
                </a:solidFill>
                <a:effectLst/>
                <a:latin typeface="Arial" panose="020B0604020202020204" pitchFamily="34" charset="0"/>
                <a:ea typeface="Calibri" panose="020F0502020204030204" pitchFamily="34" charset="0"/>
              </a:rPr>
              <a:t>use checklist and verify that all points were covered by TDA. Provide feedback to TDA at end of session and offer assistance when it’s needed</a:t>
            </a:r>
            <a:endParaRPr lang="en-GB" sz="1050" kern="100" dirty="0">
              <a:solidFill>
                <a:srgbClr val="181717"/>
              </a:solidFill>
              <a:effectLst/>
              <a:latin typeface="Calibri" panose="020F0502020204030204" pitchFamily="34" charset="0"/>
              <a:ea typeface="Calibri" panose="020F0502020204030204" pitchFamily="34" charset="0"/>
            </a:endParaRPr>
          </a:p>
          <a:p>
            <a:pPr algn="l" rtl="0" fontAlgn="base">
              <a:buFont typeface="Arial" panose="020B0604020202020204" pitchFamily="34" charset="0"/>
              <a:buNone/>
            </a:pPr>
            <a:endParaRPr lang="en-GB" sz="1200" b="0" i="0" dirty="0">
              <a:solidFill>
                <a:srgbClr val="444444"/>
              </a:solidFill>
              <a:effectLst/>
              <a:latin typeface="Arial" panose="020B0604020202020204" pitchFamily="34" charset="0"/>
              <a:cs typeface="Arial" panose="020B0604020202020204" pitchFamily="34" charset="0"/>
            </a:endParaRPr>
          </a:p>
          <a:p>
            <a:pPr algn="l" rtl="0" fontAlgn="base"/>
            <a:r>
              <a:rPr lang="en-GB" b="0" i="0" u="none" strike="noStrike" dirty="0">
                <a:solidFill>
                  <a:srgbClr val="0C7FFF"/>
                </a:solidFill>
                <a:effectLst/>
                <a:latin typeface="Arial" panose="020B0604020202020204" pitchFamily="34" charset="0"/>
              </a:rPr>
              <a:t>[Use slides that follow to introduce skills practice]</a:t>
            </a:r>
            <a:r>
              <a:rPr lang="en-US"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a:extLst>
              <a:ext uri="{FF2B5EF4-FFF2-40B4-BE49-F238E27FC236}">
                <a16:creationId xmlns:a16="http://schemas.microsoft.com/office/drawing/2014/main" id="{484A67C6-520C-7EC6-88B7-AD723855F983}"/>
              </a:ext>
            </a:extLst>
          </p:cNvPr>
          <p:cNvSpPr>
            <a:spLocks noGrp="1"/>
          </p:cNvSpPr>
          <p:nvPr>
            <p:ph type="sldNum" sz="quarter" idx="5"/>
          </p:nvPr>
        </p:nvSpPr>
        <p:spPr/>
        <p:txBody>
          <a:bodyPr/>
          <a:lstStyle/>
          <a:p>
            <a:pPr>
              <a:defRPr/>
            </a:pPr>
            <a:fld id="{242A2382-4541-B845-B6D5-E8B5A330E247}" type="slidenum">
              <a:rPr lang="en-US" smtClean="0"/>
              <a:pPr>
                <a:defRPr/>
              </a:pPr>
              <a:t>61</a:t>
            </a:fld>
            <a:endParaRPr lang="en-US"/>
          </a:p>
        </p:txBody>
      </p:sp>
    </p:spTree>
    <p:extLst>
      <p:ext uri="{BB962C8B-B14F-4D97-AF65-F5344CB8AC3E}">
        <p14:creationId xmlns:p14="http://schemas.microsoft.com/office/powerpoint/2010/main" val="400006339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1" i="0" u="none" strike="noStrike" dirty="0">
                <a:solidFill>
                  <a:srgbClr val="000000"/>
                </a:solidFill>
                <a:effectLst/>
                <a:latin typeface="Arial" panose="020B0604020202020204" pitchFamily="34" charset="0"/>
                <a:cs typeface="Arial" panose="020B0604020202020204" pitchFamily="34" charset="0"/>
              </a:rPr>
              <a:t>Full instructions: Trainer guide Day 1, page 23: Activity 6: Applying skills to practice (Case: Gregory)</a:t>
            </a:r>
          </a:p>
          <a:p>
            <a:endParaRPr lang="en-US" b="1" dirty="0">
              <a:latin typeface="Arial" panose="020B06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[Meet Gregory, case study for skills practice]</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62</a:t>
            </a:fld>
            <a:endParaRPr lang="en-US"/>
          </a:p>
        </p:txBody>
      </p:sp>
    </p:spTree>
    <p:extLst>
      <p:ext uri="{BB962C8B-B14F-4D97-AF65-F5344CB8AC3E}">
        <p14:creationId xmlns:p14="http://schemas.microsoft.com/office/powerpoint/2010/main" val="222390464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Full instructions: Trainer guide Day 1, page 23: Activity 6: Applying skills to practice (Case: Gregory)</a:t>
            </a:r>
          </a:p>
          <a:p>
            <a:pPr algn="l" rtl="0" fontAlgn="base"/>
            <a:r>
              <a:rPr lang="en-GB" b="0" i="0" dirty="0">
                <a:solidFill>
                  <a:srgbClr val="444444"/>
                </a:solidFill>
                <a:effectLst/>
                <a:latin typeface="Arial" panose="020B0604020202020204" pitchFamily="34" charset="0"/>
              </a:rPr>
              <a:t>​</a:t>
            </a:r>
            <a:endParaRPr lang="en-GB" b="0" i="0" dirty="0">
              <a:solidFill>
                <a:srgbClr val="444444"/>
              </a:solidFill>
              <a:effectLst/>
              <a:latin typeface="Calibri" panose="020F0502020204030204" pitchFamily="34" charset="0"/>
            </a:endParaRPr>
          </a:p>
          <a:p>
            <a:pPr algn="l" rtl="0" fontAlgn="base"/>
            <a:r>
              <a:rPr lang="en-GB" b="0" i="0" u="none" strike="noStrike" dirty="0">
                <a:solidFill>
                  <a:srgbClr val="000000"/>
                </a:solidFill>
                <a:effectLst/>
                <a:latin typeface="Arial" panose="020B0604020202020204" pitchFamily="34" charset="0"/>
              </a:rPr>
              <a:t>[Introduce details of case study. Spend a few minutes verbally introducing Gregory’s profile and details]</a:t>
            </a:r>
            <a:r>
              <a:rPr lang="en-US"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GB" b="0" i="0" dirty="0">
                <a:solidFill>
                  <a:srgbClr val="444444"/>
                </a:solidFill>
                <a:effectLst/>
                <a:latin typeface="Arial" panose="020B0604020202020204" pitchFamily="34" charset="0"/>
              </a:rPr>
              <a:t>​</a:t>
            </a:r>
            <a:endParaRPr lang="en-GB" b="0" i="0" dirty="0">
              <a:solidFill>
                <a:srgbClr val="444444"/>
              </a:solidFill>
              <a:effectLst/>
              <a:latin typeface="Calibri" panose="020F0502020204030204" pitchFamily="34" charset="0"/>
            </a:endParaRPr>
          </a:p>
          <a:p>
            <a:pPr algn="l" rtl="0" fontAlgn="base"/>
            <a:r>
              <a:rPr lang="en-GB" b="0" i="0" u="none" strike="noStrike" dirty="0">
                <a:solidFill>
                  <a:srgbClr val="000000"/>
                </a:solidFill>
                <a:effectLst/>
                <a:latin typeface="Arial" panose="020B0604020202020204" pitchFamily="34" charset="0"/>
              </a:rPr>
              <a:t>We are going to meet Gregory. Gregory is a 48-year old man admitted to hospital for breathing difficulties….</a:t>
            </a:r>
            <a:endParaRPr lang="en-US" b="0" i="0" dirty="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63</a:t>
            </a:fld>
            <a:endParaRPr lang="en-US"/>
          </a:p>
        </p:txBody>
      </p:sp>
    </p:spTree>
    <p:extLst>
      <p:ext uri="{BB962C8B-B14F-4D97-AF65-F5344CB8AC3E}">
        <p14:creationId xmlns:p14="http://schemas.microsoft.com/office/powerpoint/2010/main" val="180736237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Full instructions: Trainer guide Day 1, page 23: Activity 6: Applying skills to practice (Case: Gregory)</a:t>
            </a:r>
          </a:p>
          <a:p>
            <a:pPr algn="l" rtl="0" fontAlgn="base"/>
            <a:r>
              <a:rPr lang="en-CA" b="0" i="0" dirty="0">
                <a:solidFill>
                  <a:srgbClr val="444444"/>
                </a:solidFill>
                <a:effectLst/>
                <a:latin typeface="Arial" panose="020B0604020202020204" pitchFamily="34" charset="0"/>
              </a:rPr>
              <a:t>​</a:t>
            </a:r>
            <a:endParaRPr lang="en-CA" b="0" i="0" dirty="0">
              <a:solidFill>
                <a:srgbClr val="444444"/>
              </a:solidFill>
              <a:effectLst/>
              <a:latin typeface="Calibri" panose="020F0502020204030204" pitchFamily="34" charset="0"/>
            </a:endParaRPr>
          </a:p>
          <a:p>
            <a:pPr algn="l" rtl="0" fontAlgn="base"/>
            <a:r>
              <a:rPr lang="en-CA" b="0" i="0" u="none" strike="noStrike" dirty="0">
                <a:solidFill>
                  <a:srgbClr val="000000"/>
                </a:solidFill>
                <a:effectLst/>
                <a:latin typeface="Arial" panose="020B0604020202020204" pitchFamily="34" charset="0"/>
              </a:rPr>
              <a:t>[Use this slide to debrief following breakout room skills practice]</a:t>
            </a:r>
            <a:r>
              <a:rPr lang="en-US"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CA" b="0" i="0" dirty="0">
                <a:solidFill>
                  <a:srgbClr val="444444"/>
                </a:solidFill>
                <a:effectLst/>
                <a:latin typeface="Arial" panose="020B0604020202020204" pitchFamily="34" charset="0"/>
              </a:rPr>
              <a:t>​</a:t>
            </a:r>
            <a:endParaRPr lang="en-CA" b="0" i="0" dirty="0">
              <a:solidFill>
                <a:srgbClr val="444444"/>
              </a:solidFill>
              <a:effectLst/>
              <a:latin typeface="Calibri" panose="020F0502020204030204" pitchFamily="34" charset="0"/>
            </a:endParaRPr>
          </a:p>
          <a:p>
            <a:pPr algn="l" rtl="0" fontAlgn="base"/>
            <a:r>
              <a:rPr lang="en-CA" b="1" i="0" u="none" strike="noStrike" dirty="0">
                <a:solidFill>
                  <a:srgbClr val="000000"/>
                </a:solidFill>
                <a:effectLst/>
                <a:latin typeface="Arial" panose="020B0604020202020204" pitchFamily="34" charset="0"/>
              </a:rPr>
              <a:t>Discuss questions to use for </a:t>
            </a:r>
            <a:r>
              <a:rPr lang="en-GB" b="1" i="0" u="none" strike="noStrike" dirty="0">
                <a:solidFill>
                  <a:srgbClr val="0C7FFF"/>
                </a:solidFill>
                <a:effectLst/>
                <a:latin typeface="Arial" panose="020B0604020202020204" pitchFamily="34" charset="0"/>
              </a:rPr>
              <a:t>Debrief: </a:t>
            </a:r>
            <a:r>
              <a:rPr lang="en-US"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buFont typeface="Arial" panose="020B0604020202020204" pitchFamily="34" charset="0"/>
              <a:buChar char="•"/>
            </a:pPr>
            <a:r>
              <a:rPr lang="en-GB" sz="1200" b="0" i="0" u="none" strike="noStrike" dirty="0">
                <a:solidFill>
                  <a:srgbClr val="0C7FFF"/>
                </a:solidFill>
                <a:effectLst/>
                <a:latin typeface="Arial" panose="020B0604020202020204" pitchFamily="34" charset="0"/>
              </a:rPr>
              <a:t>Ask for general feedback, comments or questions participants have regarding the initial assessment session. </a:t>
            </a:r>
            <a:r>
              <a:rPr lang="en-US" sz="1200" b="0" i="0" dirty="0">
                <a:solidFill>
                  <a:srgbClr val="444444"/>
                </a:solidFill>
                <a:effectLst/>
                <a:latin typeface="Arial" panose="020B0604020202020204" pitchFamily="34" charset="0"/>
              </a:rPr>
              <a:t>​</a:t>
            </a:r>
          </a:p>
          <a:p>
            <a:pPr algn="l" rtl="0" fontAlgn="base">
              <a:buFont typeface="Arial" panose="020B0604020202020204" pitchFamily="34" charset="0"/>
              <a:buChar char="•"/>
            </a:pPr>
            <a:r>
              <a:rPr lang="en-GB" sz="1200" b="0" i="0" u="none" strike="noStrike" dirty="0">
                <a:solidFill>
                  <a:srgbClr val="0C7FFF"/>
                </a:solidFill>
                <a:effectLst/>
                <a:latin typeface="Arial" panose="020B0604020202020204" pitchFamily="34" charset="0"/>
              </a:rPr>
              <a:t>Did you focus on building rapport, boosting motivation and confidence? Identifying Gregory’s personal reasons for stopping?</a:t>
            </a:r>
            <a:r>
              <a:rPr lang="en-US" sz="1200" b="0" i="0" dirty="0">
                <a:solidFill>
                  <a:srgbClr val="444444"/>
                </a:solidFill>
                <a:effectLst/>
                <a:latin typeface="Arial" panose="020B0604020202020204" pitchFamily="34" charset="0"/>
              </a:rPr>
              <a:t>​</a:t>
            </a:r>
          </a:p>
          <a:p>
            <a:pPr algn="l" rtl="0" fontAlgn="base">
              <a:buFont typeface="Arial" panose="020B0604020202020204" pitchFamily="34" charset="0"/>
              <a:buChar char="•"/>
            </a:pPr>
            <a:r>
              <a:rPr lang="en-GB" sz="1200" b="0" i="0" u="none" strike="noStrike" dirty="0">
                <a:solidFill>
                  <a:srgbClr val="0C7FFF"/>
                </a:solidFill>
                <a:effectLst/>
                <a:latin typeface="Arial" panose="020B0604020202020204" pitchFamily="34" charset="0"/>
              </a:rPr>
              <a:t>Did you conduct an assessment (level of dependence, withdrawal symptoms, urges to smoke, any side effects)</a:t>
            </a:r>
            <a:r>
              <a:rPr lang="en-US" sz="1200" b="0" i="0" dirty="0">
                <a:solidFill>
                  <a:srgbClr val="444444"/>
                </a:solidFill>
                <a:effectLst/>
                <a:latin typeface="Arial" panose="020B0604020202020204" pitchFamily="34" charset="0"/>
              </a:rPr>
              <a:t>​</a:t>
            </a:r>
          </a:p>
          <a:p>
            <a:pPr algn="l" rtl="0" fontAlgn="base">
              <a:buFont typeface="Arial" panose="020B0604020202020204" pitchFamily="34" charset="0"/>
              <a:buChar char="•"/>
            </a:pPr>
            <a:r>
              <a:rPr lang="en-GB" sz="1200" b="0" i="0" u="none" strike="noStrike" dirty="0">
                <a:solidFill>
                  <a:srgbClr val="0C7FFF"/>
                </a:solidFill>
                <a:effectLst/>
                <a:latin typeface="Arial" panose="020B0604020202020204" pitchFamily="34" charset="0"/>
              </a:rPr>
              <a:t>Did you identify any challenges Gregory feels he may have while in hospital and beyond. </a:t>
            </a:r>
            <a:r>
              <a:rPr lang="en-US" sz="1200" b="0" i="0" dirty="0">
                <a:solidFill>
                  <a:srgbClr val="444444"/>
                </a:solidFill>
                <a:effectLst/>
                <a:latin typeface="Arial" panose="020B0604020202020204" pitchFamily="34" charset="0"/>
              </a:rPr>
              <a:t>​</a:t>
            </a:r>
          </a:p>
          <a:p>
            <a:endParaRPr lang="en-US" dirty="0">
              <a:latin typeface="Century Gothic"/>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64</a:t>
            </a:fld>
            <a:endParaRPr lang="en-US"/>
          </a:p>
        </p:txBody>
      </p:sp>
    </p:spTree>
    <p:extLst>
      <p:ext uri="{BB962C8B-B14F-4D97-AF65-F5344CB8AC3E}">
        <p14:creationId xmlns:p14="http://schemas.microsoft.com/office/powerpoint/2010/main" val="6713114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GB" sz="1200" b="1" dirty="0">
                <a:effectLst/>
                <a:latin typeface="Arial" panose="020B0604020202020204" pitchFamily="34" charset="0"/>
                <a:ea typeface="Times New Roman" panose="02020603050405020304" pitchFamily="18" charset="0"/>
                <a:cs typeface="Arial" panose="020B0604020202020204" pitchFamily="34" charset="0"/>
              </a:rPr>
              <a:t>What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Vapes (also known as electronic cigarettes or e-cigarettes)</a:t>
            </a:r>
            <a:r>
              <a:rPr lang="en-CA" sz="1200" dirty="0">
                <a:effectLst/>
                <a:latin typeface="Arial" panose="020B0604020202020204" pitchFamily="34" charset="0"/>
                <a:ea typeface="Times New Roman" panose="02020603050405020304" pitchFamily="18" charset="0"/>
                <a:cs typeface="Arial" panose="020B0604020202020204" pitchFamily="34" charset="0"/>
              </a:rPr>
              <a:t> are devices that allow users to inhale nicotine in a vapour rather than smoke. They work by heating and vaporising a solution that typically contains nicotine, propylene glycol and/or vegetable glycerine, and flavourings. Using an e-cigarette is known as vaping.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While there are hundreds of vaping devices available, they all work in a similar manner: they essentially consist of a mouthpiece, a cartridge or tank where the vape-liquid is placed, a heating element which creates the vapour, and a battery.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There are a wide variety of vaping devices and vape solution flavours available.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Importantly, unlike cigarettes, </a:t>
            </a:r>
            <a:r>
              <a:rPr lang="en-CA" sz="1200" dirty="0">
                <a:effectLst/>
                <a:latin typeface="Arial" panose="020B0604020202020204" pitchFamily="34" charset="0"/>
                <a:ea typeface="Times New Roman" panose="02020603050405020304" pitchFamily="18" charset="0"/>
                <a:cs typeface="Arial" panose="020B0604020202020204" pitchFamily="34" charset="0"/>
              </a:rPr>
              <a:t>vapes do not burn tobacco and do not produce tar or carbon monoxide, two of the most damaging elements in tobacco smoke.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How it works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SzPts val="1400"/>
              <a:buFont typeface="Symbol" panose="05050102010706020507" pitchFamily="18" charset="2"/>
              <a:buChar char=""/>
              <a:tabLst>
                <a:tab pos="457200" algn="l"/>
              </a:tabLst>
            </a:pPr>
            <a:r>
              <a:rPr lang="en-US" sz="1200" dirty="0">
                <a:effectLst/>
                <a:latin typeface="Arial"/>
                <a:ea typeface="Times New Roman" panose="02020603050405020304" pitchFamily="18" charset="0"/>
                <a:cs typeface="Arial"/>
              </a:rPr>
              <a:t>The vaping solution is inhaled and as such delivers nicotine more rapidly when compared to NRT (as inhaling nicotine delivers it more rapidly to the brain when compared to delivery via the blood system which is how NRT works), which many</a:t>
            </a:r>
            <a:r>
              <a:rPr lang="en-US" dirty="0">
                <a:latin typeface="Arial"/>
                <a:ea typeface="Times New Roman" panose="02020603050405020304" pitchFamily="18" charset="0"/>
                <a:cs typeface="Arial"/>
              </a:rPr>
              <a:t> people who smoke</a:t>
            </a:r>
            <a:r>
              <a:rPr lang="en-US" sz="1200" dirty="0">
                <a:effectLst/>
                <a:latin typeface="Arial"/>
                <a:ea typeface="Times New Roman" panose="02020603050405020304" pitchFamily="18" charset="0"/>
                <a:cs typeface="Arial"/>
              </a:rPr>
              <a:t> find appealing.</a:t>
            </a:r>
            <a:r>
              <a:rPr lang="en-US" dirty="0">
                <a:latin typeface="Arial"/>
                <a:ea typeface="Times New Roman" panose="02020603050405020304" pitchFamily="18" charset="0"/>
                <a:cs typeface="Arial"/>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Some devices have a light-emitting diode on the end to simulate the glow of a burning cigarette.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How it is used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Used regularly throughout the day and when cravings occur.</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Nicotine-containing vapes are recommended.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More frequent puffing (“grazing”) compared to smoking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Sources: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cs typeface="Arial" panose="020B0604020202020204" pitchFamily="34" charset="0"/>
              </a:rPr>
              <a:t>Action on Smoking and Health. ASH Fact Sheet on the use of electronic cigarettes among adults in Great Britain 2022 </a:t>
            </a: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3"/>
              </a:rPr>
              <a:t>https://ash.org.uk/information-and-resources/fact-sheets/statistical/use-of-e-cigarettes-among-young-people-in-great-britain-2022</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pPr marL="342900" lvl="0" indent="-342900">
              <a:buSzPts val="14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cs typeface="Arial" panose="020B0604020202020204" pitchFamily="34" charset="0"/>
              </a:rPr>
              <a:t>Farsalinos, K. E. et al. Impact of flavour variability on electronic cigarette use experience: an internet survey. Int. J. Environ. Res. Public. Health 10, 727282 (2013).</a:t>
            </a:r>
          </a:p>
          <a:p>
            <a:pPr marL="171450" indent="-171450" eaLnBrk="1" hangingPunct="1">
              <a:buFont typeface="Arial" panose="020B0604020202020204" pitchFamily="34" charset="0"/>
              <a:buChar char="•"/>
            </a:pPr>
            <a:endParaRPr lang="en-GB" alt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66</a:t>
            </a:fld>
            <a:endParaRPr lang="en-US" dirty="0"/>
          </a:p>
        </p:txBody>
      </p:sp>
    </p:spTree>
    <p:extLst>
      <p:ext uri="{BB962C8B-B14F-4D97-AF65-F5344CB8AC3E}">
        <p14:creationId xmlns:p14="http://schemas.microsoft.com/office/powerpoint/2010/main" val="91667903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latin typeface="Arial" panose="020B0604020202020204" pitchFamily="34" charset="0"/>
                <a:cs typeface="Arial" panose="020B0604020202020204" pitchFamily="34" charset="0"/>
              </a:rPr>
              <a:t>We often hear concerns fron health care professionals and patent or family that </a:t>
            </a:r>
            <a:r>
              <a:rPr lang="en-CA" sz="1200" dirty="0">
                <a:latin typeface="Arial" panose="020B0604020202020204" pitchFamily="34" charset="0"/>
                <a:cs typeface="Arial" panose="020B0604020202020204" pitchFamily="34" charset="0"/>
              </a:rPr>
              <a:t>unregulated and no one knows what’s in them  eg nicotine containing vapes are regulated by MHRA and non nicotine by Trading Standards. “20mg/ml cap, 10ml max container, 2ml tank size. Route to licencing.  </a:t>
            </a:r>
          </a:p>
          <a:p>
            <a:endParaRPr lang="en-US" sz="1200" baseline="0" dirty="0">
              <a:latin typeface="Arial" panose="020B0604020202020204" pitchFamily="34" charset="0"/>
              <a:cs typeface="Arial" panose="020B0604020202020204" pitchFamily="34" charset="0"/>
            </a:endParaRPr>
          </a:p>
          <a:p>
            <a:endParaRPr lang="en-US" sz="1200" baseline="0" dirty="0">
              <a:latin typeface="Arial" panose="020B0604020202020204" pitchFamily="34" charset="0"/>
              <a:cs typeface="Arial" panose="020B0604020202020204" pitchFamily="34" charset="0"/>
            </a:endParaRPr>
          </a:p>
          <a:p>
            <a:r>
              <a:rPr lang="en-US" sz="1200" baseline="0" dirty="0">
                <a:latin typeface="Arial" panose="020B0604020202020204" pitchFamily="34" charset="0"/>
                <a:cs typeface="Arial" panose="020B0604020202020204" pitchFamily="34" charset="0"/>
              </a:rPr>
              <a:t>As of 2016 vaping devices are regulated by government as part of the EU Tobacco Products directive to ensure safety standards are met however</a:t>
            </a:r>
            <a:r>
              <a:rPr lang="en-GB" sz="1200" b="0" i="0" u="none" strike="noStrike" kern="1200" dirty="0">
                <a:solidFill>
                  <a:schemeClr val="tx1"/>
                </a:solidFill>
                <a:effectLst/>
                <a:latin typeface="Arial" panose="020B0604020202020204" pitchFamily="34" charset="0"/>
                <a:ea typeface="Geneva" pitchFamily="-109" charset="0"/>
                <a:cs typeface="Arial" panose="020B0604020202020204" pitchFamily="34" charset="0"/>
              </a:rPr>
              <a:t> post-Brexit these are going through consultation and may change.</a:t>
            </a:r>
            <a:endParaRPr lang="en-US" sz="1200" baseline="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Marketing and promotion are restricted under and manufacturers/suppliers cannot make medicinal claims unless products are licensed (nothing medicinal available yet). </a:t>
            </a:r>
          </a:p>
          <a:p>
            <a:pPr marL="171450" indent="-171450">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The size of tanks, vaping liquid containers and nicotine concentrations are all restricted. </a:t>
            </a:r>
          </a:p>
          <a:p>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67</a:t>
            </a:fld>
            <a:endParaRPr lang="en-US" dirty="0"/>
          </a:p>
        </p:txBody>
      </p:sp>
    </p:spTree>
    <p:extLst>
      <p:ext uri="{BB962C8B-B14F-4D97-AF65-F5344CB8AC3E}">
        <p14:creationId xmlns:p14="http://schemas.microsoft.com/office/powerpoint/2010/main" val="119249987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CA" sz="1200" b="1" dirty="0">
                <a:effectLst/>
                <a:latin typeface="Arial" panose="020B0604020202020204" pitchFamily="34" charset="0"/>
                <a:ea typeface="Times New Roman" panose="02020603050405020304" pitchFamily="18" charset="0"/>
                <a:cs typeface="Arial" panose="020B0604020202020204" pitchFamily="34" charset="0"/>
              </a:rPr>
              <a:t>[At this point you can remind participants that Day 2, Handout 1: Stop smoking aids: Quick reference contains details on the different types of vaping devices]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There have been significant improvements in their design over time. Whilst development of new technology and new devices is so rapid, and vaping devices so varied in their design, they can still be placed into a number of different categories.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‘Cig-a-like’ products</a:t>
            </a:r>
            <a:r>
              <a:rPr lang="en-CA" sz="1200" b="1" i="1" dirty="0">
                <a:effectLst/>
                <a:latin typeface="Arial" panose="020B0604020202020204" pitchFamily="34" charset="0"/>
                <a:ea typeface="Times New Roman" panose="02020603050405020304" pitchFamily="18" charset="0"/>
                <a:cs typeface="Arial" panose="020B0604020202020204" pitchFamily="34" charset="0"/>
              </a:rPr>
              <a:t>:</a:t>
            </a:r>
            <a:r>
              <a:rPr lang="en-CA" sz="1200" i="1" dirty="0">
                <a:effectLst/>
                <a:latin typeface="Arial" panose="020B0604020202020204" pitchFamily="34" charset="0"/>
                <a:ea typeface="Times New Roman" panose="02020603050405020304" pitchFamily="18" charset="0"/>
                <a:cs typeface="Arial" panose="020B0604020202020204" pitchFamily="34" charset="0"/>
              </a:rPr>
              <a:t> </a:t>
            </a:r>
            <a:r>
              <a:rPr lang="en-CA" sz="1200" dirty="0">
                <a:effectLst/>
                <a:latin typeface="Arial" panose="020B0604020202020204" pitchFamily="34" charset="0"/>
                <a:ea typeface="Times New Roman" panose="02020603050405020304" pitchFamily="18" charset="0"/>
                <a:cs typeface="Arial" panose="020B0604020202020204" pitchFamily="34" charset="0"/>
              </a:rPr>
              <a:t>The first e-cigarettes to come to market were designed to closely resemble tobacco cigarettes. They include non-rechargeable disposable models and reusable models with rechargeable atomisers and replaceable cartridges. The use of ‘cig-a-like’ products is now relatively uncommon and some would describe them as obsolete. Typical users are older adults who’ve been using them for over 10 years and don’t like change.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Tank models or vape pens:</a:t>
            </a:r>
            <a:r>
              <a:rPr lang="en-CA" sz="1200" dirty="0">
                <a:effectLst/>
                <a:latin typeface="Arial" panose="020B0604020202020204" pitchFamily="34" charset="0"/>
                <a:ea typeface="Times New Roman" panose="02020603050405020304" pitchFamily="18" charset="0"/>
                <a:cs typeface="Arial" panose="020B0604020202020204" pitchFamily="34" charset="0"/>
              </a:rPr>
              <a:t> Typically the size of a large pen, they have a more powerful battery than disposable devices and a 'tank' that the patient fills with their choice of e-liquid. The patient can choose their own flavour and strength of e-liquid. With repeated use, experienced users can obtain blood nicotine levels comparable to that achieved from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Mods: </a:t>
            </a:r>
            <a:r>
              <a:rPr lang="en-CA" sz="1200" dirty="0">
                <a:effectLst/>
                <a:latin typeface="Arial" panose="020B0604020202020204" pitchFamily="34" charset="0"/>
                <a:ea typeface="Times New Roman" panose="02020603050405020304" pitchFamily="18" charset="0"/>
                <a:cs typeface="Arial" panose="020B0604020202020204" pitchFamily="34" charset="0"/>
              </a:rPr>
              <a:t>These contain a chip that controls the power being delivered to the atomiser which prevents the device from short-circuiting. Many devices allow the patient to adjust the voltage or wattage applied to the coil and some offer temperature control as well. </a:t>
            </a:r>
            <a:r>
              <a:rPr lang="en-CA" sz="1200" b="1" dirty="0">
                <a:effectLst/>
                <a:latin typeface="Arial" panose="020B0604020202020204" pitchFamily="34" charset="0"/>
                <a:ea typeface="Times New Roman" panose="02020603050405020304" pitchFamily="18" charset="0"/>
                <a:cs typeface="Arial" panose="020B0604020202020204" pitchFamily="34" charset="0"/>
              </a:rPr>
              <a:t>These devices are generally recommended for more experienced vapers and likely won’t be the best choice for the SMI population.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Pod systems:</a:t>
            </a:r>
            <a:r>
              <a:rPr lang="en-CA" sz="1200" dirty="0">
                <a:effectLst/>
                <a:latin typeface="Arial" panose="020B0604020202020204" pitchFamily="34" charset="0"/>
                <a:ea typeface="Times New Roman" panose="02020603050405020304" pitchFamily="18" charset="0"/>
                <a:cs typeface="Arial" panose="020B0604020202020204" pitchFamily="34" charset="0"/>
              </a:rPr>
              <a:t> Compact rechargeable devices, often shaped like a USB stick.</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They use pods (small refills of e-liquid) made specifically for the device, often using nicotine salts. Pods are replaced when empty. Most pods come pre-filled with a chosen flavour, although some newer models have refillable pods that allow a choice of flavour. Pods offer clients simplicity (you don’t refill) and are more compact in size and appearance than tanks. Due to their smaller battery and the limit on nicotine content, delivery of nicotine is currently not comparable to other devices.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Disposables: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a:ea typeface="Times New Roman" panose="02020603050405020304" pitchFamily="18" charset="0"/>
                <a:cs typeface="Arial"/>
              </a:rPr>
              <a:t>Newer to the market, disposables are compact, disposable and prefilled with flavoured e-liquid or nicotine salts. </a:t>
            </a:r>
            <a:r>
              <a:rPr lang="en-GB" sz="1200" dirty="0">
                <a:effectLst/>
                <a:latin typeface="Arial"/>
                <a:ea typeface="Times New Roman" panose="02020603050405020304" pitchFamily="18" charset="0"/>
                <a:cs typeface="Arial"/>
              </a:rPr>
              <a:t>They are most commonly pre-loaded with one strength of 20mg nicotine salt. </a:t>
            </a:r>
            <a:r>
              <a:rPr lang="en-CA" sz="1200" dirty="0">
                <a:effectLst/>
                <a:latin typeface="Arial"/>
                <a:ea typeface="Times New Roman" panose="02020603050405020304" pitchFamily="18" charset="0"/>
                <a:cs typeface="Arial"/>
              </a:rPr>
              <a:t>They are draw-activated and once the flavour/taste diminishes, they are designed to be disposed of and replaced with a new one. They require no filling or practice to use and are relatively cheap. </a:t>
            </a:r>
            <a:r>
              <a:rPr lang="en-CA" dirty="0">
                <a:latin typeface="Arial"/>
                <a:ea typeface="Times New Roman" panose="02020603050405020304" pitchFamily="18" charset="0"/>
                <a:cs typeface="Arial"/>
              </a:rPr>
              <a:t>Patients</a:t>
            </a:r>
            <a:r>
              <a:rPr lang="en-CA" sz="1200" dirty="0">
                <a:effectLst/>
                <a:latin typeface="Arial"/>
                <a:ea typeface="Times New Roman" panose="02020603050405020304" pitchFamily="18" charset="0"/>
                <a:cs typeface="Arial"/>
              </a:rPr>
              <a:t> not ready to commit to vaping may experiment with them.</a:t>
            </a:r>
            <a:r>
              <a:rPr lang="en-GB" sz="1200" dirty="0">
                <a:effectLst/>
                <a:latin typeface="Arial"/>
                <a:ea typeface="Times New Roman" panose="02020603050405020304" pitchFamily="18" charset="0"/>
                <a:cs typeface="Arial"/>
              </a:rPr>
              <a:t> </a:t>
            </a:r>
            <a:r>
              <a:rPr lang="en-CA" sz="1200" dirty="0">
                <a:effectLst/>
                <a:latin typeface="Arial"/>
                <a:ea typeface="Times New Roman" panose="02020603050405020304" pitchFamily="18" charset="0"/>
                <a:cs typeface="Arial"/>
              </a:rPr>
              <a:t>The effectiveness of nicotine delivery is yet to be established, although reports from users are favourable.</a:t>
            </a:r>
            <a:endParaRPr lang="en-US" sz="1200" dirty="0">
              <a:latin typeface="Arial"/>
              <a:cs typeface="Arial"/>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68</a:t>
            </a:fld>
            <a:endParaRPr lang="en-US" dirty="0"/>
          </a:p>
        </p:txBody>
      </p:sp>
    </p:spTree>
    <p:extLst>
      <p:ext uri="{BB962C8B-B14F-4D97-AF65-F5344CB8AC3E}">
        <p14:creationId xmlns:p14="http://schemas.microsoft.com/office/powerpoint/2010/main" val="426581640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A wide range of flavours of e-liquid is available, everything from classic tobacco to fruit flavours.</a:t>
            </a: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New users of vaping devices tend to choose tobacco flavour </a:t>
            </a:r>
            <a:r>
              <a:rPr lang="en-CA" sz="1200" dirty="0">
                <a:effectLst/>
                <a:latin typeface="Arial" panose="020B0604020202020204" pitchFamily="34" charset="0"/>
                <a:ea typeface="Times New Roman" panose="02020603050405020304" pitchFamily="18" charset="0"/>
                <a:cs typeface="Arial" panose="020B0604020202020204" pitchFamily="34" charset="0"/>
              </a:rPr>
              <a:t>(note: tobacco flavours don’t contain tobacco)</a:t>
            </a:r>
            <a:r>
              <a:rPr lang="en-GB" sz="1200" dirty="0">
                <a:effectLst/>
                <a:latin typeface="Arial" panose="020B0604020202020204" pitchFamily="34" charset="0"/>
                <a:ea typeface="Times New Roman" panose="02020603050405020304" pitchFamily="18" charset="0"/>
                <a:cs typeface="Arial" panose="020B0604020202020204" pitchFamily="34" charset="0"/>
              </a:rPr>
              <a:t>, with more experienced vapers gravitating towards fruit and menthol flavours and using on average three different types of e-liquid flavours.</a:t>
            </a: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Times New Roman" panose="02020603050405020304" pitchFamily="18" charset="0"/>
                <a:cs typeface="Arial" panose="020B0604020202020204" pitchFamily="34" charset="0"/>
              </a:rPr>
              <a:t>For a number of years fruit has been the most popular flavour in the UK (and internationally).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Times New Roman" panose="02020603050405020304" pitchFamily="18" charset="0"/>
                <a:cs typeface="Arial" panose="020B0604020202020204" pitchFamily="34" charset="0"/>
              </a:rPr>
              <a:t>Flavours are very important to users, and choosing a preferred flavour is one of the keys to successful stopping. Fruit and dessert flavours are more popular than tobacco flavours. Recent research has shown they can lead to greater satisfaction and success with stopping.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Nicotine concentrations: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Vaping solutions come in various concentrations of nicotine, or with no nicotine at all. </a:t>
            </a:r>
            <a:r>
              <a:rPr lang="en-CA" sz="1200" dirty="0">
                <a:effectLst/>
                <a:latin typeface="Arial" panose="020B0604020202020204" pitchFamily="34" charset="0"/>
                <a:ea typeface="Times New Roman" panose="02020603050405020304" pitchFamily="18" charset="0"/>
                <a:cs typeface="Arial" panose="020B0604020202020204" pitchFamily="34" charset="0"/>
              </a:rPr>
              <a:t>The maximum nicotine concentration permitted in the UK is 18mg/ml (1.8%). Typically, nicotine content in e-liquid comes as 0mg/ml (0%), 3mg/ml (0.3%), 6mg/ml (0.6%), 12mg/ml (1.2%), and 18mg/ml (1.8%).</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The liquid is often labelled as weight (mg) per millilitre (ml), or as a percentage of volume (%). </a:t>
            </a:r>
            <a:r>
              <a:rPr lang="en-CA" sz="1200" dirty="0">
                <a:effectLst/>
                <a:latin typeface="Arial" panose="020B0604020202020204" pitchFamily="34" charset="0"/>
                <a:ea typeface="Times New Roman" panose="02020603050405020304" pitchFamily="18" charset="0"/>
                <a:cs typeface="Arial" panose="020B0604020202020204" pitchFamily="34" charset="0"/>
              </a:rPr>
              <a:t>So 12mg/ml of nicotine in an e-liquid could be expressed as 12mg nicotine or 1.2% - they mean the same thing.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Source: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buSzPts val="14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cs typeface="Arial" panose="020B0604020202020204" pitchFamily="34" charset="0"/>
              </a:rPr>
              <a:t>Farsalinos, K. E. et al. Impact of flavour variability on electronic cigarette use experience: an internet survey. Int. J. Environ. Res. Public. Health 10, 727282 (2013). </a:t>
            </a: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3"/>
              </a:rPr>
              <a:t>https://pubmed.ncbi.nlm.nih.gov/32449933/</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69</a:t>
            </a:fld>
            <a:endParaRPr lang="en-US" dirty="0"/>
          </a:p>
        </p:txBody>
      </p:sp>
    </p:spTree>
    <p:extLst>
      <p:ext uri="{BB962C8B-B14F-4D97-AF65-F5344CB8AC3E}">
        <p14:creationId xmlns:p14="http://schemas.microsoft.com/office/powerpoint/2010/main" val="1407326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effectLst/>
                <a:latin typeface="Arial" panose="020B0604020202020204" pitchFamily="34" charset="0"/>
                <a:ea typeface="Times New Roman" panose="02020603050405020304" pitchFamily="18" charset="0"/>
                <a:cs typeface="Arial" panose="020B0604020202020204" pitchFamily="34" charset="0"/>
              </a:rPr>
              <a:t>So let’s see what your response is to this multiple-choice question.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[Invite participants to place their answer – A, B or C – in the chat or respond verbally]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A)  Recent studies have found vapes are just as harmful as smoking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B)  Vapes are far safer than smoking cigarettes </a:t>
            </a:r>
            <a:r>
              <a:rPr lang="en-US" sz="1200" b="1" dirty="0">
                <a:effectLst/>
                <a:latin typeface="Arial" panose="020B0604020202020204" pitchFamily="34" charset="0"/>
                <a:ea typeface="Times New Roman" panose="02020603050405020304" pitchFamily="18" charset="0"/>
                <a:cs typeface="Arial" panose="020B0604020202020204" pitchFamily="34" charset="0"/>
              </a:rPr>
              <a:t>(CORRECT RESPONSE)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C)  Vapes are less harmful than smoking but not by much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Ok great, well let’s have a look then at the latest evidence.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0" i="0" kern="1200" baseline="0" dirty="0">
              <a:solidFill>
                <a:schemeClr val="tx1"/>
              </a:solidFill>
              <a:effectLst/>
              <a:latin typeface="Arial" panose="020B0604020202020204" pitchFamily="34" charset="0"/>
              <a:ea typeface="Geneva" pitchFamily="-109"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70</a:t>
            </a:fld>
            <a:endParaRPr lang="en-US" dirty="0"/>
          </a:p>
        </p:txBody>
      </p:sp>
    </p:spTree>
    <p:extLst>
      <p:ext uri="{BB962C8B-B14F-4D97-AF65-F5344CB8AC3E}">
        <p14:creationId xmlns:p14="http://schemas.microsoft.com/office/powerpoint/2010/main" val="23737457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rial" panose="020B0604020202020204" pitchFamily="34" charset="0"/>
                <a:ea typeface="Geneva" panose="020B0503030404040204"/>
                <a:cs typeface="Arial" panose="020B0604020202020204" pitchFamily="34" charset="0"/>
              </a:rPr>
              <a:t>All </a:t>
            </a:r>
            <a:r>
              <a:rPr lang="en-GB" dirty="0">
                <a:latin typeface="Arial" panose="020B0604020202020204" pitchFamily="34" charset="0"/>
                <a:ea typeface="Geneva" panose="020B0503030404040204"/>
                <a:cs typeface="Arial" panose="020B0604020202020204" pitchFamily="34" charset="0"/>
              </a:rPr>
              <a:t>tobacco dependence aids </a:t>
            </a:r>
            <a:r>
              <a:rPr lang="en-GB" sz="1200" dirty="0">
                <a:effectLst/>
                <a:latin typeface="Arial" panose="020B0604020202020204" pitchFamily="34" charset="0"/>
                <a:ea typeface="Geneva" panose="020B0503030404040204"/>
                <a:cs typeface="Arial" panose="020B0604020202020204" pitchFamily="34" charset="0"/>
              </a:rPr>
              <a:t>reduce nicotine withdrawal symptoms and reduce urges to smoke, and they do this in three ways </a:t>
            </a:r>
            <a:r>
              <a:rPr lang="en-GB" sz="1200" b="1" dirty="0">
                <a:effectLst/>
                <a:latin typeface="Arial" panose="020B0604020202020204" pitchFamily="34" charset="0"/>
                <a:ea typeface="Geneva" panose="020B0503030404040204"/>
                <a:cs typeface="Arial" panose="020B0604020202020204" pitchFamily="34" charset="0"/>
              </a:rPr>
              <a:t>[move to next slide]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a:p>
        </p:txBody>
      </p:sp>
    </p:spTree>
    <p:extLst>
      <p:ext uri="{BB962C8B-B14F-4D97-AF65-F5344CB8AC3E}">
        <p14:creationId xmlns:p14="http://schemas.microsoft.com/office/powerpoint/2010/main" val="427814853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eaLnBrk="1" hangingPunct="1">
              <a:spcBef>
                <a:spcPct val="0"/>
              </a:spcBef>
            </a:pPr>
            <a:r>
              <a:rPr lang="en-US" dirty="0">
                <a:latin typeface="Arial" panose="020B0604020202020204" pitchFamily="34" charset="0"/>
                <a:cs typeface="Arial" panose="020B0604020202020204" pitchFamily="34" charset="0"/>
              </a:rPr>
              <a:t>Since 2015 Public Health England (now the Office for Health Disparities and Inequalities) has published an annual report summarizing the latest research evidence related to vaping safety and effectiveness. The latest report was published in September 2022.  </a:t>
            </a:r>
          </a:p>
          <a:p>
            <a:pPr eaLnBrk="1" hangingPunct="1">
              <a:spcBef>
                <a:spcPct val="0"/>
              </a:spcBef>
            </a:pPr>
            <a:endParaRPr lang="en-US" dirty="0">
              <a:latin typeface="Arial" panose="020B0604020202020204" pitchFamily="34" charset="0"/>
              <a:cs typeface="Arial" panose="020B0604020202020204" pitchFamily="34" charset="0"/>
            </a:endParaRPr>
          </a:p>
          <a:p>
            <a:pPr eaLnBrk="1" hangingPunct="1">
              <a:spcBef>
                <a:spcPct val="0"/>
              </a:spcBef>
            </a:pPr>
            <a:r>
              <a:rPr lang="en-US" dirty="0">
                <a:latin typeface="Arial" panose="020B0604020202020204" pitchFamily="34" charset="0"/>
                <a:cs typeface="Arial" panose="020B0604020202020204" pitchFamily="34" charset="0"/>
              </a:rPr>
              <a:t>The report concluded that the </a:t>
            </a:r>
            <a:r>
              <a:rPr lang="en-CA" dirty="0">
                <a:latin typeface="Arial" panose="020B0604020202020204" pitchFamily="34" charset="0"/>
                <a:cs typeface="Arial" panose="020B0604020202020204" pitchFamily="34" charset="0"/>
              </a:rPr>
              <a:t>available evidence </a:t>
            </a:r>
            <a:r>
              <a:rPr lang="en-US" dirty="0">
                <a:latin typeface="Arial" panose="020B0604020202020204" pitchFamily="34" charset="0"/>
                <a:cs typeface="Arial" panose="020B0604020202020204" pitchFamily="34" charset="0"/>
              </a:rPr>
              <a:t>suggests that while not completely risk-free, vaping is significantly less harmful than cigarettes, posing only a small fraction of the risk of smoking.  </a:t>
            </a:r>
          </a:p>
          <a:p>
            <a:pPr eaLnBrk="1" hangingPunct="1">
              <a:spcBef>
                <a:spcPct val="0"/>
              </a:spcBef>
            </a:pPr>
            <a:endParaRPr lang="en-US" dirty="0">
              <a:latin typeface="Arial" panose="020B0604020202020204" pitchFamily="34" charset="0"/>
              <a:cs typeface="Arial" panose="020B0604020202020204" pitchFamily="34" charset="0"/>
            </a:endParaRPr>
          </a:p>
          <a:p>
            <a:pPr eaLnBrk="1" hangingPunct="1">
              <a:spcBef>
                <a:spcPct val="0"/>
              </a:spcBef>
            </a:pPr>
            <a:r>
              <a:rPr lang="en-US" dirty="0">
                <a:latin typeface="Arial" panose="020B0604020202020204" pitchFamily="34" charset="0"/>
                <a:cs typeface="Arial" panose="020B0604020202020204" pitchFamily="34" charset="0"/>
              </a:rPr>
              <a:t>Although the vapour produced by vapes have been found to contain some toxicants these are at much lower levels than that found in cigarettes. </a:t>
            </a:r>
          </a:p>
          <a:p>
            <a:pPr eaLnBrk="1" hangingPunct="1">
              <a:spcBef>
                <a:spcPct val="0"/>
              </a:spcBef>
            </a:pPr>
            <a:endParaRPr lang="en-US" dirty="0">
              <a:latin typeface="Arial" panose="020B0604020202020204" pitchFamily="34" charset="0"/>
              <a:cs typeface="Arial" panose="020B0604020202020204" pitchFamily="34" charset="0"/>
            </a:endParaRPr>
          </a:p>
          <a:p>
            <a:pPr eaLnBrk="1" hangingPunct="1">
              <a:spcBef>
                <a:spcPct val="0"/>
              </a:spcBef>
            </a:pPr>
            <a:r>
              <a:rPr lang="en-US" dirty="0">
                <a:latin typeface="Arial" panose="020B0604020202020204" pitchFamily="34" charset="0"/>
                <a:cs typeface="Arial" panose="020B0604020202020204" pitchFamily="34" charset="0"/>
              </a:rPr>
              <a:t>Unlike cigarettes, vapes do not burn tobacco and do not produce tar or carbon monoxide - the two components of tobacco smoke responsible for most smoking-related illness</a:t>
            </a:r>
          </a:p>
          <a:p>
            <a:pPr eaLnBrk="1" hangingPunct="1">
              <a:spcBef>
                <a:spcPct val="0"/>
              </a:spcBef>
            </a:pPr>
            <a:endParaRPr lang="en-US" dirty="0">
              <a:latin typeface="Arial" panose="020B0604020202020204" pitchFamily="34" charset="0"/>
              <a:cs typeface="Arial" panose="020B0604020202020204" pitchFamily="34" charset="0"/>
            </a:endParaRPr>
          </a:p>
          <a:p>
            <a:pPr algn="l"/>
            <a:r>
              <a:rPr lang="en-CA" b="1" i="0" dirty="0">
                <a:solidFill>
                  <a:srgbClr val="0B0C0C"/>
                </a:solidFill>
                <a:effectLst/>
                <a:latin typeface="Arial" panose="020B0604020202020204" pitchFamily="34" charset="0"/>
                <a:cs typeface="Arial" panose="020B0604020202020204" pitchFamily="34" charset="0"/>
              </a:rPr>
              <a:t>Statement on change from 95% less harmful to “small faction of risk” from 2022 OHID report</a:t>
            </a:r>
          </a:p>
          <a:p>
            <a:pPr algn="l"/>
            <a:r>
              <a:rPr lang="en-CA" b="0" i="0" dirty="0">
                <a:solidFill>
                  <a:srgbClr val="0B0C0C"/>
                </a:solidFill>
                <a:effectLst/>
                <a:latin typeface="Arial" panose="020B0604020202020204" pitchFamily="34" charset="0"/>
                <a:cs typeface="Arial" panose="020B0604020202020204" pitchFamily="34" charset="0"/>
              </a:rPr>
              <a:t>We have previously stated, in </a:t>
            </a:r>
            <a:r>
              <a:rPr lang="en-CA" b="0" i="0" dirty="0">
                <a:solidFill>
                  <a:srgbClr val="1D70B8"/>
                </a:solidFill>
                <a:effectLst/>
                <a:latin typeface="Arial" panose="020B0604020202020204" pitchFamily="34" charset="0"/>
                <a:cs typeface="Arial" panose="020B0604020202020204" pitchFamily="34" charset="0"/>
                <a:hlinkClick r:id="rId3"/>
              </a:rPr>
              <a:t>our 2015 report</a:t>
            </a:r>
            <a:r>
              <a:rPr lang="en-CA" b="0" i="0" dirty="0">
                <a:solidFill>
                  <a:srgbClr val="0B0C0C"/>
                </a:solidFill>
                <a:effectLst/>
                <a:latin typeface="Arial" panose="020B0604020202020204" pitchFamily="34" charset="0"/>
                <a:cs typeface="Arial" panose="020B0604020202020204" pitchFamily="34" charset="0"/>
              </a:rPr>
              <a:t>, vaping poses only a small fraction of the risk of smoking and is at least 95% less harmful than smoking (that is, smoking is at least 20 times more harmful to users than vaping). This was to help the public and health professionals make sense of the difference in the magnitude of risk between vaping and smoking.</a:t>
            </a:r>
          </a:p>
          <a:p>
            <a:pPr algn="l"/>
            <a:r>
              <a:rPr lang="en-CA" b="0" i="0" dirty="0">
                <a:solidFill>
                  <a:srgbClr val="0B0C0C"/>
                </a:solidFill>
                <a:effectLst/>
                <a:latin typeface="Arial" panose="020B0604020202020204" pitchFamily="34" charset="0"/>
                <a:cs typeface="Arial" panose="020B0604020202020204" pitchFamily="34" charset="0"/>
              </a:rPr>
              <a:t>We are aware that summarising the relative risks of vaping versus smoking across a range of different products and behaviours and assessed across multiple biomarkers can be simplistic and misinterpreted. Based on the reviewed evidence, we believe that the ‘at least 95% less harmful’ estimate remains broadly accurate, at least over short term and medium term periods. However, it might now be more appropriate and unifying to summarise our findings using our other firm statement: that vaping poses only a small fraction of the risks of smoking. As we have also previously stated and reiterate, this does not mean vaping is risk-free, particularly for people who have never smoked.</a:t>
            </a:r>
          </a:p>
          <a:p>
            <a:pPr algn="l"/>
            <a:r>
              <a:rPr lang="en-CA" b="0" i="0" dirty="0">
                <a:solidFill>
                  <a:srgbClr val="0B0C0C"/>
                </a:solidFill>
                <a:effectLst/>
                <a:latin typeface="Arial" panose="020B0604020202020204" pitchFamily="34" charset="0"/>
                <a:cs typeface="Arial" panose="020B0604020202020204" pitchFamily="34" charset="0"/>
              </a:rPr>
              <a:t>This magnitude of relative risk between vaping and smoking is not reflected in current public perceptions which, as our review has shown, can be influenced by interventions.</a:t>
            </a:r>
          </a:p>
          <a:p>
            <a:endParaRPr lang="en-US" dirty="0">
              <a:latin typeface="Arial" panose="020B0604020202020204" pitchFamily="34" charset="0"/>
              <a:cs typeface="Arial" panose="020B0604020202020204" pitchFamily="34" charset="0"/>
            </a:endParaRPr>
          </a:p>
          <a:p>
            <a:pPr eaLnBrk="1" hangingPunct="1">
              <a:spcBef>
                <a:spcPct val="0"/>
              </a:spcBef>
            </a:pPr>
            <a:r>
              <a:rPr lang="en-US" dirty="0">
                <a:latin typeface="Arial" panose="020B0604020202020204" pitchFamily="34" charset="0"/>
                <a:cs typeface="Arial" panose="020B0604020202020204" pitchFamily="34" charset="0"/>
              </a:rPr>
              <a:t>Source:</a:t>
            </a:r>
          </a:p>
          <a:p>
            <a:pPr marL="0" marR="0" indent="0" algn="l" defTabSz="457200" rtl="0" eaLnBrk="1" fontAlgn="base" latinLnBrk="0" hangingPunct="1">
              <a:lnSpc>
                <a:spcPct val="100000"/>
              </a:lnSpc>
              <a:spcBef>
                <a:spcPct val="0"/>
              </a:spcBef>
              <a:spcAft>
                <a:spcPct val="0"/>
              </a:spcAft>
              <a:buClrTx/>
              <a:buSzTx/>
              <a:buFontTx/>
              <a:buNone/>
              <a:tabLst/>
              <a:defRPr/>
            </a:pPr>
            <a:r>
              <a:rPr lang="en-US" sz="1200" dirty="0">
                <a:latin typeface="Arial" panose="020B0604020202020204" pitchFamily="34" charset="0"/>
                <a:cs typeface="Arial" panose="020B0604020202020204" pitchFamily="34" charset="0"/>
              </a:rPr>
              <a:t>Public Health England. Vaping in England: evidence update,</a:t>
            </a:r>
            <a:r>
              <a:rPr lang="en-US" sz="1200" baseline="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2021</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latin typeface="Arial" panose="020B0604020202020204" pitchFamily="34" charset="0"/>
                <a:cs typeface="Arial" panose="020B0604020202020204" pitchFamily="34" charset="0"/>
              </a:rPr>
              <a:t>Office for Health Improvement and DIsparities. Nicotine vaping in England: an evidence update including health risks and perceptions,</a:t>
            </a:r>
            <a:r>
              <a:rPr lang="en-US" sz="1200" baseline="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2022</a:t>
            </a:r>
            <a:endParaRPr lang="en-GB" sz="1200" dirty="0">
              <a:latin typeface="Arial" panose="020B0604020202020204" pitchFamily="34" charset="0"/>
              <a:cs typeface="Arial" panose="020B0604020202020204" pitchFamily="34" charset="0"/>
            </a:endParaRPr>
          </a:p>
          <a:p>
            <a:pPr marL="0" marR="0" indent="0" algn="l" defTabSz="457200" rtl="0" eaLnBrk="1" fontAlgn="base" latinLnBrk="0" hangingPunct="1">
              <a:lnSpc>
                <a:spcPct val="100000"/>
              </a:lnSpc>
              <a:spcBef>
                <a:spcPct val="0"/>
              </a:spcBef>
              <a:spcAft>
                <a:spcPct val="0"/>
              </a:spcAft>
              <a:buClrTx/>
              <a:buSzTx/>
              <a:buFontTx/>
              <a:buNone/>
              <a:tabLst/>
              <a:defRPr/>
            </a:pPr>
            <a:endParaRPr lang="en-GB" sz="1200" dirty="0">
              <a:latin typeface="Arial" panose="020B0604020202020204" pitchFamily="34" charset="0"/>
              <a:cs typeface="Arial" panose="020B0604020202020204" pitchFamily="34" charset="0"/>
            </a:endParaRPr>
          </a:p>
          <a:p>
            <a:pPr eaLnBrk="1" hangingPunct="1">
              <a:spcBef>
                <a:spcPct val="0"/>
              </a:spcBef>
            </a:pP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71</a:t>
            </a:fld>
            <a:endParaRPr lang="en-US" dirty="0"/>
          </a:p>
        </p:txBody>
      </p:sp>
    </p:spTree>
    <p:extLst>
      <p:ext uri="{BB962C8B-B14F-4D97-AF65-F5344CB8AC3E}">
        <p14:creationId xmlns:p14="http://schemas.microsoft.com/office/powerpoint/2010/main" val="51170450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GB" sz="1200" dirty="0">
                <a:effectLst/>
                <a:latin typeface="Arial" panose="020B0604020202020204" pitchFamily="34" charset="0"/>
                <a:ea typeface="Times New Roman" panose="02020603050405020304" pitchFamily="18" charset="0"/>
                <a:cs typeface="Arial" panose="020B0604020202020204" pitchFamily="34" charset="0"/>
              </a:rPr>
              <a:t>Most things that we do carry some risk and so it is unlikely that we will ever be able to say that vapes are completely safe.</a:t>
            </a:r>
          </a:p>
          <a:p>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Times New Roman" panose="02020603050405020304" pitchFamily="18" charset="0"/>
                <a:cs typeface="Arial" panose="020B0604020202020204" pitchFamily="34" charset="0"/>
              </a:rPr>
              <a:t>However, when considering the safety of vaping we need to take into account that virtually all vape users are either current or ex-smokers. It is therefore more appropriate to ask the question: how much less harmful than smoking is vaping?</a:t>
            </a: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dirty="0">
                <a:effectLst/>
                <a:latin typeface="Arial" panose="020B0604020202020204" pitchFamily="34" charset="0"/>
                <a:ea typeface="Times New Roman" panose="02020603050405020304" pitchFamily="18" charset="0"/>
                <a:cs typeface="Arial" panose="020B0604020202020204" pitchFamily="34" charset="0"/>
              </a:rPr>
              <a:t>Short-term exposure to vaping appears to pose few if any risks. Mouth and throat irritation are the most commonly reported symptoms (drinking more water helps with the typical dry mouth that new vapers experience), and these subside over time. There is no high-quality safety data from long-term vape use, but there is no good reason to expect that their use would be anywhere near as risky as smoking. </a:t>
            </a: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This slide puts things in perspective. When we compare the risk of various nicotine-containing products with smoking cigarettes (with a reference point of 100) we can see where products lie relative to the risk of continuing to smoke cigarettes.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Source: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Estimating the Harms of Nicotine-Containing Products Using the MCDA Approach: Nutt, Phillips, Balfour, Curran, Dockrell, Foulds, Fagerstrom, Letlape, Milton, Polosa, Ramsey, Sweanor.  </a:t>
            </a:r>
            <a:r>
              <a:rPr lang="is-IS" sz="1200" dirty="0">
                <a:effectLst/>
                <a:latin typeface="Arial" panose="020B0604020202020204" pitchFamily="34" charset="0"/>
                <a:ea typeface="Times New Roman" panose="02020603050405020304" pitchFamily="18" charset="0"/>
                <a:cs typeface="Arial" panose="020B0604020202020204" pitchFamily="34" charset="0"/>
              </a:rPr>
              <a:t>Eur Addict Res 2014;20:218-225</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b="1" dirty="0">
                <a:effectLst/>
                <a:latin typeface="Arial" panose="020B0604020202020204" pitchFamily="34" charset="0"/>
                <a:ea typeface="Times New Roman" panose="02020603050405020304" pitchFamily="18" charset="0"/>
                <a:cs typeface="Arial" panose="020B0604020202020204" pitchFamily="34" charset="0"/>
              </a:rPr>
              <a:t>Vaping deaths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Times New Roman" panose="02020603050405020304" pitchFamily="18" charset="0"/>
                <a:cs typeface="Arial" panose="020B0604020202020204" pitchFamily="34" charset="0"/>
              </a:rPr>
              <a:t>During 2019, the Centers for Disease Control and Prevention (CDC) in the US reported over 2,000 confirmed and probable e-cigarette or vaping product use-associated lung injuries (EVALI), and over 50 fatalities. </a:t>
            </a: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dirty="0">
                <a:effectLst/>
                <a:latin typeface="Arial" panose="020B0604020202020204" pitchFamily="34" charset="0"/>
                <a:ea typeface="Times New Roman" panose="02020603050405020304" pitchFamily="18" charset="0"/>
                <a:cs typeface="Arial" panose="020B0604020202020204" pitchFamily="34" charset="0"/>
              </a:rPr>
              <a:t>The deaths occurred in very specific circumstances: mainly young men who used THC (cannabis) containing liquids in their devices. Subsequently, a specific additive (vitamin E acetate) has been identified as a likely cause of EVALI. </a:t>
            </a: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dirty="0">
                <a:effectLst/>
                <a:latin typeface="Arial" panose="020B0604020202020204" pitchFamily="34" charset="0"/>
                <a:ea typeface="Times New Roman" panose="02020603050405020304" pitchFamily="18" charset="0"/>
                <a:cs typeface="Arial" panose="020B0604020202020204" pitchFamily="34" charset="0"/>
              </a:rPr>
              <a:t>Public Health England consider that on balance, these cases of lung disease, and in some cases death, are not related to the vaping of nicotine.</a:t>
            </a: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b="1" dirty="0">
                <a:effectLst/>
                <a:latin typeface="Arial" panose="020B0604020202020204" pitchFamily="34" charset="0"/>
                <a:ea typeface="Times New Roman" panose="02020603050405020304" pitchFamily="18" charset="0"/>
                <a:cs typeface="Arial" panose="020B0604020202020204" pitchFamily="34" charset="0"/>
              </a:rPr>
              <a:t>Popcorn lung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There have never been any confirmed cases of ‘popcorn’ lung from vaping nicotine. </a:t>
            </a:r>
            <a:r>
              <a:rPr lang="en-GB" sz="1200" dirty="0">
                <a:effectLst/>
                <a:latin typeface="Arial" panose="020B0604020202020204" pitchFamily="34" charset="0"/>
                <a:ea typeface="Times New Roman" panose="02020603050405020304" pitchFamily="18" charset="0"/>
                <a:cs typeface="Arial" panose="020B0604020202020204" pitchFamily="34" charset="0"/>
              </a:rPr>
              <a:t>Diacetyl (a flavour used in popcorn) is safe for oral consumption but, when heated and inhaled in large doses over a long period, can cause permanent bronchiolitis ('popcorn lung'). </a:t>
            </a: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dirty="0">
                <a:effectLst/>
                <a:latin typeface="Arial" panose="020B0604020202020204" pitchFamily="34" charset="0"/>
                <a:ea typeface="Times New Roman" panose="02020603050405020304" pitchFamily="18" charset="0"/>
                <a:cs typeface="Arial" panose="020B0604020202020204" pitchFamily="34" charset="0"/>
              </a:rPr>
              <a:t>In the UK, diacetyl was banned in e-cigarette liquids under the EU Tobacco Products Directive (TPD) in 2016. So, e-liquids sold in the UK shouldn’t contain diacetyl. It is worth noting that cigarette smoke contains diacetyl. </a:t>
            </a:r>
          </a:p>
          <a:p>
            <a:br>
              <a:rPr lang="en-GB" sz="1200" dirty="0">
                <a:effectLst/>
                <a:latin typeface="Arial" panose="020B0604020202020204" pitchFamily="34" charset="0"/>
                <a:ea typeface="Times New Roman" panose="02020603050405020304" pitchFamily="18" charset="0"/>
                <a:cs typeface="Arial" panose="020B0604020202020204" pitchFamily="34" charset="0"/>
              </a:rPr>
            </a:br>
            <a:r>
              <a:rPr lang="en-GB" sz="1200" dirty="0">
                <a:effectLst/>
                <a:latin typeface="Arial" panose="020B0604020202020204" pitchFamily="34" charset="0"/>
                <a:ea typeface="Times New Roman" panose="02020603050405020304" pitchFamily="18" charset="0"/>
                <a:cs typeface="Arial" panose="020B0604020202020204" pitchFamily="34" charset="0"/>
              </a:rPr>
              <a:t>Although there is no research to date that shows any clear dangers of flavours in e-cigarette vapour, health risks from long-term use could emerge. Again, these risks are likely to be significantly lower than the risks of continued smoking.</a:t>
            </a:r>
          </a:p>
          <a:p>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72</a:t>
            </a:fld>
            <a:endParaRPr lang="en-US" dirty="0"/>
          </a:p>
        </p:txBody>
      </p:sp>
    </p:spTree>
    <p:extLst>
      <p:ext uri="{BB962C8B-B14F-4D97-AF65-F5344CB8AC3E}">
        <p14:creationId xmlns:p14="http://schemas.microsoft.com/office/powerpoint/2010/main" val="391951400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255aba8491d_0_175:notes"/>
          <p:cNvSpPr>
            <a:spLocks noGrp="1" noRot="1" noChangeAspect="1"/>
          </p:cNvSpPr>
          <p:nvPr>
            <p:ph type="sldImg" idx="2"/>
          </p:nvPr>
        </p:nvSpPr>
        <p:spPr>
          <a:xfrm>
            <a:off x="917575" y="744538"/>
            <a:ext cx="4962525"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39" name="Google Shape;239;g255aba8491d_0_175:notes"/>
          <p:cNvSpPr txBox="1">
            <a:spLocks noGrp="1"/>
          </p:cNvSpPr>
          <p:nvPr>
            <p:ph type="body" idx="1"/>
          </p:nvPr>
        </p:nvSpPr>
        <p:spPr>
          <a:xfrm>
            <a:off x="679450" y="4716463"/>
            <a:ext cx="5438700" cy="44673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lang="en-CA" b="1" dirty="0">
              <a:latin typeface="Arial" panose="020B0604020202020204" pitchFamily="34" charset="0"/>
              <a:cs typeface="Arial" panose="020B0604020202020204" pitchFamily="34" charset="0"/>
            </a:endParaRPr>
          </a:p>
          <a:p>
            <a:pPr marL="0" lvl="0" indent="0" algn="l" rtl="0">
              <a:spcBef>
                <a:spcPts val="0"/>
              </a:spcBef>
              <a:spcAft>
                <a:spcPts val="0"/>
              </a:spcAft>
              <a:buNone/>
            </a:pPr>
            <a:r>
              <a:rPr lang="en-CA" b="1" dirty="0">
                <a:latin typeface="Arial" panose="020B0604020202020204" pitchFamily="34" charset="0"/>
                <a:cs typeface="Arial" panose="020B0604020202020204" pitchFamily="34" charset="0"/>
              </a:rPr>
              <a:t>Sources:</a:t>
            </a:r>
          </a:p>
          <a:p>
            <a:pPr marL="0" lvl="0" indent="0" algn="l" rtl="0">
              <a:spcBef>
                <a:spcPts val="0"/>
              </a:spcBef>
              <a:spcAft>
                <a:spcPts val="0"/>
              </a:spcAft>
              <a:buNone/>
            </a:pPr>
            <a:endParaRPr lang="en-CA" dirty="0">
              <a:latin typeface="Arial" panose="020B0604020202020204" pitchFamily="34" charset="0"/>
              <a:cs typeface="Arial" panose="020B0604020202020204" pitchFamily="34" charset="0"/>
            </a:endParaRPr>
          </a:p>
          <a:p>
            <a:pPr marL="0" lvl="0" indent="0" algn="l" rtl="0">
              <a:spcBef>
                <a:spcPts val="0"/>
              </a:spcBef>
              <a:spcAft>
                <a:spcPts val="0"/>
              </a:spcAft>
              <a:buNone/>
            </a:pPr>
            <a:r>
              <a:rPr lang="en-CA" dirty="0">
                <a:latin typeface="Arial" panose="020B0604020202020204" pitchFamily="34" charset="0"/>
                <a:cs typeface="Arial" panose="020B0604020202020204" pitchFamily="34" charset="0"/>
              </a:rPr>
              <a:t>Li J, Hajek P, Pesola F, Wu Q, Phillips-Waller A, Przulj D, et al. Cost-effectiveness of e-cigarettes compared with nicotine replacement therapy in stop smoking services in England (TEC study): a randomized controlled trial. Addiction. 2020 Mar;115(3):507-17. Available from: https://doi.org/10.1111/add.14829 15. </a:t>
            </a:r>
          </a:p>
          <a:p>
            <a:pPr marL="0" lvl="0" indent="0" algn="l" rtl="0">
              <a:spcBef>
                <a:spcPts val="0"/>
              </a:spcBef>
              <a:spcAft>
                <a:spcPts val="0"/>
              </a:spcAft>
              <a:buNone/>
            </a:pPr>
            <a:endParaRPr lang="en-CA" dirty="0">
              <a:latin typeface="Arial" panose="020B0604020202020204" pitchFamily="34" charset="0"/>
              <a:cs typeface="Arial" panose="020B0604020202020204" pitchFamily="34" charset="0"/>
            </a:endParaRPr>
          </a:p>
          <a:p>
            <a:pPr marL="0" lvl="0" indent="0" algn="l" rtl="0">
              <a:spcBef>
                <a:spcPts val="0"/>
              </a:spcBef>
              <a:spcAft>
                <a:spcPts val="0"/>
              </a:spcAft>
              <a:buNone/>
            </a:pPr>
            <a:r>
              <a:rPr lang="en-CA" dirty="0">
                <a:latin typeface="Arial" panose="020B0604020202020204" pitchFamily="34" charset="0"/>
                <a:cs typeface="Arial" panose="020B0604020202020204" pitchFamily="34" charset="0"/>
              </a:rPr>
              <a:t>Hartmann-Boyce J, McRobbie H, Lindson N, Bullen C, Begh R, Theodoulou A, et al. Cochrane review of e-cigarettes for smoking cessation: update on the latest evidence. ASH webinar: Using e-cigarettes to support smoking cessation in the NHS. April 2022. Available from: https://ash.org.uk/resources/view/using-e-cigarettes-to-support-smoking-cessation-in-the-nhs </a:t>
            </a:r>
            <a:endParaRPr dirty="0">
              <a:latin typeface="Arial" panose="020B0604020202020204" pitchFamily="34" charset="0"/>
              <a:cs typeface="Arial" panose="020B0604020202020204" pitchFamily="34" charset="0"/>
            </a:endParaRPr>
          </a:p>
        </p:txBody>
      </p:sp>
      <p:sp>
        <p:nvSpPr>
          <p:cNvPr id="240" name="Google Shape;240;g255aba8491d_0_175:notes"/>
          <p:cNvSpPr txBox="1">
            <a:spLocks noGrp="1"/>
          </p:cNvSpPr>
          <p:nvPr>
            <p:ph type="sldNum" idx="12"/>
          </p:nvPr>
        </p:nvSpPr>
        <p:spPr>
          <a:xfrm>
            <a:off x="3849688" y="9429750"/>
            <a:ext cx="2946300" cy="4968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sz="1200" b="0" i="0" u="none" strike="noStrike" cap="none">
                <a:solidFill>
                  <a:schemeClr val="dk1"/>
                </a:solidFill>
                <a:latin typeface="Arial"/>
                <a:ea typeface="Arial"/>
                <a:cs typeface="Arial"/>
                <a:sym typeface="Arial"/>
              </a:rPr>
              <a:t>73</a:t>
            </a:fld>
            <a:endParaRPr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25558188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You may be supporting patients with stopping or temporary abstinence as part of planned admission, and/or have a patient who is in and out of an inpatient setting. Rechargeable and re-fillable e-cigarettes will be suitable for most patients. Disposable e-cigarettes may be the most suitable option for those who present with a high-risk profile.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Ensure Trust infection control policy is followed Advise that vapes should be for personal use only. Ensure patients do not use vapes near oxygen.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There are no identified risks from second-hand vapour. Some studies have found traces of toxicants in secondhand vapour but at such low levels that they do not pose a health risk to bystanders.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75</a:t>
            </a:fld>
            <a:endParaRPr lang="en-US" dirty="0"/>
          </a:p>
        </p:txBody>
      </p:sp>
    </p:spTree>
    <p:extLst>
      <p:ext uri="{BB962C8B-B14F-4D97-AF65-F5344CB8AC3E}">
        <p14:creationId xmlns:p14="http://schemas.microsoft.com/office/powerpoint/2010/main" val="57126763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099570-981B-1F69-2300-E5BE48F799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79AB32-9FA6-BCCC-66EE-14EBB5B759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C16109-6F27-6C1B-2B6D-BEA16977525C}"/>
              </a:ext>
            </a:extLst>
          </p:cNvPr>
          <p:cNvSpPr>
            <a:spLocks noGrp="1"/>
          </p:cNvSpPr>
          <p:nvPr>
            <p:ph type="body" idx="1"/>
          </p:nvPr>
        </p:nvSpPr>
        <p:spPr/>
        <p:txBody>
          <a:bodyPr>
            <a:normAutofit/>
          </a:bodyPr>
          <a:lstStyle/>
          <a:p>
            <a:r>
              <a:rPr lang="en-US" dirty="0">
                <a:latin typeface="Arial"/>
                <a:cs typeface="Arial"/>
              </a:rPr>
              <a:t>This is an example of how we </a:t>
            </a:r>
            <a:r>
              <a:rPr lang="en-US">
                <a:latin typeface="Arial"/>
                <a:cs typeface="Arial"/>
              </a:rPr>
              <a:t>might discuss vaping with patients. </a:t>
            </a:r>
            <a:endParaRPr lang="en-US" sz="1200" b="0" i="0" kern="1200" dirty="0">
              <a:solidFill>
                <a:schemeClr val="tx1"/>
              </a:solidFill>
              <a:effectLst/>
              <a:latin typeface="Arial"/>
              <a:cs typeface="Arial"/>
            </a:endParaRPr>
          </a:p>
          <a:p>
            <a:br>
              <a:rPr lang="en-CA" sz="1200" dirty="0">
                <a:latin typeface="Arial" panose="020B0604020202020204" pitchFamily="34" charset="0"/>
                <a:cs typeface="Arial" panose="020B0604020202020204" pitchFamily="34" charset="0"/>
              </a:rPr>
            </a:br>
            <a:endParaRPr lang="en-US" sz="120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0E2DE915-C798-5F0C-05D2-8C4A8AC6AEF5}"/>
              </a:ext>
            </a:extLst>
          </p:cNvPr>
          <p:cNvSpPr>
            <a:spLocks noGrp="1"/>
          </p:cNvSpPr>
          <p:nvPr>
            <p:ph type="sldNum" sz="quarter" idx="5"/>
          </p:nvPr>
        </p:nvSpPr>
        <p:spPr/>
        <p:txBody>
          <a:bodyPr/>
          <a:lstStyle/>
          <a:p>
            <a:pPr>
              <a:defRPr/>
            </a:pPr>
            <a:fld id="{242A2382-4541-B845-B6D5-E8B5A330E247}" type="slidenum">
              <a:rPr lang="en-US" smtClean="0"/>
              <a:pPr>
                <a:defRPr/>
              </a:pPr>
              <a:t>76</a:t>
            </a:fld>
            <a:endParaRPr lang="en-US" dirty="0"/>
          </a:p>
        </p:txBody>
      </p:sp>
    </p:spTree>
    <p:extLst>
      <p:ext uri="{BB962C8B-B14F-4D97-AF65-F5344CB8AC3E}">
        <p14:creationId xmlns:p14="http://schemas.microsoft.com/office/powerpoint/2010/main" val="269950606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b="1" dirty="0">
                <a:effectLst/>
                <a:latin typeface="Arial" panose="020B0604020202020204" pitchFamily="34" charset="0"/>
                <a:ea typeface="Times New Roman" panose="02020603050405020304" pitchFamily="18" charset="0"/>
                <a:cs typeface="Arial" panose="020B0604020202020204" pitchFamily="34" charset="0"/>
              </a:rPr>
              <a:t>Which vape should I start with?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Given the number of different devices that are available patients may ask about the best vaping device to use. Costs may be one factor to consider. The short answer is that tanks, pods or disposables are all good options. You may wish to explain how each device works briefly and assess what option might best suit the individual.</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A rechargeable vape with a refillable tank that delivers nicotine is cheaper than a disposable model and is likely to be more economical.</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i="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Selecting a device is really about the right strength liquid and a device that the person can manage and meets their preferences. You may wish to recommend a tank to new users, but if filling is an issue, and the person can afford them, pods or disposables could be just as good, and disposables can be handy if their tank has run out of charge.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A specialist vape shop will be a helpful source of information for patients and an opportunity to get to learn more about (and see and hold) available devices.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I don’t know what strength to start on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Times New Roman" panose="02020603050405020304" pitchFamily="18" charset="0"/>
                <a:cs typeface="Arial" panose="020B0604020202020204" pitchFamily="34" charset="0"/>
              </a:rPr>
              <a:t>It’s important for patients to use the right amount on nicotine to manage withdrawal symptoms and urges to smoke. How much nicotine someone will require will depend upon how much nicotine they were getting from their cigarettes. How much nicotine they get from the e-liquid they choose will depend upon the nicotine concentration in the e-liquid that they use and the type of vape they use and how they use it. </a:t>
            </a: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dirty="0">
                <a:effectLst/>
                <a:latin typeface="Arial" panose="020B0604020202020204" pitchFamily="34" charset="0"/>
                <a:ea typeface="Times New Roman" panose="02020603050405020304" pitchFamily="18" charset="0"/>
                <a:cs typeface="Arial" panose="020B0604020202020204" pitchFamily="34" charset="0"/>
              </a:rPr>
              <a:t>Experimentation is recommended in order to find the strength that controls withdrawal symptoms and urges to smoke. The amount of nicotine can be reduced after the first 4-6 weeks of use or maintained. </a:t>
            </a: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a:ea typeface="Times New Roman" panose="02020603050405020304" pitchFamily="18" charset="0"/>
                <a:cs typeface="Arial"/>
              </a:rPr>
              <a:t>Nicotine ‘overdose’ is not common and is akin to the feeling that </a:t>
            </a:r>
            <a:r>
              <a:rPr lang="en-GB" dirty="0">
                <a:latin typeface="Arial"/>
                <a:ea typeface="Times New Roman" panose="02020603050405020304" pitchFamily="18" charset="0"/>
                <a:cs typeface="Arial"/>
              </a:rPr>
              <a:t>people who smoke </a:t>
            </a:r>
            <a:r>
              <a:rPr lang="en-GB" sz="1200" dirty="0">
                <a:effectLst/>
                <a:latin typeface="Arial"/>
                <a:ea typeface="Times New Roman" panose="02020603050405020304" pitchFamily="18" charset="0"/>
                <a:cs typeface="Arial"/>
              </a:rPr>
              <a:t>get when they ‘smoke too much’ or smoke ‘stronger cigarettes’: nausea, tremor, increased heart rate, sweating, headache, but we don’t want to frighten people about nicotine.</a:t>
            </a:r>
            <a:r>
              <a:rPr lang="en-GB" dirty="0">
                <a:latin typeface="Arial"/>
                <a:ea typeface="Times New Roman" panose="02020603050405020304" pitchFamily="18" charset="0"/>
                <a:cs typeface="Arial"/>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My mouth is so dry!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Throat irritation and dry mouth are common, drinking water will help.</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I’m using my vape more than when I smoked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Times New Roman" panose="02020603050405020304" pitchFamily="18" charset="0"/>
                <a:cs typeface="Arial" panose="020B0604020202020204" pitchFamily="34" charset="0"/>
              </a:rPr>
              <a:t>The frequency of vape use is likely to be different to the frequency at which people smoke cigarettes, mainly due to a change in the amount of nicotine consumed, and the speed at which it is delivered to the brain.</a:t>
            </a:r>
          </a:p>
          <a:p>
            <a:br>
              <a:rPr lang="en-GB" sz="1200" dirty="0">
                <a:effectLst/>
                <a:latin typeface="Arial" panose="020B0604020202020204" pitchFamily="34" charset="0"/>
                <a:ea typeface="Times New Roman" panose="02020603050405020304" pitchFamily="18" charset="0"/>
                <a:cs typeface="Arial" panose="020B0604020202020204" pitchFamily="34" charset="0"/>
              </a:rPr>
            </a:br>
            <a:r>
              <a:rPr lang="en-GB" sz="1200" dirty="0">
                <a:effectLst/>
                <a:latin typeface="Arial"/>
                <a:ea typeface="Times New Roman" panose="02020603050405020304" pitchFamily="18" charset="0"/>
                <a:cs typeface="Arial"/>
              </a:rPr>
              <a:t>While </a:t>
            </a:r>
            <a:r>
              <a:rPr lang="en-GB" dirty="0">
                <a:latin typeface="Arial"/>
                <a:ea typeface="Times New Roman" panose="02020603050405020304" pitchFamily="18" charset="0"/>
                <a:cs typeface="Arial"/>
              </a:rPr>
              <a:t>people who smoke</a:t>
            </a:r>
            <a:r>
              <a:rPr lang="en-GB" sz="1200" dirty="0">
                <a:effectLst/>
                <a:latin typeface="Arial"/>
                <a:ea typeface="Times New Roman" panose="02020603050405020304" pitchFamily="18" charset="0"/>
                <a:cs typeface="Arial"/>
              </a:rPr>
              <a:t> ‘binge on nicotine’, vapers ‘graze on nicotine’: rather than smoking a cigarette every hour or so for 10 minutes, people will often find themselves regularly taking a few puffs on their vape.</a:t>
            </a:r>
          </a:p>
          <a:p>
            <a:r>
              <a:rPr lang="en-CA"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I don’t like all the ‘smoke’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The amount of vapour is associated with technique; the amount of vapour can be reduced by taking little puffs. Explain and ensure the patient understands the difference between smoke and vapour.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In contrast to this statement, some people like to see the vapour on exhale because it feels more like smoking.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eaLnBrk="1" hangingPunct="1">
              <a:spcBef>
                <a:spcPct val="0"/>
              </a:spcBef>
            </a:pP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78</a:t>
            </a:fld>
            <a:endParaRPr lang="en-US" dirty="0"/>
          </a:p>
        </p:txBody>
      </p:sp>
    </p:spTree>
    <p:extLst>
      <p:ext uri="{BB962C8B-B14F-4D97-AF65-F5344CB8AC3E}">
        <p14:creationId xmlns:p14="http://schemas.microsoft.com/office/powerpoint/2010/main" val="316026350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Geneva" pitchFamily="-109" charset="0"/>
                <a:cs typeface="Geneva" pitchFamily="-109" charset="0"/>
              </a:rPr>
              <a:t>[Read out the summary points.]</a:t>
            </a:r>
            <a:endParaRPr lang="en-US" dirty="0"/>
          </a:p>
          <a:p>
            <a:endParaRPr lang="en-US" dirty="0"/>
          </a:p>
        </p:txBody>
      </p:sp>
      <p:sp>
        <p:nvSpPr>
          <p:cNvPr id="4" name="Slide Number Placeholder 3"/>
          <p:cNvSpPr>
            <a:spLocks noGrp="1"/>
          </p:cNvSpPr>
          <p:nvPr>
            <p:ph type="sldNum" sz="quarter" idx="10"/>
          </p:nvPr>
        </p:nvSpPr>
        <p:spPr/>
        <p:txBody>
          <a:bodyPr/>
          <a:lstStyle/>
          <a:p>
            <a:fld id="{6DC4B217-821A-0B40-AC27-5C631E22CC1E}" type="slidenum">
              <a:rPr lang="en-US" smtClean="0"/>
              <a:t>79</a:t>
            </a:fld>
            <a:endParaRPr lang="en-US" dirty="0"/>
          </a:p>
        </p:txBody>
      </p:sp>
    </p:spTree>
    <p:extLst>
      <p:ext uri="{BB962C8B-B14F-4D97-AF65-F5344CB8AC3E}">
        <p14:creationId xmlns:p14="http://schemas.microsoft.com/office/powerpoint/2010/main" val="24755099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70968D-B8B2-FD20-CCEF-E71A69A558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C48EE3-F4A6-79EE-4D6A-2C8BB93820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D59E22-5E91-258B-ECF0-1A7550C34CC9}"/>
              </a:ext>
            </a:extLst>
          </p:cNvPr>
          <p:cNvSpPr>
            <a:spLocks noGrp="1"/>
          </p:cNvSpPr>
          <p:nvPr>
            <p:ph type="body" idx="1"/>
          </p:nvPr>
        </p:nvSpPr>
        <p:spPr/>
        <p:txBody>
          <a:bodyPr/>
          <a:lstStyle/>
          <a:p>
            <a:pPr eaLnBrk="1" hangingPunct="1">
              <a:buClr>
                <a:schemeClr val="accent5"/>
              </a:buClr>
              <a:buSzPct val="80000"/>
              <a:buFont typeface="Wingdings" charset="2"/>
              <a:buChar char="v"/>
            </a:pPr>
            <a:r>
              <a:rPr lang="en-US" sz="1200" dirty="0">
                <a:solidFill>
                  <a:schemeClr val="accent4">
                    <a:lumMod val="75000"/>
                    <a:lumOff val="25000"/>
                  </a:schemeClr>
                </a:solidFill>
                <a:latin typeface="Arial" panose="020B0604020202020204" pitchFamily="34" charset="0"/>
                <a:cs typeface="Arial" panose="020B0604020202020204" pitchFamily="34" charset="0"/>
              </a:rPr>
              <a:t>All inpatients who smoke should be provided with medication to support a quit attempt or temporary abstinence</a:t>
            </a:r>
          </a:p>
          <a:p>
            <a:pPr eaLnBrk="1" hangingPunct="1">
              <a:buClr>
                <a:schemeClr val="accent5"/>
              </a:buClr>
              <a:buSzPct val="80000"/>
              <a:buFont typeface="Wingdings" charset="2"/>
              <a:buChar char="v"/>
            </a:pPr>
            <a:r>
              <a:rPr lang="en-US" sz="1200" dirty="0">
                <a:solidFill>
                  <a:schemeClr val="accent4">
                    <a:lumMod val="75000"/>
                    <a:lumOff val="25000"/>
                  </a:schemeClr>
                </a:solidFill>
                <a:latin typeface="Arial" panose="020B0604020202020204" pitchFamily="34" charset="0"/>
                <a:cs typeface="Arial" panose="020B0604020202020204" pitchFamily="34" charset="0"/>
              </a:rPr>
              <a:t>NRTs, vapes and varenicline are the most commonly used aids.</a:t>
            </a:r>
            <a:r>
              <a:rPr lang="en-US" dirty="0">
                <a:solidFill>
                  <a:schemeClr val="accent4">
                    <a:lumMod val="75000"/>
                    <a:lumOff val="25000"/>
                  </a:schemeClr>
                </a:solidFill>
                <a:latin typeface="Arial" panose="020B0604020202020204" pitchFamily="34" charset="0"/>
                <a:cs typeface="Arial" panose="020B0604020202020204" pitchFamily="34" charset="0"/>
              </a:rPr>
              <a:t> </a:t>
            </a:r>
          </a:p>
          <a:p>
            <a:pPr>
              <a:buClr>
                <a:schemeClr val="accent5"/>
              </a:buClr>
              <a:buSzPct val="80000"/>
              <a:buFont typeface="Wingdings" charset="2"/>
              <a:buChar char="v"/>
            </a:pPr>
            <a:r>
              <a:rPr lang="en-US" dirty="0">
                <a:solidFill>
                  <a:schemeClr val="accent4">
                    <a:lumMod val="75000"/>
                    <a:lumOff val="25000"/>
                  </a:schemeClr>
                </a:solidFill>
                <a:latin typeface="Arial" panose="020B0604020202020204" pitchFamily="34" charset="0"/>
                <a:cs typeface="Arial" panose="020B0604020202020204" pitchFamily="34" charset="0"/>
              </a:rPr>
              <a:t>They</a:t>
            </a:r>
            <a:r>
              <a:rPr lang="en-US" sz="1200" dirty="0">
                <a:solidFill>
                  <a:schemeClr val="accent4">
                    <a:lumMod val="75000"/>
                    <a:lumOff val="25000"/>
                  </a:schemeClr>
                </a:solidFill>
                <a:latin typeface="Arial" panose="020B0604020202020204" pitchFamily="34" charset="0"/>
                <a:cs typeface="Arial" panose="020B0604020202020204" pitchFamily="34" charset="0"/>
              </a:rPr>
              <a:t> are safe to use and there is strong evidence to support their role in increasing success with stopping.</a:t>
            </a:r>
            <a:endParaRPr lang="en-US" dirty="0">
              <a:latin typeface="Arial" panose="020B0604020202020204" pitchFamily="34" charset="0"/>
              <a:cs typeface="Arial" panose="020B0604020202020204" pitchFamily="34" charset="0"/>
            </a:endParaRPr>
          </a:p>
          <a:p>
            <a:r>
              <a:rPr lang="en-US" sz="1200" dirty="0">
                <a:solidFill>
                  <a:schemeClr val="accent4">
                    <a:lumMod val="75000"/>
                    <a:lumOff val="25000"/>
                  </a:schemeClr>
                </a:solidFill>
                <a:latin typeface="Arial" panose="020B0604020202020204" pitchFamily="34" charset="0"/>
                <a:cs typeface="Arial" panose="020B0604020202020204" pitchFamily="34" charset="0"/>
              </a:rPr>
              <a:t>Not a magic bullet! </a:t>
            </a:r>
            <a:r>
              <a:rPr lang="mr-IN" sz="1200" dirty="0">
                <a:solidFill>
                  <a:schemeClr val="accent4">
                    <a:lumMod val="75000"/>
                    <a:lumOff val="25000"/>
                  </a:schemeClr>
                </a:solidFill>
                <a:latin typeface="Arial" panose="020B0604020202020204" pitchFamily="34" charset="0"/>
              </a:rPr>
              <a:t>–</a:t>
            </a:r>
            <a:r>
              <a:rPr lang="en-US" sz="1200" dirty="0">
                <a:solidFill>
                  <a:schemeClr val="accent4">
                    <a:lumMod val="75000"/>
                    <a:lumOff val="25000"/>
                  </a:schemeClr>
                </a:solidFill>
                <a:latin typeface="Arial" panose="020B0604020202020204" pitchFamily="34" charset="0"/>
                <a:cs typeface="Arial" panose="020B0604020202020204" pitchFamily="34" charset="0"/>
              </a:rPr>
              <a:t> but assist with managing withdrawal symptoms and cravings.</a:t>
            </a:r>
          </a:p>
          <a:p>
            <a:r>
              <a:rPr lang="en-US" sz="1200" dirty="0">
                <a:solidFill>
                  <a:schemeClr val="accent4">
                    <a:lumMod val="75000"/>
                    <a:lumOff val="25000"/>
                  </a:schemeClr>
                </a:solidFill>
                <a:latin typeface="Arial" panose="020B0604020202020204" pitchFamily="34" charset="0"/>
                <a:cs typeface="Arial" panose="020B0604020202020204" pitchFamily="34" charset="0"/>
              </a:rPr>
              <a:t>They are often not used correctly.</a:t>
            </a:r>
            <a:r>
              <a:rPr lang="en-US" dirty="0">
                <a:solidFill>
                  <a:schemeClr val="accent4">
                    <a:lumMod val="75000"/>
                    <a:lumOff val="25000"/>
                  </a:schemeClr>
                </a:solidFill>
                <a:latin typeface="Arial" panose="020B0604020202020204" pitchFamily="34" charset="0"/>
                <a:cs typeface="Arial" panose="020B0604020202020204" pitchFamily="34" charset="0"/>
              </a:rPr>
              <a:t> </a:t>
            </a:r>
            <a:endParaRPr lang="en-US" sz="1200" dirty="0">
              <a:solidFill>
                <a:schemeClr val="accent4">
                  <a:lumMod val="75000"/>
                  <a:lumOff val="25000"/>
                </a:schemeClr>
              </a:solidFill>
              <a:latin typeface="Arial" panose="020B0604020202020204" pitchFamily="34" charset="0"/>
              <a:cs typeface="Arial" panose="020B0604020202020204" pitchFamily="34" charset="0"/>
            </a:endParaRPr>
          </a:p>
          <a:p>
            <a:pPr eaLnBrk="1" hangingPunct="1">
              <a:buClr>
                <a:schemeClr val="accent5"/>
              </a:buClr>
              <a:buSzPct val="80000"/>
              <a:buFont typeface="Wingdings" charset="2"/>
              <a:buChar char="v"/>
            </a:pPr>
            <a:r>
              <a:rPr lang="en-US" sz="1200" dirty="0">
                <a:solidFill>
                  <a:schemeClr val="accent4">
                    <a:lumMod val="75000"/>
                    <a:lumOff val="25000"/>
                  </a:schemeClr>
                </a:solidFill>
                <a:latin typeface="Arial" panose="020B0604020202020204" pitchFamily="34" charset="0"/>
                <a:cs typeface="Arial" panose="020B0604020202020204" pitchFamily="34" charset="0"/>
              </a:rPr>
              <a:t>Any acute side effects can for most patients be effectively managed.</a:t>
            </a:r>
          </a:p>
          <a:p>
            <a:pPr eaLnBrk="1" hangingPunct="1">
              <a:buClr>
                <a:schemeClr val="accent5"/>
              </a:buClr>
              <a:buSzPct val="80000"/>
              <a:buFont typeface="Wingdings" charset="2"/>
              <a:buChar char="v"/>
            </a:pPr>
            <a:r>
              <a:rPr lang="en-US" sz="1200" dirty="0">
                <a:solidFill>
                  <a:schemeClr val="accent4">
                    <a:lumMod val="75000"/>
                    <a:lumOff val="25000"/>
                  </a:schemeClr>
                </a:solidFill>
                <a:latin typeface="Arial" panose="020B0604020202020204" pitchFamily="34" charset="0"/>
                <a:cs typeface="Arial" panose="020B0604020202020204" pitchFamily="34" charset="0"/>
              </a:rPr>
              <a:t>Medication should be provided for at least 10-12 weeks and extend as needed to support cessation.</a:t>
            </a:r>
          </a:p>
          <a:p>
            <a:endParaRPr lang="en-US" dirty="0"/>
          </a:p>
        </p:txBody>
      </p:sp>
      <p:sp>
        <p:nvSpPr>
          <p:cNvPr id="4" name="Slide Number Placeholder 3">
            <a:extLst>
              <a:ext uri="{FF2B5EF4-FFF2-40B4-BE49-F238E27FC236}">
                <a16:creationId xmlns:a16="http://schemas.microsoft.com/office/drawing/2014/main" id="{B88E74DF-2DDD-9FE3-666C-9F0E98A39B2F}"/>
              </a:ext>
            </a:extLst>
          </p:cNvPr>
          <p:cNvSpPr>
            <a:spLocks noGrp="1"/>
          </p:cNvSpPr>
          <p:nvPr>
            <p:ph type="sldNum" sz="quarter" idx="5"/>
          </p:nvPr>
        </p:nvSpPr>
        <p:spPr/>
        <p:txBody>
          <a:bodyPr/>
          <a:lstStyle/>
          <a:p>
            <a:pPr>
              <a:defRPr/>
            </a:pPr>
            <a:fld id="{242A2382-4541-B845-B6D5-E8B5A330E247}" type="slidenum">
              <a:rPr lang="en-US" smtClean="0"/>
              <a:pPr>
                <a:defRPr/>
              </a:pPr>
              <a:t>80</a:t>
            </a:fld>
            <a:endParaRPr lang="en-US" dirty="0"/>
          </a:p>
        </p:txBody>
      </p:sp>
    </p:spTree>
    <p:extLst>
      <p:ext uri="{BB962C8B-B14F-4D97-AF65-F5344CB8AC3E}">
        <p14:creationId xmlns:p14="http://schemas.microsoft.com/office/powerpoint/2010/main" val="244941646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b="1" dirty="0">
                <a:latin typeface="Arial" panose="020B0604020202020204" pitchFamily="34" charset="0"/>
                <a:cs typeface="Arial" panose="020B0604020202020204" pitchFamily="34" charset="0"/>
              </a:rPr>
              <a:t>[Invite any questions about content covered so far]</a:t>
            </a:r>
          </a:p>
          <a:p>
            <a:endParaRPr lang="en-GB" altLang="en-US" sz="1200"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81</a:t>
            </a:fld>
            <a:endParaRPr lang="en-US" dirty="0"/>
          </a:p>
        </p:txBody>
      </p:sp>
    </p:spTree>
    <p:extLst>
      <p:ext uri="{BB962C8B-B14F-4D97-AF65-F5344CB8AC3E}">
        <p14:creationId xmlns:p14="http://schemas.microsoft.com/office/powerpoint/2010/main" val="60571044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sz="1200" b="1" dirty="0">
                <a:latin typeface="Arial" panose="020B0604020202020204" pitchFamily="34" charset="0"/>
                <a:cs typeface="Arial" panose="020B0604020202020204" pitchFamily="34" charset="0"/>
              </a:rPr>
              <a:t>There are NCSCT modules dedicated to learning about stop smoking medications and applying knowledge to practice. There is also a module dedicated to vaping.</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sz="1200" b="1"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sz="1200" b="1"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sz="1200" b="1"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sz="1200" b="1"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82</a:t>
            </a:fld>
            <a:endParaRPr lang="en-US" dirty="0"/>
          </a:p>
        </p:txBody>
      </p:sp>
    </p:spTree>
    <p:extLst>
      <p:ext uri="{BB962C8B-B14F-4D97-AF65-F5344CB8AC3E}">
        <p14:creationId xmlns:p14="http://schemas.microsoft.com/office/powerpoint/2010/main" val="386747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rial" panose="020B0604020202020204" pitchFamily="34" charset="0"/>
                <a:ea typeface="Geneva" panose="020B0503030404040204"/>
                <a:cs typeface="Arial" panose="020B0604020202020204" pitchFamily="34" charset="0"/>
              </a:rPr>
              <a:t>Firstly, they reduce “nicotine hunger” – in other words they reduce the need to smoke caused by reduced nicotine concentrations </a:t>
            </a:r>
            <a:r>
              <a:rPr lang="en-GB" sz="1200" b="1" dirty="0">
                <a:effectLst/>
                <a:latin typeface="Arial" panose="020B0604020202020204" pitchFamily="34" charset="0"/>
                <a:ea typeface="Geneva" panose="020B0503030404040204"/>
                <a:cs typeface="Arial" panose="020B0604020202020204" pitchFamily="34" charset="0"/>
              </a:rPr>
              <a:t>[move to next slide]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a:p>
        </p:txBody>
      </p:sp>
    </p:spTree>
    <p:extLst>
      <p:ext uri="{BB962C8B-B14F-4D97-AF65-F5344CB8AC3E}">
        <p14:creationId xmlns:p14="http://schemas.microsoft.com/office/powerpoint/2010/main" val="140589295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On screen are supplemental resources on tobacco dependence aids</a:t>
            </a:r>
            <a:r>
              <a:rPr lang="en-US" baseline="0" dirty="0">
                <a:latin typeface="Arial" panose="020B0604020202020204" pitchFamily="34" charset="0"/>
                <a:cs typeface="Arial" panose="020B0604020202020204" pitchFamily="34" charset="0"/>
              </a:rPr>
              <a:t> to signpost you to. </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The NCSCT quick reference sheet.</a:t>
            </a:r>
          </a:p>
          <a:p>
            <a:endParaRPr lang="en-US" baseline="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effectLst/>
                <a:latin typeface="Arial" panose="020B0604020202020204" pitchFamily="34" charset="0"/>
                <a:ea typeface="Times New Roman" panose="02020603050405020304" pitchFamily="18" charset="0"/>
                <a:cs typeface="Arial" panose="020B0604020202020204" pitchFamily="34" charset="0"/>
              </a:rPr>
              <a:t>Additionally, the NCSCT website has a stop smoking medication section with links to the UK medicine product specifications and key reference papers. The UK medicines website is an excellent resource for information on stop smoking medications.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Also refer to the Maudsley Prescribing Guidelines as there should be a copy readily available on most wards </a:t>
            </a:r>
          </a:p>
          <a:p>
            <a:endParaRPr lang="en-US" dirty="0">
              <a:latin typeface="Century Gothic"/>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83</a:t>
            </a:fld>
            <a:endParaRPr lang="en-US" dirty="0"/>
          </a:p>
        </p:txBody>
      </p:sp>
    </p:spTree>
    <p:extLst>
      <p:ext uri="{BB962C8B-B14F-4D97-AF65-F5344CB8AC3E}">
        <p14:creationId xmlns:p14="http://schemas.microsoft.com/office/powerpoint/2010/main" val="158368221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[read aloud]</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84</a:t>
            </a:fld>
            <a:endParaRPr lang="en-US"/>
          </a:p>
        </p:txBody>
      </p:sp>
    </p:spTree>
    <p:extLst>
      <p:ext uri="{BB962C8B-B14F-4D97-AF65-F5344CB8AC3E}">
        <p14:creationId xmlns:p14="http://schemas.microsoft.com/office/powerpoint/2010/main" val="323983156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C3DEE7-8962-3052-E629-90BD065168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21C14C-836B-1FCE-E7F5-C6CF5A5535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33D3CE-2066-694C-7FE4-34EA0E032484}"/>
              </a:ext>
            </a:extLst>
          </p:cNvPr>
          <p:cNvSpPr>
            <a:spLocks noGrp="1"/>
          </p:cNvSpPr>
          <p:nvPr>
            <p:ph type="body" idx="1"/>
          </p:nvPr>
        </p:nvSpPr>
        <p:spPr/>
        <p:txBody>
          <a:bodyPr/>
          <a:lstStyle/>
          <a:p>
            <a:pPr algn="l" rtl="0" fontAlgn="base"/>
            <a:r>
              <a:rPr lang="en-US" b="0" i="0" u="none" strike="noStrike" dirty="0">
                <a:solidFill>
                  <a:srgbClr val="000000"/>
                </a:solidFill>
                <a:effectLst/>
                <a:latin typeface="Arial" panose="020B0604020202020204" pitchFamily="34" charset="0"/>
              </a:rPr>
              <a:t>In your pre-course materials you will have seen the best practices and key messages document. This document attempts to ensure we are framing tobacco dependence treatment correctly and consistently, including developing new language to support our work. </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Arial" panose="020B0604020202020204" pitchFamily="34" charset="0"/>
              </a:rPr>
              <a:t>Over the years we have moved away from some of the previously referred to terms and attitudes used when speaking to, or supporting, someone who smokes.</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Arial" panose="020B0604020202020204" pitchFamily="34" charset="0"/>
              </a:rPr>
              <a:t>On screen you can see examples of how shifts in language can frame conversations in a more positive, optimistic way.</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Arial" panose="020B0604020202020204" pitchFamily="34" charset="0"/>
              </a:rPr>
              <a:t>For example, rather than telling the patient they “must stop” smoking, we can explain how we are going to treat them for a relapsing clinical condition. We move away from focusing on terms like “willpower alone” and instead focus on the medical management of tobacco dependence as a disease.</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Arial" panose="020B0604020202020204" pitchFamily="34" charset="0"/>
              </a:rPr>
              <a:t>This will, over time, create a safer, less judgmental approach to talking about tobacco dependence and the need </a:t>
            </a:r>
            <a:r>
              <a:rPr lang="en-US" dirty="0">
                <a:solidFill>
                  <a:srgbClr val="646B86"/>
                </a:solidFill>
                <a:latin typeface="Arial" panose="020B0604020202020204" pitchFamily="34" charset="0"/>
                <a:cs typeface="Arial" panose="020B0604020202020204" pitchFamily="34" charset="0"/>
              </a:rPr>
              <a:t>to treat this like any other chronic disease.</a:t>
            </a:r>
            <a:endParaRPr lang="en-US" dirty="0">
              <a:latin typeface="Arial" panose="020B0604020202020204" pitchFamily="34" charset="0"/>
              <a:cs typeface="Arial" panose="020B0604020202020204" pitchFamily="34" charset="0"/>
            </a:endParaRPr>
          </a:p>
          <a:p>
            <a:pPr>
              <a:spcBef>
                <a:spcPts val="0"/>
              </a:spcBef>
              <a:spcAft>
                <a:spcPts val="0"/>
              </a:spcAft>
              <a:defRPr/>
            </a:pPr>
            <a:endParaRPr lang="en-US" altLang="en-US" dirty="0">
              <a:solidFill>
                <a:srgbClr val="646B86"/>
              </a:solidFill>
              <a:latin typeface="Arial"/>
              <a:cs typeface="Arial"/>
            </a:endParaRPr>
          </a:p>
        </p:txBody>
      </p:sp>
      <p:sp>
        <p:nvSpPr>
          <p:cNvPr id="4" name="Slide Number Placeholder 3">
            <a:extLst>
              <a:ext uri="{FF2B5EF4-FFF2-40B4-BE49-F238E27FC236}">
                <a16:creationId xmlns:a16="http://schemas.microsoft.com/office/drawing/2014/main" id="{42378450-CCD9-0D10-6987-6E82233A5694}"/>
              </a:ext>
            </a:extLst>
          </p:cNvPr>
          <p:cNvSpPr>
            <a:spLocks noGrp="1"/>
          </p:cNvSpPr>
          <p:nvPr>
            <p:ph type="sldNum" sz="quarter" idx="5"/>
          </p:nvPr>
        </p:nvSpPr>
        <p:spPr/>
        <p:txBody>
          <a:bodyPr/>
          <a:lstStyle/>
          <a:p>
            <a:pPr>
              <a:defRPr/>
            </a:pPr>
            <a:fld id="{242A2382-4541-B845-B6D5-E8B5A330E247}" type="slidenum">
              <a:rPr lang="en-US" smtClean="0"/>
              <a:pPr>
                <a:defRPr/>
              </a:pPr>
              <a:t>85</a:t>
            </a:fld>
            <a:endParaRPr lang="en-US"/>
          </a:p>
        </p:txBody>
      </p:sp>
    </p:spTree>
    <p:extLst>
      <p:ext uri="{BB962C8B-B14F-4D97-AF65-F5344CB8AC3E}">
        <p14:creationId xmlns:p14="http://schemas.microsoft.com/office/powerpoint/2010/main" val="275004149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latin typeface="Arial" panose="020B0604020202020204" pitchFamily="34" charset="0"/>
                <a:cs typeface="Arial" panose="020B0604020202020204" pitchFamily="34" charset="0"/>
              </a:rPr>
              <a:t>[Read out the plan for day 2 from the slide]</a:t>
            </a:r>
          </a:p>
          <a:p>
            <a:endParaRPr lang="en-GB" alt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86</a:t>
            </a:fld>
            <a:endParaRPr lang="en-US" dirty="0"/>
          </a:p>
        </p:txBody>
      </p:sp>
    </p:spTree>
    <p:extLst>
      <p:ext uri="{BB962C8B-B14F-4D97-AF65-F5344CB8AC3E}">
        <p14:creationId xmlns:p14="http://schemas.microsoft.com/office/powerpoint/2010/main" val="246228395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87</a:t>
            </a:fld>
            <a:endParaRPr lang="en-US"/>
          </a:p>
        </p:txBody>
      </p:sp>
    </p:spTree>
    <p:extLst>
      <p:ext uri="{BB962C8B-B14F-4D97-AF65-F5344CB8AC3E}">
        <p14:creationId xmlns:p14="http://schemas.microsoft.com/office/powerpoint/2010/main" val="16370596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dirty="0">
                <a:effectLst/>
                <a:latin typeface="Arial" panose="020B0604020202020204" pitchFamily="34" charset="0"/>
                <a:ea typeface="Geneva" panose="020B0503030404040204"/>
                <a:cs typeface="Arial" panose="020B0604020202020204" pitchFamily="34" charset="0"/>
              </a:rPr>
              <a:t>Secondly, they reduce acute urges to smoke driven by smoking cues </a:t>
            </a:r>
            <a:r>
              <a:rPr lang="en-GB" sz="1200" b="1" dirty="0">
                <a:effectLst/>
                <a:latin typeface="Arial" panose="020B0604020202020204" pitchFamily="34" charset="0"/>
                <a:ea typeface="Geneva" panose="020B0503030404040204"/>
                <a:cs typeface="Arial" panose="020B0604020202020204" pitchFamily="34" charset="0"/>
              </a:rPr>
              <a:t>[move to next slide]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a:p>
        </p:txBody>
      </p:sp>
    </p:spTree>
    <p:extLst>
      <p:ext uri="{BB962C8B-B14F-4D97-AF65-F5344CB8AC3E}">
        <p14:creationId xmlns:p14="http://schemas.microsoft.com/office/powerpoint/2010/main" val="36136923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jpeg"/><Relationship Id="rId1" Type="http://schemas.openxmlformats.org/officeDocument/2006/relationships/slideMaster" Target="../slideMasters/slideMaster3.xml"/><Relationship Id="rId4"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599206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a:p>
        </p:txBody>
      </p:sp>
    </p:spTree>
    <p:extLst>
      <p:ext uri="{BB962C8B-B14F-4D97-AF65-F5344CB8AC3E}">
        <p14:creationId xmlns:p14="http://schemas.microsoft.com/office/powerpoint/2010/main" val="7530564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green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17165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extLst>
      <p:ext uri="{BB962C8B-B14F-4D97-AF65-F5344CB8AC3E}">
        <p14:creationId xmlns:p14="http://schemas.microsoft.com/office/powerpoint/2010/main" val="7842633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46694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20765359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3900412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832810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extLst>
      <p:ext uri="{BB962C8B-B14F-4D97-AF65-F5344CB8AC3E}">
        <p14:creationId xmlns:p14="http://schemas.microsoft.com/office/powerpoint/2010/main" val="3452306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9" name="Footer Placeholder 4">
            <a:extLst>
              <a:ext uri="{FF2B5EF4-FFF2-40B4-BE49-F238E27FC236}">
                <a16:creationId xmlns:a16="http://schemas.microsoft.com/office/drawing/2014/main" id="{3D4D72FC-B28E-CCBB-C752-F3C5195CB0F0}"/>
              </a:ext>
            </a:extLst>
          </p:cNvPr>
          <p:cNvSpPr>
            <a:spLocks noGrp="1"/>
          </p:cNvSpPr>
          <p:nvPr>
            <p:ph type="ftr" sz="quarter" idx="10"/>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2131912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6"/>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50" r:id="rId4"/>
    <p:sldLayoutId id="2147483658" r:id="rId5"/>
    <p:sldLayoutId id="2147483652" r:id="rId6"/>
    <p:sldLayoutId id="2147483653" r:id="rId7"/>
    <p:sldLayoutId id="2147483657" r:id="rId8"/>
    <p:sldLayoutId id="2147483655" r:id="rId9"/>
    <p:sldLayoutId id="2147483656" r:id="rId10"/>
    <p:sldLayoutId id="2147483660" r:id="rId11"/>
    <p:sldLayoutId id="2147483666" r:id="rId12"/>
    <p:sldLayoutId id="2147483663" r:id="rId13"/>
    <p:sldLayoutId id="2147483664" r:id="rId14"/>
    <p:sldLayoutId id="2147483667" r:id="rId15"/>
    <p:sldLayoutId id="2147483665" r:id="rId16"/>
    <p:sldLayoutId id="2147483668" r:id="rId17"/>
    <p:sldLayoutId id="2147483661" r:id="rId18"/>
    <p:sldLayoutId id="2147483659" r:id="rId19"/>
    <p:sldLayoutId id="2147483669" r:id="rId20"/>
    <p:sldLayoutId id="2147483672" r:id="rId21"/>
    <p:sldLayoutId id="2147483674" r:id="rId22"/>
    <p:sldLayoutId id="2147483675" r:id="rId23"/>
    <p:sldLayoutId id="2147483676" r:id="rId24"/>
  </p:sldLayoutIdLst>
  <p:hf hdr="0" dt="0"/>
  <p:txStyles>
    <p:title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4092736978"/>
      </p:ext>
    </p:extLst>
  </p:cSld>
  <p:clrMap bg1="lt1" tx1="dk1" bg2="lt2" tx2="dk2" accent1="accent1" accent2="accent2" accent3="accent3" accent4="accent4" accent5="accent5" accent6="accent6" hlink="hlink" folHlink="folHlink"/>
  <p:sldLayoutIdLst>
    <p:sldLayoutId id="2147483678"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961207224"/>
      </p:ext>
    </p:extLst>
  </p:cSld>
  <p:clrMap bg1="lt1" tx1="dk1" bg2="lt2" tx2="dk2" accent1="accent1" accent2="accent2" accent3="accent3" accent4="accent4" accent5="accent5" accent6="accent6" hlink="hlink" folHlink="folHlink"/>
  <p:sldLayoutIdLst>
    <p:sldLayoutId id="2147483680"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2.xml"/><Relationship Id="rId4" Type="http://schemas.openxmlformats.org/officeDocument/2006/relationships/image" Target="../media/image16.sv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 Id="rId9"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20.jpeg"/><Relationship Id="rId7"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35.jpeg"/><Relationship Id="rId5" Type="http://schemas.openxmlformats.org/officeDocument/2006/relationships/image" Target="../media/image24.jpeg"/><Relationship Id="rId4" Type="http://schemas.openxmlformats.org/officeDocument/2006/relationships/image" Target="../media/image23.jpeg"/><Relationship Id="rId9" Type="http://schemas.openxmlformats.org/officeDocument/2006/relationships/image" Target="../media/image38.jpeg"/></Relationships>
</file>

<file path=ppt/slides/_rels/slide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24.jpeg"/><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svg"/></Relationships>
</file>

<file path=ppt/slides/_rels/slide2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8.xml"/><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2.xml"/></Relationships>
</file>

<file path=ppt/slides/_rels/slide4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42.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image" Target="../media/image53.png"/></Relationships>
</file>

<file path=ppt/slides/_rels/slide4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jpeg"/><Relationship Id="rId7" Type="http://schemas.openxmlformats.org/officeDocument/2006/relationships/image" Target="../media/image53.png"/><Relationship Id="rId2" Type="http://schemas.openxmlformats.org/officeDocument/2006/relationships/notesSlide" Target="../notesSlides/notesSlide45.xml"/><Relationship Id="rId1" Type="http://schemas.openxmlformats.org/officeDocument/2006/relationships/slideLayout" Target="../slideLayouts/slideLayout4.xml"/><Relationship Id="rId6" Type="http://schemas.openxmlformats.org/officeDocument/2006/relationships/image" Target="../media/image37.jpeg"/><Relationship Id="rId5" Type="http://schemas.openxmlformats.org/officeDocument/2006/relationships/image" Target="../media/image24.jpeg"/><Relationship Id="rId4" Type="http://schemas.openxmlformats.org/officeDocument/2006/relationships/image" Target="../media/image23.jpeg"/></Relationships>
</file>

<file path=ppt/slides/_rels/slide4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8.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4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20.jpeg"/><Relationship Id="rId7" Type="http://schemas.openxmlformats.org/officeDocument/2006/relationships/image" Target="../media/image25.png"/><Relationship Id="rId2" Type="http://schemas.openxmlformats.org/officeDocument/2006/relationships/notesSlide" Target="../notesSlides/notesSlide49.xml"/><Relationship Id="rId1" Type="http://schemas.openxmlformats.org/officeDocument/2006/relationships/slideLayout" Target="../slideLayouts/slideLayout4.xml"/><Relationship Id="rId6" Type="http://schemas.openxmlformats.org/officeDocument/2006/relationships/image" Target="../media/image35.jpeg"/><Relationship Id="rId5" Type="http://schemas.openxmlformats.org/officeDocument/2006/relationships/image" Target="../media/image24.jpeg"/><Relationship Id="rId4" Type="http://schemas.openxmlformats.org/officeDocument/2006/relationships/image" Target="../media/image23.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5.png"/><Relationship Id="rId2" Type="http://schemas.openxmlformats.org/officeDocument/2006/relationships/notesSlide" Target="../notesSlides/notesSlide50.xml"/><Relationship Id="rId1" Type="http://schemas.openxmlformats.org/officeDocument/2006/relationships/slideLayout" Target="../slideLayouts/slideLayout4.xml"/><Relationship Id="rId6" Type="http://schemas.openxmlformats.org/officeDocument/2006/relationships/image" Target="../media/image35.jpeg"/><Relationship Id="rId5" Type="http://schemas.openxmlformats.org/officeDocument/2006/relationships/image" Target="../media/image24.jpeg"/><Relationship Id="rId4" Type="http://schemas.openxmlformats.org/officeDocument/2006/relationships/image" Target="../media/image23.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4.xml"/><Relationship Id="rId1" Type="http://schemas.openxmlformats.org/officeDocument/2006/relationships/slideLayout" Target="../slideLayouts/slideLayout21.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5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1.xml"/><Relationship Id="rId1" Type="http://schemas.openxmlformats.org/officeDocument/2006/relationships/slideLayout" Target="../slideLayouts/slideLayout22.xml"/><Relationship Id="rId4" Type="http://schemas.openxmlformats.org/officeDocument/2006/relationships/image" Target="../media/image16.svg"/></Relationships>
</file>

<file path=ppt/slides/_rels/slide62.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8" Type="http://schemas.openxmlformats.org/officeDocument/2006/relationships/image" Target="../media/image69.jpeg"/><Relationship Id="rId3" Type="http://schemas.openxmlformats.org/officeDocument/2006/relationships/image" Target="../media/image64.jpeg"/><Relationship Id="rId7" Type="http://schemas.openxmlformats.org/officeDocument/2006/relationships/image" Target="../media/image68.png"/><Relationship Id="rId2" Type="http://schemas.openxmlformats.org/officeDocument/2006/relationships/notesSlide" Target="../notesSlides/notesSlide67.xml"/><Relationship Id="rId1" Type="http://schemas.openxmlformats.org/officeDocument/2006/relationships/slideLayout" Target="../slideLayouts/slideLayout4.xm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65.jpeg"/></Relationships>
</file>

<file path=ppt/slides/_rels/slide69.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9.xml"/><Relationship Id="rId1" Type="http://schemas.openxmlformats.org/officeDocument/2006/relationships/slideLayout" Target="../slideLayouts/slideLayout5.xml"/><Relationship Id="rId4" Type="http://schemas.openxmlformats.org/officeDocument/2006/relationships/image" Target="../media/image71.png"/></Relationships>
</file>

<file path=ppt/slides/_rels/slide7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70.xml"/><Relationship Id="rId1" Type="http://schemas.openxmlformats.org/officeDocument/2006/relationships/slideLayout" Target="../slideLayouts/slideLayout4.xml"/><Relationship Id="rId4" Type="http://schemas.openxmlformats.org/officeDocument/2006/relationships/image" Target="../media/image73.png"/></Relationships>
</file>

<file path=ppt/slides/_rels/slide7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1.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73.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76.png"/><Relationship Id="rId2" Type="http://schemas.microsoft.com/office/2018/10/relationships/comments" Target="../comments/modernComment_615_FCFF2B60.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8.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2.xml"/><Relationship Id="rId1" Type="http://schemas.openxmlformats.org/officeDocument/2006/relationships/slideLayout" Target="../slideLayouts/slideLayout23.xml"/><Relationship Id="rId4" Type="http://schemas.openxmlformats.org/officeDocument/2006/relationships/image" Target="../media/image83.png"/></Relationships>
</file>

<file path=ppt/slides/_rels/slide86.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7E2667-53C9-A4BB-328E-36B982033EC1}"/>
            </a:ext>
          </a:extLst>
        </p:cNvPr>
        <p:cNvGrpSpPr/>
        <p:nvPr/>
      </p:nvGrpSpPr>
      <p:grpSpPr>
        <a:xfrm>
          <a:off x="0" y="0"/>
          <a:ext cx="0" cy="0"/>
          <a:chOff x="0" y="0"/>
          <a:chExt cx="0" cy="0"/>
        </a:xfrm>
      </p:grpSpPr>
      <p:grpSp>
        <p:nvGrpSpPr>
          <p:cNvPr id="6" name="Group 5">
            <a:extLst>
              <a:ext uri="{FF2B5EF4-FFF2-40B4-BE49-F238E27FC236}">
                <a16:creationId xmlns:a16="http://schemas.microsoft.com/office/drawing/2014/main" id="{FAB48F09-59FF-3D71-4A15-DB008D3FE3FB}"/>
              </a:ext>
            </a:extLst>
          </p:cNvPr>
          <p:cNvGrpSpPr/>
          <p:nvPr/>
        </p:nvGrpSpPr>
        <p:grpSpPr>
          <a:xfrm>
            <a:off x="773158" y="688240"/>
            <a:ext cx="7597685" cy="5247495"/>
            <a:chOff x="773158" y="688240"/>
            <a:chExt cx="7597685" cy="5247495"/>
          </a:xfrm>
        </p:grpSpPr>
        <p:sp>
          <p:nvSpPr>
            <p:cNvPr id="2" name="TextBox 1">
              <a:extLst>
                <a:ext uri="{FF2B5EF4-FFF2-40B4-BE49-F238E27FC236}">
                  <a16:creationId xmlns:a16="http://schemas.microsoft.com/office/drawing/2014/main" id="{D8FB209A-19A1-EE4A-5502-E920598F930C}"/>
                </a:ext>
              </a:extLst>
            </p:cNvPr>
            <p:cNvSpPr txBox="1"/>
            <p:nvPr/>
          </p:nvSpPr>
          <p:spPr bwMode="auto">
            <a:xfrm>
              <a:off x="773158" y="688240"/>
              <a:ext cx="7597685" cy="1031504"/>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3200" b="1">
                  <a:solidFill>
                    <a:schemeClr val="bg1"/>
                  </a:solidFill>
                  <a:effectLst>
                    <a:outerShdw blurRad="254000" dist="63500" dir="5400000" algn="ctr" rotWithShape="0">
                      <a:srgbClr val="000000">
                        <a:alpha val="25000"/>
                      </a:srgbClr>
                    </a:outerShdw>
                  </a:effectLst>
                  <a:latin typeface="+mn-lt"/>
                  <a:cs typeface="Segoe UI"/>
                </a:rPr>
                <a:t>Over to you…</a:t>
              </a:r>
            </a:p>
          </p:txBody>
        </p:sp>
        <p:grpSp>
          <p:nvGrpSpPr>
            <p:cNvPr id="5" name="Group 4">
              <a:extLst>
                <a:ext uri="{FF2B5EF4-FFF2-40B4-BE49-F238E27FC236}">
                  <a16:creationId xmlns:a16="http://schemas.microsoft.com/office/drawing/2014/main" id="{4A2A5D87-F1D3-B9C2-8537-A3A5C03ABF62}"/>
                </a:ext>
              </a:extLst>
            </p:cNvPr>
            <p:cNvGrpSpPr/>
            <p:nvPr/>
          </p:nvGrpSpPr>
          <p:grpSpPr>
            <a:xfrm>
              <a:off x="2628998" y="3361888"/>
              <a:ext cx="3886004" cy="2573847"/>
              <a:chOff x="2628998" y="3361888"/>
              <a:chExt cx="3886004" cy="2573847"/>
            </a:xfrm>
          </p:grpSpPr>
          <p:pic>
            <p:nvPicPr>
              <p:cNvPr id="3" name="Graphic 2">
                <a:extLst>
                  <a:ext uri="{FF2B5EF4-FFF2-40B4-BE49-F238E27FC236}">
                    <a16:creationId xmlns:a16="http://schemas.microsoft.com/office/drawing/2014/main" id="{22ED1E52-7613-7340-24E0-06ADA52A2E0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28998" y="3361888"/>
                <a:ext cx="3886004" cy="2573847"/>
              </a:xfrm>
              <a:prstGeom prst="rect">
                <a:avLst/>
              </a:prstGeom>
              <a:effectLst>
                <a:outerShdw blurRad="317500" dist="76200" dir="5400000" algn="ctr" rotWithShape="0">
                  <a:srgbClr val="000000">
                    <a:alpha val="25000"/>
                  </a:srgbClr>
                </a:outerShdw>
              </a:effectLst>
            </p:spPr>
          </p:pic>
          <p:sp>
            <p:nvSpPr>
              <p:cNvPr id="4" name="Graphic 5">
                <a:extLst>
                  <a:ext uri="{FF2B5EF4-FFF2-40B4-BE49-F238E27FC236}">
                    <a16:creationId xmlns:a16="http://schemas.microsoft.com/office/drawing/2014/main" id="{0292E827-B2D7-0A46-1529-98415A5A108A}"/>
                  </a:ext>
                </a:extLst>
              </p:cNvPr>
              <p:cNvSpPr/>
              <p:nvPr/>
            </p:nvSpPr>
            <p:spPr>
              <a:xfrm>
                <a:off x="4006669" y="3833769"/>
                <a:ext cx="1123154" cy="1568741"/>
              </a:xfrm>
              <a:custGeom>
                <a:avLst/>
                <a:gdLst>
                  <a:gd name="connsiteX0" fmla="*/ 127090 w 414671"/>
                  <a:gd name="connsiteY0" fmla="*/ 256564 h 579183"/>
                  <a:gd name="connsiteX1" fmla="*/ 134422 w 414671"/>
                  <a:gd name="connsiteY1" fmla="*/ 250048 h 579183"/>
                  <a:gd name="connsiteX2" fmla="*/ 262326 w 414671"/>
                  <a:gd name="connsiteY2" fmla="*/ 184889 h 579183"/>
                  <a:gd name="connsiteX3" fmla="*/ 262326 w 414671"/>
                  <a:gd name="connsiteY3" fmla="*/ 183260 h 579183"/>
                  <a:gd name="connsiteX4" fmla="*/ 200411 w 414671"/>
                  <a:gd name="connsiteY4" fmla="*/ 138463 h 579183"/>
                  <a:gd name="connsiteX5" fmla="*/ 81468 w 414671"/>
                  <a:gd name="connsiteY5" fmla="*/ 192220 h 579183"/>
                  <a:gd name="connsiteX6" fmla="*/ 0 w 414671"/>
                  <a:gd name="connsiteY6" fmla="*/ 85521 h 579183"/>
                  <a:gd name="connsiteX7" fmla="*/ 211002 w 414671"/>
                  <a:gd name="connsiteY7" fmla="*/ 0 h 579183"/>
                  <a:gd name="connsiteX8" fmla="*/ 414671 w 414671"/>
                  <a:gd name="connsiteY8" fmla="*/ 171043 h 579183"/>
                  <a:gd name="connsiteX9" fmla="*/ 414671 w 414671"/>
                  <a:gd name="connsiteY9" fmla="*/ 172672 h 579183"/>
                  <a:gd name="connsiteX10" fmla="*/ 255809 w 414671"/>
                  <a:gd name="connsiteY10" fmla="*/ 341271 h 579183"/>
                  <a:gd name="connsiteX11" fmla="*/ 246033 w 414671"/>
                  <a:gd name="connsiteY11" fmla="*/ 393398 h 579183"/>
                  <a:gd name="connsiteX12" fmla="*/ 148271 w 414671"/>
                  <a:gd name="connsiteY12" fmla="*/ 393398 h 579183"/>
                  <a:gd name="connsiteX13" fmla="*/ 127090 w 414671"/>
                  <a:gd name="connsiteY13" fmla="*/ 256564 h 579183"/>
                  <a:gd name="connsiteX14" fmla="*/ 114055 w 414671"/>
                  <a:gd name="connsiteY14" fmla="*/ 440720 h 579183"/>
                  <a:gd name="connsiteX15" fmla="*/ 274546 w 414671"/>
                  <a:gd name="connsiteY15" fmla="*/ 440720 h 579183"/>
                  <a:gd name="connsiteX16" fmla="*/ 274546 w 414671"/>
                  <a:gd name="connsiteY16" fmla="*/ 579183 h 579183"/>
                  <a:gd name="connsiteX17" fmla="*/ 114055 w 414671"/>
                  <a:gd name="connsiteY17" fmla="*/ 579183 h 579183"/>
                  <a:gd name="connsiteX18" fmla="*/ 114055 w 414671"/>
                  <a:gd name="connsiteY18" fmla="*/ 440720 h 579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4671" h="579183">
                    <a:moveTo>
                      <a:pt x="127090" y="256564"/>
                    </a:moveTo>
                    <a:lnTo>
                      <a:pt x="134422" y="250048"/>
                    </a:lnTo>
                    <a:cubicBezTo>
                      <a:pt x="228924" y="241903"/>
                      <a:pt x="262326" y="219098"/>
                      <a:pt x="262326" y="184889"/>
                    </a:cubicBezTo>
                    <a:lnTo>
                      <a:pt x="262326" y="183260"/>
                    </a:lnTo>
                    <a:cubicBezTo>
                      <a:pt x="262326" y="155567"/>
                      <a:pt x="239515" y="138463"/>
                      <a:pt x="200411" y="138463"/>
                    </a:cubicBezTo>
                    <a:cubicBezTo>
                      <a:pt x="162121" y="138463"/>
                      <a:pt x="120572" y="158011"/>
                      <a:pt x="81468" y="192220"/>
                    </a:cubicBezTo>
                    <a:lnTo>
                      <a:pt x="0" y="85521"/>
                    </a:lnTo>
                    <a:cubicBezTo>
                      <a:pt x="49695" y="35837"/>
                      <a:pt x="117314" y="0"/>
                      <a:pt x="211002" y="0"/>
                    </a:cubicBezTo>
                    <a:cubicBezTo>
                      <a:pt x="330759" y="0"/>
                      <a:pt x="414671" y="64345"/>
                      <a:pt x="414671" y="171043"/>
                    </a:cubicBezTo>
                    <a:lnTo>
                      <a:pt x="414671" y="172672"/>
                    </a:lnTo>
                    <a:cubicBezTo>
                      <a:pt x="414671" y="275297"/>
                      <a:pt x="346238" y="318465"/>
                      <a:pt x="255809" y="341271"/>
                    </a:cubicBezTo>
                    <a:lnTo>
                      <a:pt x="246033" y="393398"/>
                    </a:lnTo>
                    <a:lnTo>
                      <a:pt x="148271" y="393398"/>
                    </a:lnTo>
                    <a:lnTo>
                      <a:pt x="127090" y="256564"/>
                    </a:lnTo>
                    <a:close/>
                    <a:moveTo>
                      <a:pt x="114055" y="440720"/>
                    </a:moveTo>
                    <a:lnTo>
                      <a:pt x="274546" y="440720"/>
                    </a:lnTo>
                    <a:lnTo>
                      <a:pt x="274546" y="579183"/>
                    </a:lnTo>
                    <a:lnTo>
                      <a:pt x="114055" y="579183"/>
                    </a:lnTo>
                    <a:lnTo>
                      <a:pt x="114055" y="440720"/>
                    </a:lnTo>
                    <a:close/>
                  </a:path>
                </a:pathLst>
              </a:custGeom>
              <a:solidFill>
                <a:schemeClr val="accent1"/>
              </a:solidFill>
              <a:ln w="8132" cap="flat">
                <a:noFill/>
                <a:prstDash val="solid"/>
                <a:miter/>
              </a:ln>
              <a:effectLst>
                <a:outerShdw blurRad="254000" dist="63500" dir="5400000" algn="ctr" rotWithShape="0">
                  <a:srgbClr val="000000">
                    <a:alpha val="14863"/>
                  </a:srgbClr>
                </a:outerShdw>
              </a:effectLst>
            </p:spPr>
            <p:txBody>
              <a:bodyPr rtlCol="0" anchor="ctr"/>
              <a:lstStyle/>
              <a:p>
                <a:endParaRPr lang="en-US"/>
              </a:p>
            </p:txBody>
          </p:sp>
        </p:grpSp>
      </p:grpSp>
    </p:spTree>
    <p:extLst>
      <p:ext uri="{BB962C8B-B14F-4D97-AF65-F5344CB8AC3E}">
        <p14:creationId xmlns:p14="http://schemas.microsoft.com/office/powerpoint/2010/main" val="3289163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76B90-93E2-E64E-8626-126411A66339}"/>
              </a:ext>
            </a:extLst>
          </p:cNvPr>
          <p:cNvSpPr>
            <a:spLocks noGrp="1"/>
          </p:cNvSpPr>
          <p:nvPr>
            <p:ph type="title"/>
          </p:nvPr>
        </p:nvSpPr>
        <p:spPr/>
        <p:txBody>
          <a:bodyPr/>
          <a:lstStyle/>
          <a:p>
            <a:r>
              <a:rPr lang="en-US"/>
              <a:t>Pharmacological treatment</a:t>
            </a:r>
          </a:p>
        </p:txBody>
      </p:sp>
      <p:grpSp>
        <p:nvGrpSpPr>
          <p:cNvPr id="5" name="Content Placeholder 2233346">
            <a:extLst>
              <a:ext uri="{FF2B5EF4-FFF2-40B4-BE49-F238E27FC236}">
                <a16:creationId xmlns:a16="http://schemas.microsoft.com/office/drawing/2014/main" id="{91D20D40-E235-8B45-A714-BF5DB7F6EF9C}"/>
              </a:ext>
            </a:extLst>
          </p:cNvPr>
          <p:cNvGrpSpPr>
            <a:grpSpLocks/>
          </p:cNvGrpSpPr>
          <p:nvPr/>
        </p:nvGrpSpPr>
        <p:grpSpPr bwMode="auto">
          <a:xfrm>
            <a:off x="1310315" y="1982624"/>
            <a:ext cx="6523379" cy="3341405"/>
            <a:chOff x="1152" y="1296"/>
            <a:chExt cx="1200" cy="1584"/>
          </a:xfrm>
          <a:effectLst>
            <a:outerShdw blurRad="254000" dist="63500" dir="5400000" algn="ctr" rotWithShape="0">
              <a:srgbClr val="000000">
                <a:alpha val="25000"/>
              </a:srgbClr>
            </a:outerShdw>
          </a:effectLst>
        </p:grpSpPr>
        <p:cxnSp>
          <p:nvCxnSpPr>
            <p:cNvPr id="6" name="_s2233349">
              <a:extLst>
                <a:ext uri="{FF2B5EF4-FFF2-40B4-BE49-F238E27FC236}">
                  <a16:creationId xmlns:a16="http://schemas.microsoft.com/office/drawing/2014/main" id="{706EE3B6-D026-AA42-BDA9-4D7471C2CAFC}"/>
                </a:ext>
              </a:extLst>
            </p:cNvPr>
            <p:cNvCxnSpPr>
              <a:cxnSpLocks noChangeShapeType="1"/>
              <a:stCxn id="12" idx="1"/>
              <a:endCxn id="9" idx="2"/>
            </p:cNvCxnSpPr>
            <p:nvPr/>
          </p:nvCxnSpPr>
          <p:spPr bwMode="auto">
            <a:xfrm rot="10800000">
              <a:off x="1494" y="1584"/>
              <a:ext cx="174" cy="1152"/>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7" name="_s2233350">
              <a:extLst>
                <a:ext uri="{FF2B5EF4-FFF2-40B4-BE49-F238E27FC236}">
                  <a16:creationId xmlns:a16="http://schemas.microsoft.com/office/drawing/2014/main" id="{E52F93FA-C852-0642-BAC5-72DF5E7BCFB6}"/>
                </a:ext>
              </a:extLst>
            </p:cNvPr>
            <p:cNvCxnSpPr>
              <a:cxnSpLocks noChangeShapeType="1"/>
              <a:stCxn id="11" idx="1"/>
              <a:endCxn id="9" idx="2"/>
            </p:cNvCxnSpPr>
            <p:nvPr/>
          </p:nvCxnSpPr>
          <p:spPr bwMode="auto">
            <a:xfrm rot="10800000">
              <a:off x="1494" y="1584"/>
              <a:ext cx="174" cy="720"/>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8" name="_s2233351">
              <a:extLst>
                <a:ext uri="{FF2B5EF4-FFF2-40B4-BE49-F238E27FC236}">
                  <a16:creationId xmlns:a16="http://schemas.microsoft.com/office/drawing/2014/main" id="{51832921-E472-204E-B523-864F3231A281}"/>
                </a:ext>
              </a:extLst>
            </p:cNvPr>
            <p:cNvCxnSpPr>
              <a:cxnSpLocks noChangeShapeType="1"/>
              <a:stCxn id="10" idx="1"/>
              <a:endCxn id="9" idx="2"/>
            </p:cNvCxnSpPr>
            <p:nvPr/>
          </p:nvCxnSpPr>
          <p:spPr bwMode="auto">
            <a:xfrm rot="10800000">
              <a:off x="1494" y="1584"/>
              <a:ext cx="174" cy="288"/>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sp>
          <p:nvSpPr>
            <p:cNvPr id="9" name="_s2233352">
              <a:extLst>
                <a:ext uri="{FF2B5EF4-FFF2-40B4-BE49-F238E27FC236}">
                  <a16:creationId xmlns:a16="http://schemas.microsoft.com/office/drawing/2014/main" id="{260E8376-DABA-C843-87C4-A754C0504CC4}"/>
                </a:ext>
              </a:extLst>
            </p:cNvPr>
            <p:cNvSpPr>
              <a:spLocks noChangeArrowheads="1"/>
            </p:cNvSpPr>
            <p:nvPr/>
          </p:nvSpPr>
          <p:spPr bwMode="auto">
            <a:xfrm>
              <a:off x="1152" y="1296"/>
              <a:ext cx="684" cy="288"/>
            </a:xfrm>
            <a:prstGeom prst="roundRect">
              <a:avLst>
                <a:gd name="adj" fmla="val 16667"/>
              </a:avLst>
            </a:prstGeom>
            <a:solidFill>
              <a:schemeClr val="bg1"/>
            </a:solidFill>
            <a:ln w="57150">
              <a:solidFill>
                <a:srgbClr val="00B1FF"/>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urges to smoke</a:t>
              </a:r>
            </a:p>
          </p:txBody>
        </p:sp>
        <p:sp>
          <p:nvSpPr>
            <p:cNvPr id="10" name="_s2233353">
              <a:extLst>
                <a:ext uri="{FF2B5EF4-FFF2-40B4-BE49-F238E27FC236}">
                  <a16:creationId xmlns:a16="http://schemas.microsoft.com/office/drawing/2014/main" id="{EB39D7C5-C398-6941-8133-84F4F831B1C4}"/>
                </a:ext>
              </a:extLst>
            </p:cNvPr>
            <p:cNvSpPr>
              <a:spLocks noChangeArrowheads="1"/>
            </p:cNvSpPr>
            <p:nvPr/>
          </p:nvSpPr>
          <p:spPr bwMode="auto">
            <a:xfrm>
              <a:off x="1668" y="1728"/>
              <a:ext cx="684" cy="288"/>
            </a:xfrm>
            <a:prstGeom prst="roundRect">
              <a:avLst>
                <a:gd name="adj" fmla="val 16667"/>
              </a:avLst>
            </a:prstGeom>
            <a:solidFill>
              <a:schemeClr val="bg1"/>
            </a:solidFill>
            <a:ln w="57150">
              <a:solidFill>
                <a:srgbClr val="FF262B"/>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‘nicotine hunger’</a:t>
              </a:r>
            </a:p>
          </p:txBody>
        </p:sp>
        <p:sp>
          <p:nvSpPr>
            <p:cNvPr id="11" name="_s2233354">
              <a:extLst>
                <a:ext uri="{FF2B5EF4-FFF2-40B4-BE49-F238E27FC236}">
                  <a16:creationId xmlns:a16="http://schemas.microsoft.com/office/drawing/2014/main" id="{E6E3B806-3833-A740-9789-350F889D2628}"/>
                </a:ext>
              </a:extLst>
            </p:cNvPr>
            <p:cNvSpPr>
              <a:spLocks noChangeArrowheads="1"/>
            </p:cNvSpPr>
            <p:nvPr/>
          </p:nvSpPr>
          <p:spPr bwMode="auto">
            <a:xfrm>
              <a:off x="1668" y="2160"/>
              <a:ext cx="684" cy="288"/>
            </a:xfrm>
            <a:prstGeom prst="roundRect">
              <a:avLst>
                <a:gd name="adj" fmla="val 16667"/>
              </a:avLst>
            </a:prstGeom>
            <a:solidFill>
              <a:schemeClr val="bg1"/>
            </a:solidFill>
            <a:ln w="57150">
              <a:solidFill>
                <a:srgbClr val="FF7F00"/>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acute cue-driven craving</a:t>
              </a:r>
            </a:p>
          </p:txBody>
        </p:sp>
        <p:sp>
          <p:nvSpPr>
            <p:cNvPr id="12" name="_s2233355">
              <a:extLst>
                <a:ext uri="{FF2B5EF4-FFF2-40B4-BE49-F238E27FC236}">
                  <a16:creationId xmlns:a16="http://schemas.microsoft.com/office/drawing/2014/main" id="{093D3C7F-041A-3C45-8293-166B12D5C226}"/>
                </a:ext>
              </a:extLst>
            </p:cNvPr>
            <p:cNvSpPr>
              <a:spLocks noChangeArrowheads="1"/>
            </p:cNvSpPr>
            <p:nvPr/>
          </p:nvSpPr>
          <p:spPr bwMode="auto">
            <a:xfrm>
              <a:off x="1668" y="2592"/>
              <a:ext cx="684" cy="288"/>
            </a:xfrm>
            <a:prstGeom prst="roundRect">
              <a:avLst>
                <a:gd name="adj" fmla="val 16667"/>
              </a:avLst>
            </a:prstGeom>
            <a:solidFill>
              <a:srgbClr val="6EBF00"/>
            </a:solidFill>
            <a:ln w="57150">
              <a:solidFill>
                <a:schemeClr val="bg1"/>
              </a:solidFill>
              <a:round/>
              <a:headEnd/>
              <a:tailEnd/>
            </a:ln>
            <a:effectLst>
              <a:glow rad="190500">
                <a:srgbClr val="6EBF00">
                  <a:alpha val="40000"/>
                </a:srgbClr>
              </a:glow>
            </a:effectLst>
          </p:spPr>
          <p:txBody>
            <a:bodyPr wrap="none" lIns="0" tIns="0" rIns="0" bIns="0" anchor="ctr" anchorCtr="1"/>
            <a:lstStyle/>
            <a:p>
              <a:pPr algn="ctr" eaLnBrk="1" hangingPunct="1"/>
              <a:r>
                <a:rPr lang="en-GB" sz="1500">
                  <a:solidFill>
                    <a:schemeClr val="bg1"/>
                  </a:solidFill>
                  <a:latin typeface="Arial" panose="020B0604020202020204" pitchFamily="34" charset="0"/>
                  <a:cs typeface="Arial" panose="020B0604020202020204" pitchFamily="34" charset="0"/>
                </a:rPr>
                <a:t>Block nicotine reward</a:t>
              </a:r>
            </a:p>
          </p:txBody>
        </p:sp>
      </p:grpSp>
      <p:grpSp>
        <p:nvGrpSpPr>
          <p:cNvPr id="35" name="Group 34">
            <a:extLst>
              <a:ext uri="{FF2B5EF4-FFF2-40B4-BE49-F238E27FC236}">
                <a16:creationId xmlns:a16="http://schemas.microsoft.com/office/drawing/2014/main" id="{704EB2BE-BF3F-7C45-A6AA-76EA5522737A}"/>
              </a:ext>
            </a:extLst>
          </p:cNvPr>
          <p:cNvGrpSpPr/>
          <p:nvPr/>
        </p:nvGrpSpPr>
        <p:grpSpPr>
          <a:xfrm>
            <a:off x="684213" y="4383991"/>
            <a:ext cx="3255947" cy="1269312"/>
            <a:chOff x="538385" y="2572284"/>
            <a:chExt cx="3255947" cy="1269312"/>
          </a:xfrm>
        </p:grpSpPr>
        <p:sp>
          <p:nvSpPr>
            <p:cNvPr id="29" name="_s2233353">
              <a:extLst>
                <a:ext uri="{FF2B5EF4-FFF2-40B4-BE49-F238E27FC236}">
                  <a16:creationId xmlns:a16="http://schemas.microsoft.com/office/drawing/2014/main" id="{23120195-CD3F-D746-9B3C-9444F48781FF}"/>
                </a:ext>
              </a:extLst>
            </p:cNvPr>
            <p:cNvSpPr>
              <a:spLocks noChangeArrowheads="1"/>
            </p:cNvSpPr>
            <p:nvPr/>
          </p:nvSpPr>
          <p:spPr bwMode="auto">
            <a:xfrm>
              <a:off x="538385" y="2572284"/>
              <a:ext cx="2871388" cy="1269312"/>
            </a:xfrm>
            <a:prstGeom prst="roundRect">
              <a:avLst>
                <a:gd name="adj" fmla="val 16667"/>
              </a:avLst>
            </a:prstGeom>
            <a:solidFill>
              <a:srgbClr val="6EBF00"/>
            </a:solidFill>
            <a:ln w="57150">
              <a:solidFill>
                <a:srgbClr val="6EBF00"/>
              </a:solidFill>
              <a:round/>
              <a:headEnd/>
              <a:tailEnd/>
            </a:ln>
            <a:effectLst>
              <a:outerShdw blurRad="254000" dist="63500" dir="5400000" algn="ctr" rotWithShape="0">
                <a:srgbClr val="000000">
                  <a:alpha val="40000"/>
                </a:srgbClr>
              </a:outerShdw>
            </a:effectLst>
          </p:spPr>
          <p:txBody>
            <a:bodyPr wrap="square" lIns="0" tIns="0" rIns="0" bIns="0" anchor="ctr"/>
            <a:lstStyle/>
            <a:p>
              <a:pPr algn="ctr" eaLnBrk="1" hangingPunct="1"/>
              <a:r>
                <a:rPr lang="en-GB" sz="1500" b="1">
                  <a:solidFill>
                    <a:schemeClr val="bg1"/>
                  </a:solidFill>
                  <a:latin typeface="Arial" panose="020B0604020202020204" pitchFamily="34" charset="0"/>
                  <a:cs typeface="Arial" panose="020B0604020202020204" pitchFamily="34" charset="0"/>
                </a:rPr>
                <a:t>Reduce the </a:t>
              </a:r>
              <a:br>
                <a:rPr lang="en-GB" sz="1500" b="1">
                  <a:solidFill>
                    <a:schemeClr val="bg1"/>
                  </a:solidFill>
                  <a:latin typeface="Arial" panose="020B0604020202020204" pitchFamily="34" charset="0"/>
                  <a:cs typeface="Arial" panose="020B0604020202020204" pitchFamily="34" charset="0"/>
                </a:rPr>
              </a:br>
              <a:r>
                <a:rPr lang="en-GB" sz="1500" b="1">
                  <a:solidFill>
                    <a:schemeClr val="bg1"/>
                  </a:solidFill>
                  <a:latin typeface="Arial" panose="020B0604020202020204" pitchFamily="34" charset="0"/>
                  <a:cs typeface="Arial" panose="020B0604020202020204" pitchFamily="34" charset="0"/>
                </a:rPr>
                <a:t>reward from nicotine </a:t>
              </a:r>
              <a:br>
                <a:rPr lang="en-GB" sz="1500" b="1">
                  <a:solidFill>
                    <a:schemeClr val="bg1"/>
                  </a:solidFill>
                  <a:latin typeface="Arial" panose="020B0604020202020204" pitchFamily="34" charset="0"/>
                  <a:cs typeface="Arial" panose="020B0604020202020204" pitchFamily="34" charset="0"/>
                </a:rPr>
              </a:br>
              <a:r>
                <a:rPr lang="en-GB" sz="1500" b="1">
                  <a:solidFill>
                    <a:schemeClr val="bg1"/>
                  </a:solidFill>
                  <a:latin typeface="Arial" panose="020B0604020202020204" pitchFamily="34" charset="0"/>
                  <a:cs typeface="Arial" panose="020B0604020202020204" pitchFamily="34" charset="0"/>
                </a:rPr>
                <a:t>if smoking does occur</a:t>
              </a:r>
            </a:p>
          </p:txBody>
        </p:sp>
        <p:sp>
          <p:nvSpPr>
            <p:cNvPr id="33" name="Triangle 32">
              <a:extLst>
                <a:ext uri="{FF2B5EF4-FFF2-40B4-BE49-F238E27FC236}">
                  <a16:creationId xmlns:a16="http://schemas.microsoft.com/office/drawing/2014/main" id="{E671DC6C-024E-4842-9B22-BB8B5C32F0C4}"/>
                </a:ext>
              </a:extLst>
            </p:cNvPr>
            <p:cNvSpPr/>
            <p:nvPr/>
          </p:nvSpPr>
          <p:spPr bwMode="auto">
            <a:xfrm rot="5400000">
              <a:off x="3208814" y="2935867"/>
              <a:ext cx="628889" cy="542146"/>
            </a:xfrm>
            <a:prstGeom prst="triangle">
              <a:avLst/>
            </a:prstGeom>
            <a:solidFill>
              <a:srgbClr val="6EBF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sp>
        <p:nvSpPr>
          <p:cNvPr id="4" name="Footer Placeholder 3">
            <a:extLst>
              <a:ext uri="{FF2B5EF4-FFF2-40B4-BE49-F238E27FC236}">
                <a16:creationId xmlns:a16="http://schemas.microsoft.com/office/drawing/2014/main" id="{4E830567-C83E-2A5B-3D60-44EB181B31F6}"/>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2191041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8A15B-B703-FE94-C7A0-FD74BEBF2E84}"/>
              </a:ext>
            </a:extLst>
          </p:cNvPr>
          <p:cNvSpPr>
            <a:spLocks noGrp="1"/>
          </p:cNvSpPr>
          <p:nvPr>
            <p:ph type="title"/>
          </p:nvPr>
        </p:nvSpPr>
        <p:spPr/>
        <p:txBody>
          <a:bodyPr/>
          <a:lstStyle/>
          <a:p>
            <a:r>
              <a:rPr lang="en-US" dirty="0">
                <a:latin typeface="Arial"/>
                <a:cs typeface="Arial"/>
              </a:rPr>
              <a:t>Tobacco dependence aids</a:t>
            </a:r>
            <a:endParaRPr lang="en-US" dirty="0"/>
          </a:p>
        </p:txBody>
      </p:sp>
      <p:sp>
        <p:nvSpPr>
          <p:cNvPr id="5" name="Rectangle 4">
            <a:extLst>
              <a:ext uri="{FF2B5EF4-FFF2-40B4-BE49-F238E27FC236}">
                <a16:creationId xmlns:a16="http://schemas.microsoft.com/office/drawing/2014/main" id="{0E274655-70B2-A299-0953-77B154830212}"/>
              </a:ext>
            </a:extLst>
          </p:cNvPr>
          <p:cNvSpPr/>
          <p:nvPr/>
        </p:nvSpPr>
        <p:spPr bwMode="auto">
          <a:xfrm>
            <a:off x="684213" y="1710157"/>
            <a:ext cx="4575060" cy="3358134"/>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Rectangle 5">
            <a:extLst>
              <a:ext uri="{FF2B5EF4-FFF2-40B4-BE49-F238E27FC236}">
                <a16:creationId xmlns:a16="http://schemas.microsoft.com/office/drawing/2014/main" id="{979389D5-4D9B-BD16-BAFD-437094F62998}"/>
              </a:ext>
            </a:extLst>
          </p:cNvPr>
          <p:cNvSpPr/>
          <p:nvPr/>
        </p:nvSpPr>
        <p:spPr bwMode="auto">
          <a:xfrm>
            <a:off x="5384582" y="1710157"/>
            <a:ext cx="3084049" cy="3358134"/>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1" name="Group 40">
            <a:extLst>
              <a:ext uri="{FF2B5EF4-FFF2-40B4-BE49-F238E27FC236}">
                <a16:creationId xmlns:a16="http://schemas.microsoft.com/office/drawing/2014/main" id="{81E7DA9E-7D59-7FD9-7407-A02DDBFC3BFA}"/>
              </a:ext>
            </a:extLst>
          </p:cNvPr>
          <p:cNvGrpSpPr/>
          <p:nvPr/>
        </p:nvGrpSpPr>
        <p:grpSpPr>
          <a:xfrm>
            <a:off x="684212" y="3851743"/>
            <a:ext cx="4575059" cy="1216548"/>
            <a:chOff x="684212" y="3927943"/>
            <a:chExt cx="4575059" cy="1216548"/>
          </a:xfrm>
        </p:grpSpPr>
        <p:sp>
          <p:nvSpPr>
            <p:cNvPr id="8" name="Rectangle 7">
              <a:extLst>
                <a:ext uri="{FF2B5EF4-FFF2-40B4-BE49-F238E27FC236}">
                  <a16:creationId xmlns:a16="http://schemas.microsoft.com/office/drawing/2014/main" id="{D0AB2E46-2849-E69F-8B99-CFB5AEC11FB4}"/>
                </a:ext>
              </a:extLst>
            </p:cNvPr>
            <p:cNvSpPr/>
            <p:nvPr/>
          </p:nvSpPr>
          <p:spPr bwMode="auto">
            <a:xfrm>
              <a:off x="684212" y="4346676"/>
              <a:ext cx="4575059" cy="797815"/>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9" name="Text Placeholder 3">
              <a:extLst>
                <a:ext uri="{FF2B5EF4-FFF2-40B4-BE49-F238E27FC236}">
                  <a16:creationId xmlns:a16="http://schemas.microsoft.com/office/drawing/2014/main" id="{3C044A29-192C-AE26-1FEA-5E0451EFC150}"/>
                </a:ext>
              </a:extLst>
            </p:cNvPr>
            <p:cNvSpPr txBox="1">
              <a:spLocks/>
            </p:cNvSpPr>
            <p:nvPr/>
          </p:nvSpPr>
          <p:spPr bwMode="auto">
            <a:xfrm>
              <a:off x="1468945" y="4374675"/>
              <a:ext cx="3005593" cy="69030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Bef>
                  <a:spcPts val="300"/>
                </a:spcBef>
                <a:spcAft>
                  <a:spcPts val="300"/>
                </a:spcAft>
                <a:buNone/>
              </a:pPr>
              <a:r>
                <a:rPr lang="en-US" sz="2000" b="1" dirty="0">
                  <a:solidFill>
                    <a:schemeClr val="bg1"/>
                  </a:solidFill>
                  <a:latin typeface="Arial" panose="020B0604020202020204" pitchFamily="34" charset="0"/>
                  <a:cs typeface="Arial" panose="020B0604020202020204" pitchFamily="34" charset="0"/>
                </a:rPr>
                <a:t>First choice </a:t>
              </a:r>
              <a:r>
                <a:rPr lang="en-US" sz="2000" dirty="0">
                  <a:solidFill>
                    <a:schemeClr val="bg1"/>
                  </a:solidFill>
                  <a:latin typeface="Arial" panose="020B0604020202020204" pitchFamily="34" charset="0"/>
                  <a:cs typeface="Arial" panose="020B0604020202020204" pitchFamily="34" charset="0"/>
                </a:rPr>
                <a:t>(3x)</a:t>
              </a:r>
            </a:p>
          </p:txBody>
        </p:sp>
        <p:sp>
          <p:nvSpPr>
            <p:cNvPr id="14" name="Rectangle 13">
              <a:extLst>
                <a:ext uri="{FF2B5EF4-FFF2-40B4-BE49-F238E27FC236}">
                  <a16:creationId xmlns:a16="http://schemas.microsoft.com/office/drawing/2014/main" id="{C92DA8E5-9596-9EAE-8696-839D31C5A9CA}"/>
                </a:ext>
              </a:extLst>
            </p:cNvPr>
            <p:cNvSpPr/>
            <p:nvPr/>
          </p:nvSpPr>
          <p:spPr bwMode="auto">
            <a:xfrm rot="13500000">
              <a:off x="2745129" y="3927943"/>
              <a:ext cx="453224" cy="453224"/>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grpSp>
        <p:nvGrpSpPr>
          <p:cNvPr id="42" name="Group 41">
            <a:extLst>
              <a:ext uri="{FF2B5EF4-FFF2-40B4-BE49-F238E27FC236}">
                <a16:creationId xmlns:a16="http://schemas.microsoft.com/office/drawing/2014/main" id="{428C4C78-08A6-175B-B983-6D184058AD3B}"/>
              </a:ext>
            </a:extLst>
          </p:cNvPr>
          <p:cNvGrpSpPr/>
          <p:nvPr/>
        </p:nvGrpSpPr>
        <p:grpSpPr>
          <a:xfrm>
            <a:off x="5384582" y="3851743"/>
            <a:ext cx="3084050" cy="1216548"/>
            <a:chOff x="5384582" y="3927943"/>
            <a:chExt cx="3084050" cy="1216548"/>
          </a:xfrm>
        </p:grpSpPr>
        <p:sp>
          <p:nvSpPr>
            <p:cNvPr id="11" name="Rectangle 10">
              <a:extLst>
                <a:ext uri="{FF2B5EF4-FFF2-40B4-BE49-F238E27FC236}">
                  <a16:creationId xmlns:a16="http://schemas.microsoft.com/office/drawing/2014/main" id="{4620BD7C-D021-B7ED-DCB4-394A8D5262D1}"/>
                </a:ext>
              </a:extLst>
            </p:cNvPr>
            <p:cNvSpPr/>
            <p:nvPr/>
          </p:nvSpPr>
          <p:spPr bwMode="auto">
            <a:xfrm>
              <a:off x="5384582" y="4346676"/>
              <a:ext cx="3084050" cy="797815"/>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2" name="Text Placeholder 3">
              <a:extLst>
                <a:ext uri="{FF2B5EF4-FFF2-40B4-BE49-F238E27FC236}">
                  <a16:creationId xmlns:a16="http://schemas.microsoft.com/office/drawing/2014/main" id="{03644384-7CC7-665F-999C-59A07CE9DC03}"/>
                </a:ext>
              </a:extLst>
            </p:cNvPr>
            <p:cNvSpPr txBox="1">
              <a:spLocks/>
            </p:cNvSpPr>
            <p:nvPr/>
          </p:nvSpPr>
          <p:spPr bwMode="auto">
            <a:xfrm>
              <a:off x="5596047" y="4374675"/>
              <a:ext cx="2661120" cy="69030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Bef>
                  <a:spcPts val="300"/>
                </a:spcBef>
                <a:spcAft>
                  <a:spcPts val="300"/>
                </a:spcAft>
                <a:buNone/>
              </a:pPr>
              <a:r>
                <a:rPr lang="en-US" sz="2000" b="1" dirty="0">
                  <a:solidFill>
                    <a:schemeClr val="bg1"/>
                  </a:solidFill>
                  <a:latin typeface="Arial" panose="020B0604020202020204" pitchFamily="34" charset="0"/>
                  <a:cs typeface="Arial" panose="020B0604020202020204" pitchFamily="34" charset="0"/>
                </a:rPr>
                <a:t>Second choice </a:t>
              </a:r>
              <a:r>
                <a:rPr lang="en-US" sz="2000" dirty="0">
                  <a:solidFill>
                    <a:schemeClr val="bg1"/>
                  </a:solidFill>
                  <a:latin typeface="Arial" panose="020B0604020202020204" pitchFamily="34" charset="0"/>
                  <a:cs typeface="Arial" panose="020B0604020202020204" pitchFamily="34" charset="0"/>
                </a:rPr>
                <a:t>(2x)</a:t>
              </a:r>
            </a:p>
          </p:txBody>
        </p:sp>
        <p:sp>
          <p:nvSpPr>
            <p:cNvPr id="15" name="Rectangle 14">
              <a:extLst>
                <a:ext uri="{FF2B5EF4-FFF2-40B4-BE49-F238E27FC236}">
                  <a16:creationId xmlns:a16="http://schemas.microsoft.com/office/drawing/2014/main" id="{91FCCBD2-AD5E-F7D1-F11D-A8E7728EB5DD}"/>
                </a:ext>
              </a:extLst>
            </p:cNvPr>
            <p:cNvSpPr/>
            <p:nvPr/>
          </p:nvSpPr>
          <p:spPr bwMode="auto">
            <a:xfrm rot="13500000">
              <a:off x="6699995" y="3927943"/>
              <a:ext cx="453224" cy="453224"/>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pic>
        <p:nvPicPr>
          <p:cNvPr id="17" name="Picture 16">
            <a:extLst>
              <a:ext uri="{FF2B5EF4-FFF2-40B4-BE49-F238E27FC236}">
                <a16:creationId xmlns:a16="http://schemas.microsoft.com/office/drawing/2014/main" id="{9E2005DD-C6C6-8867-CA04-E367CF58462D}"/>
              </a:ext>
            </a:extLst>
          </p:cNvPr>
          <p:cNvPicPr>
            <a:picLocks noChangeAspect="1"/>
          </p:cNvPicPr>
          <p:nvPr/>
        </p:nvPicPr>
        <p:blipFill>
          <a:blip r:embed="rId3"/>
          <a:stretch>
            <a:fillRect/>
          </a:stretch>
        </p:blipFill>
        <p:spPr>
          <a:xfrm>
            <a:off x="5742143" y="2598438"/>
            <a:ext cx="929036" cy="580140"/>
          </a:xfrm>
          <a:prstGeom prst="rect">
            <a:avLst/>
          </a:prstGeom>
        </p:spPr>
      </p:pic>
      <p:pic>
        <p:nvPicPr>
          <p:cNvPr id="20" name="Picture 19">
            <a:extLst>
              <a:ext uri="{FF2B5EF4-FFF2-40B4-BE49-F238E27FC236}">
                <a16:creationId xmlns:a16="http://schemas.microsoft.com/office/drawing/2014/main" id="{3D2E0F61-95C4-79FD-AC69-AEEEA6FDAB93}"/>
              </a:ext>
            </a:extLst>
          </p:cNvPr>
          <p:cNvPicPr>
            <a:picLocks noChangeAspect="1"/>
          </p:cNvPicPr>
          <p:nvPr/>
        </p:nvPicPr>
        <p:blipFill>
          <a:blip r:embed="rId4"/>
          <a:stretch>
            <a:fillRect/>
          </a:stretch>
        </p:blipFill>
        <p:spPr>
          <a:xfrm>
            <a:off x="6825016" y="2185850"/>
            <a:ext cx="1511305" cy="1121889"/>
          </a:xfrm>
          <a:prstGeom prst="rect">
            <a:avLst/>
          </a:prstGeom>
        </p:spPr>
      </p:pic>
      <p:pic>
        <p:nvPicPr>
          <p:cNvPr id="23" name="Picture 22">
            <a:extLst>
              <a:ext uri="{FF2B5EF4-FFF2-40B4-BE49-F238E27FC236}">
                <a16:creationId xmlns:a16="http://schemas.microsoft.com/office/drawing/2014/main" id="{FD007139-BE6F-B503-1F91-422CB6EBB112}"/>
              </a:ext>
            </a:extLst>
          </p:cNvPr>
          <p:cNvPicPr>
            <a:picLocks noChangeAspect="1"/>
          </p:cNvPicPr>
          <p:nvPr/>
        </p:nvPicPr>
        <p:blipFill>
          <a:blip r:embed="rId5"/>
          <a:stretch>
            <a:fillRect/>
          </a:stretch>
        </p:blipFill>
        <p:spPr>
          <a:xfrm>
            <a:off x="3254377" y="2733589"/>
            <a:ext cx="447590" cy="872959"/>
          </a:xfrm>
          <a:prstGeom prst="rect">
            <a:avLst/>
          </a:prstGeom>
        </p:spPr>
      </p:pic>
      <p:grpSp>
        <p:nvGrpSpPr>
          <p:cNvPr id="40" name="Group 39">
            <a:extLst>
              <a:ext uri="{FF2B5EF4-FFF2-40B4-BE49-F238E27FC236}">
                <a16:creationId xmlns:a16="http://schemas.microsoft.com/office/drawing/2014/main" id="{C6F19FA8-2DD1-386F-AB4C-2D8621861D57}"/>
              </a:ext>
            </a:extLst>
          </p:cNvPr>
          <p:cNvGrpSpPr/>
          <p:nvPr/>
        </p:nvGrpSpPr>
        <p:grpSpPr>
          <a:xfrm>
            <a:off x="823501" y="2045372"/>
            <a:ext cx="1668674" cy="1484070"/>
            <a:chOff x="823501" y="2045372"/>
            <a:chExt cx="1668674" cy="1484070"/>
          </a:xfrm>
        </p:grpSpPr>
        <p:pic>
          <p:nvPicPr>
            <p:cNvPr id="26" name="Picture 25">
              <a:extLst>
                <a:ext uri="{FF2B5EF4-FFF2-40B4-BE49-F238E27FC236}">
                  <a16:creationId xmlns:a16="http://schemas.microsoft.com/office/drawing/2014/main" id="{1EFEB0D5-09B9-920A-2EE5-C8F8588ADAEC}"/>
                </a:ext>
              </a:extLst>
            </p:cNvPr>
            <p:cNvPicPr>
              <a:picLocks noChangeAspect="1"/>
            </p:cNvPicPr>
            <p:nvPr/>
          </p:nvPicPr>
          <p:blipFill>
            <a:blip r:embed="rId3"/>
            <a:stretch>
              <a:fillRect/>
            </a:stretch>
          </p:blipFill>
          <p:spPr>
            <a:xfrm rot="667031">
              <a:off x="823501" y="2045372"/>
              <a:ext cx="774106" cy="483393"/>
            </a:xfrm>
            <a:prstGeom prst="rect">
              <a:avLst/>
            </a:prstGeom>
          </p:spPr>
        </p:pic>
        <p:pic>
          <p:nvPicPr>
            <p:cNvPr id="27" name="Picture 26">
              <a:extLst>
                <a:ext uri="{FF2B5EF4-FFF2-40B4-BE49-F238E27FC236}">
                  <a16:creationId xmlns:a16="http://schemas.microsoft.com/office/drawing/2014/main" id="{E622A7DF-5362-8FE6-7F77-EFC489C2ED1E}"/>
                </a:ext>
              </a:extLst>
            </p:cNvPr>
            <p:cNvPicPr>
              <a:picLocks noChangeAspect="1"/>
            </p:cNvPicPr>
            <p:nvPr/>
          </p:nvPicPr>
          <p:blipFill>
            <a:blip r:embed="rId6"/>
            <a:srcRect/>
            <a:stretch/>
          </p:blipFill>
          <p:spPr>
            <a:xfrm rot="21008355">
              <a:off x="859992" y="2959424"/>
              <a:ext cx="920343" cy="570018"/>
            </a:xfrm>
            <a:prstGeom prst="rect">
              <a:avLst/>
            </a:prstGeom>
          </p:spPr>
        </p:pic>
        <p:pic>
          <p:nvPicPr>
            <p:cNvPr id="28" name="Picture 27">
              <a:extLst>
                <a:ext uri="{FF2B5EF4-FFF2-40B4-BE49-F238E27FC236}">
                  <a16:creationId xmlns:a16="http://schemas.microsoft.com/office/drawing/2014/main" id="{47C5A5DA-B88E-D491-A814-739754D4AA0E}"/>
                </a:ext>
              </a:extLst>
            </p:cNvPr>
            <p:cNvPicPr>
              <a:picLocks noChangeAspect="1"/>
            </p:cNvPicPr>
            <p:nvPr/>
          </p:nvPicPr>
          <p:blipFill>
            <a:blip r:embed="rId7"/>
            <a:srcRect/>
            <a:stretch/>
          </p:blipFill>
          <p:spPr>
            <a:xfrm>
              <a:off x="1618075" y="2465896"/>
              <a:ext cx="874100" cy="535386"/>
            </a:xfrm>
            <a:prstGeom prst="rect">
              <a:avLst/>
            </a:prstGeom>
          </p:spPr>
        </p:pic>
        <p:grpSp>
          <p:nvGrpSpPr>
            <p:cNvPr id="29" name="Group 28">
              <a:extLst>
                <a:ext uri="{FF2B5EF4-FFF2-40B4-BE49-F238E27FC236}">
                  <a16:creationId xmlns:a16="http://schemas.microsoft.com/office/drawing/2014/main" id="{AF85A022-5E96-EB50-F64F-712B1F24975E}"/>
                </a:ext>
              </a:extLst>
            </p:cNvPr>
            <p:cNvGrpSpPr/>
            <p:nvPr/>
          </p:nvGrpSpPr>
          <p:grpSpPr>
            <a:xfrm>
              <a:off x="1202138" y="2520549"/>
              <a:ext cx="372393" cy="461665"/>
              <a:chOff x="5957054" y="2304246"/>
              <a:chExt cx="372393" cy="461665"/>
            </a:xfrm>
          </p:grpSpPr>
          <p:sp>
            <p:nvSpPr>
              <p:cNvPr id="31" name="Oval 30">
                <a:extLst>
                  <a:ext uri="{FF2B5EF4-FFF2-40B4-BE49-F238E27FC236}">
                    <a16:creationId xmlns:a16="http://schemas.microsoft.com/office/drawing/2014/main" id="{B3867E3F-515E-48A3-3FA2-256DE535A54B}"/>
                  </a:ext>
                </a:extLst>
              </p:cNvPr>
              <p:cNvSpPr/>
              <p:nvPr/>
            </p:nvSpPr>
            <p:spPr bwMode="auto">
              <a:xfrm>
                <a:off x="5957054" y="2358644"/>
                <a:ext cx="372393" cy="372393"/>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2" name="TextBox 31">
                <a:extLst>
                  <a:ext uri="{FF2B5EF4-FFF2-40B4-BE49-F238E27FC236}">
                    <a16:creationId xmlns:a16="http://schemas.microsoft.com/office/drawing/2014/main" id="{A604BD67-BBFD-5A5E-4910-74685FED31D7}"/>
                  </a:ext>
                </a:extLst>
              </p:cNvPr>
              <p:cNvSpPr txBox="1"/>
              <p:nvPr/>
            </p:nvSpPr>
            <p:spPr>
              <a:xfrm>
                <a:off x="6008770" y="2304246"/>
                <a:ext cx="268960" cy="461665"/>
              </a:xfrm>
              <a:prstGeom prst="rect">
                <a:avLst/>
              </a:prstGeom>
              <a:noFill/>
            </p:spPr>
            <p:txBody>
              <a:bodyPr wrap="square" lIns="0" tIns="0" rIns="0" bIns="0" rtlCol="0" anchor="ctr">
                <a:spAutoFit/>
              </a:bodyPr>
              <a:lstStyle/>
              <a:p>
                <a:pPr algn="ctr"/>
                <a:r>
                  <a:rPr lang="en-US" sz="3000" dirty="0">
                    <a:solidFill>
                      <a:schemeClr val="bg1"/>
                    </a:solidFill>
                    <a:latin typeface="Century Gothic" panose="020B0502020202020204" pitchFamily="34" charset="0"/>
                  </a:rPr>
                  <a:t>+</a:t>
                </a:r>
              </a:p>
            </p:txBody>
          </p:sp>
        </p:grpSp>
      </p:grpSp>
      <p:sp>
        <p:nvSpPr>
          <p:cNvPr id="30" name="Text Placeholder 3">
            <a:extLst>
              <a:ext uri="{FF2B5EF4-FFF2-40B4-BE49-F238E27FC236}">
                <a16:creationId xmlns:a16="http://schemas.microsoft.com/office/drawing/2014/main" id="{1C1FCE2C-4B07-8875-3FDD-CF9C5458F4B6}"/>
              </a:ext>
            </a:extLst>
          </p:cNvPr>
          <p:cNvSpPr txBox="1">
            <a:spLocks/>
          </p:cNvSpPr>
          <p:nvPr/>
        </p:nvSpPr>
        <p:spPr bwMode="auto">
          <a:xfrm>
            <a:off x="795982" y="3670360"/>
            <a:ext cx="1452375"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dirty="0">
                <a:solidFill>
                  <a:schemeClr val="accent5"/>
                </a:solidFill>
                <a:latin typeface="Arial" panose="020B0604020202020204" pitchFamily="34" charset="0"/>
                <a:cs typeface="Arial" panose="020B0604020202020204" pitchFamily="34" charset="0"/>
              </a:rPr>
              <a:t>Combination </a:t>
            </a:r>
            <a:br>
              <a:rPr lang="en-US" sz="1400" b="1" dirty="0">
                <a:solidFill>
                  <a:schemeClr val="accent5"/>
                </a:solidFill>
                <a:latin typeface="Arial" panose="020B0604020202020204" pitchFamily="34" charset="0"/>
                <a:cs typeface="Arial" panose="020B0604020202020204" pitchFamily="34" charset="0"/>
              </a:rPr>
            </a:br>
            <a:r>
              <a:rPr lang="en-US" sz="1400" b="1" dirty="0">
                <a:solidFill>
                  <a:schemeClr val="accent5"/>
                </a:solidFill>
                <a:latin typeface="Arial" panose="020B0604020202020204" pitchFamily="34" charset="0"/>
                <a:cs typeface="Arial" panose="020B0604020202020204" pitchFamily="34" charset="0"/>
              </a:rPr>
              <a:t>NRT</a:t>
            </a:r>
            <a:endParaRPr lang="en-US" sz="1400" dirty="0">
              <a:solidFill>
                <a:schemeClr val="accent5"/>
              </a:solidFill>
              <a:latin typeface="Arial" panose="020B0604020202020204" pitchFamily="34" charset="0"/>
              <a:cs typeface="Arial" panose="020B0604020202020204" pitchFamily="34" charset="0"/>
            </a:endParaRPr>
          </a:p>
        </p:txBody>
      </p:sp>
      <p:sp>
        <p:nvSpPr>
          <p:cNvPr id="34" name="Text Placeholder 3">
            <a:extLst>
              <a:ext uri="{FF2B5EF4-FFF2-40B4-BE49-F238E27FC236}">
                <a16:creationId xmlns:a16="http://schemas.microsoft.com/office/drawing/2014/main" id="{883BA098-2ACD-98E8-6EA5-8424021A6A74}"/>
              </a:ext>
            </a:extLst>
          </p:cNvPr>
          <p:cNvSpPr txBox="1">
            <a:spLocks/>
          </p:cNvSpPr>
          <p:nvPr/>
        </p:nvSpPr>
        <p:spPr bwMode="auto">
          <a:xfrm>
            <a:off x="2206310" y="3587331"/>
            <a:ext cx="1975735"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300" b="1" dirty="0">
                <a:solidFill>
                  <a:schemeClr val="accent5"/>
                </a:solidFill>
                <a:latin typeface="Arial"/>
                <a:cs typeface="Arial"/>
              </a:rPr>
              <a:t>Varenicline/cytisine</a:t>
            </a:r>
            <a:br>
              <a:rPr lang="en-US" sz="1400" b="1" dirty="0">
                <a:latin typeface="Arial"/>
                <a:cs typeface="Arial"/>
              </a:rPr>
            </a:br>
            <a:r>
              <a:rPr lang="en-US" sz="1200" b="1" dirty="0">
                <a:latin typeface="Arial"/>
                <a:cs typeface="Arial"/>
              </a:rPr>
              <a:t>(nicotine analogue)</a:t>
            </a:r>
            <a:endParaRPr lang="en-US" sz="1200" b="1" dirty="0">
              <a:latin typeface="Arial" panose="020B0604020202020204" pitchFamily="34" charset="0"/>
              <a:cs typeface="Arial" panose="020B0604020202020204" pitchFamily="34" charset="0"/>
            </a:endParaRPr>
          </a:p>
        </p:txBody>
      </p:sp>
      <p:sp>
        <p:nvSpPr>
          <p:cNvPr id="35" name="Text Placeholder 3">
            <a:extLst>
              <a:ext uri="{FF2B5EF4-FFF2-40B4-BE49-F238E27FC236}">
                <a16:creationId xmlns:a16="http://schemas.microsoft.com/office/drawing/2014/main" id="{74E16FE1-002C-45E2-B518-5A7DC2A80805}"/>
              </a:ext>
            </a:extLst>
          </p:cNvPr>
          <p:cNvSpPr txBox="1">
            <a:spLocks/>
          </p:cNvSpPr>
          <p:nvPr/>
        </p:nvSpPr>
        <p:spPr bwMode="auto">
          <a:xfrm>
            <a:off x="3893949" y="3547196"/>
            <a:ext cx="1246909" cy="75127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dirty="0">
                <a:solidFill>
                  <a:schemeClr val="accent5"/>
                </a:solidFill>
                <a:latin typeface="Arial" panose="020B0604020202020204" pitchFamily="34" charset="0"/>
                <a:cs typeface="Arial" panose="020B0604020202020204" pitchFamily="34" charset="0"/>
              </a:rPr>
              <a:t>Nicotine </a:t>
            </a:r>
            <a:br>
              <a:rPr lang="en-US" sz="1400" b="1" dirty="0">
                <a:solidFill>
                  <a:schemeClr val="accent5"/>
                </a:solidFill>
                <a:latin typeface="Arial" panose="020B0604020202020204" pitchFamily="34" charset="0"/>
                <a:cs typeface="Arial" panose="020B0604020202020204" pitchFamily="34" charset="0"/>
              </a:rPr>
            </a:br>
            <a:r>
              <a:rPr lang="en-US" sz="1400" b="1" dirty="0">
                <a:solidFill>
                  <a:schemeClr val="accent5"/>
                </a:solidFill>
                <a:latin typeface="Arial" panose="020B0604020202020204" pitchFamily="34" charset="0"/>
                <a:cs typeface="Arial" panose="020B0604020202020204" pitchFamily="34" charset="0"/>
              </a:rPr>
              <a:t>vape</a:t>
            </a:r>
            <a:br>
              <a:rPr lang="en-US" sz="1400" b="1" dirty="0">
                <a:solidFill>
                  <a:schemeClr val="accent5"/>
                </a:solidFill>
                <a:latin typeface="Arial" panose="020B0604020202020204" pitchFamily="34" charset="0"/>
                <a:cs typeface="Arial" panose="020B0604020202020204" pitchFamily="34" charset="0"/>
              </a:rPr>
            </a:br>
            <a:endParaRPr lang="en-US" sz="1400" dirty="0">
              <a:solidFill>
                <a:schemeClr val="accent5"/>
              </a:solidFill>
              <a:latin typeface="Arial" panose="020B0604020202020204" pitchFamily="34" charset="0"/>
              <a:cs typeface="Arial" panose="020B0604020202020204" pitchFamily="34" charset="0"/>
            </a:endParaRPr>
          </a:p>
        </p:txBody>
      </p:sp>
      <p:sp>
        <p:nvSpPr>
          <p:cNvPr id="36" name="Text Placeholder 3">
            <a:extLst>
              <a:ext uri="{FF2B5EF4-FFF2-40B4-BE49-F238E27FC236}">
                <a16:creationId xmlns:a16="http://schemas.microsoft.com/office/drawing/2014/main" id="{3591C994-AB43-282B-548A-48EE4571B46C}"/>
              </a:ext>
            </a:extLst>
          </p:cNvPr>
          <p:cNvSpPr txBox="1">
            <a:spLocks/>
          </p:cNvSpPr>
          <p:nvPr/>
        </p:nvSpPr>
        <p:spPr bwMode="auto">
          <a:xfrm>
            <a:off x="5650658" y="3670360"/>
            <a:ext cx="1112007"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dirty="0">
                <a:latin typeface="Arial" panose="020B0604020202020204" pitchFamily="34" charset="0"/>
                <a:cs typeface="Arial" panose="020B0604020202020204" pitchFamily="34" charset="0"/>
              </a:rPr>
              <a:t>Single </a:t>
            </a:r>
            <a:br>
              <a:rPr lang="en-US" sz="1400" b="1"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NRT</a:t>
            </a:r>
            <a:endParaRPr lang="en-US" sz="1400" dirty="0">
              <a:latin typeface="Arial" panose="020B0604020202020204" pitchFamily="34" charset="0"/>
              <a:cs typeface="Arial" panose="020B0604020202020204" pitchFamily="34" charset="0"/>
            </a:endParaRPr>
          </a:p>
        </p:txBody>
      </p:sp>
      <p:sp>
        <p:nvSpPr>
          <p:cNvPr id="38" name="Text Placeholder 3">
            <a:extLst>
              <a:ext uri="{FF2B5EF4-FFF2-40B4-BE49-F238E27FC236}">
                <a16:creationId xmlns:a16="http://schemas.microsoft.com/office/drawing/2014/main" id="{A0A33789-C637-61CA-17F0-5700F24CD501}"/>
              </a:ext>
            </a:extLst>
          </p:cNvPr>
          <p:cNvSpPr txBox="1">
            <a:spLocks/>
          </p:cNvSpPr>
          <p:nvPr/>
        </p:nvSpPr>
        <p:spPr bwMode="auto">
          <a:xfrm>
            <a:off x="6950328" y="3670360"/>
            <a:ext cx="1260681"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dirty="0">
                <a:latin typeface="Arial" panose="020B0604020202020204" pitchFamily="34" charset="0"/>
                <a:cs typeface="Arial" panose="020B0604020202020204" pitchFamily="34" charset="0"/>
              </a:rPr>
              <a:t>Bupropion</a:t>
            </a:r>
            <a:endParaRPr lang="en-US" sz="1400" dirty="0">
              <a:latin typeface="Arial" panose="020B0604020202020204" pitchFamily="34" charset="0"/>
              <a:cs typeface="Arial" panose="020B0604020202020204" pitchFamily="34" charset="0"/>
            </a:endParaRPr>
          </a:p>
        </p:txBody>
      </p:sp>
      <p:pic>
        <p:nvPicPr>
          <p:cNvPr id="39" name="Picture 38">
            <a:extLst>
              <a:ext uri="{FF2B5EF4-FFF2-40B4-BE49-F238E27FC236}">
                <a16:creationId xmlns:a16="http://schemas.microsoft.com/office/drawing/2014/main" id="{A6435F01-C434-08EB-760E-80853DA61D13}"/>
              </a:ext>
            </a:extLst>
          </p:cNvPr>
          <p:cNvPicPr>
            <a:picLocks noChangeAspect="1"/>
          </p:cNvPicPr>
          <p:nvPr/>
        </p:nvPicPr>
        <p:blipFill>
          <a:blip r:embed="rId8"/>
          <a:stretch>
            <a:fillRect/>
          </a:stretch>
        </p:blipFill>
        <p:spPr>
          <a:xfrm>
            <a:off x="4346203" y="2233207"/>
            <a:ext cx="307169" cy="1228675"/>
          </a:xfrm>
          <a:prstGeom prst="rect">
            <a:avLst/>
          </a:prstGeom>
          <a:effectLst/>
        </p:spPr>
      </p:pic>
      <p:sp>
        <p:nvSpPr>
          <p:cNvPr id="37" name="Oval 36">
            <a:extLst>
              <a:ext uri="{FF2B5EF4-FFF2-40B4-BE49-F238E27FC236}">
                <a16:creationId xmlns:a16="http://schemas.microsoft.com/office/drawing/2014/main" id="{86380D2E-083E-E61B-3A3A-BF2A00F2E601}"/>
              </a:ext>
            </a:extLst>
          </p:cNvPr>
          <p:cNvSpPr/>
          <p:nvPr/>
        </p:nvSpPr>
        <p:spPr bwMode="auto">
          <a:xfrm>
            <a:off x="4622181" y="2149475"/>
            <a:ext cx="488159" cy="488950"/>
          </a:xfrm>
          <a:prstGeom prst="ellipse">
            <a:avLst/>
          </a:prstGeom>
          <a:solidFill>
            <a:srgbClr val="FFBEBD"/>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43" name="Rectangle 42">
            <a:extLst>
              <a:ext uri="{FF2B5EF4-FFF2-40B4-BE49-F238E27FC236}">
                <a16:creationId xmlns:a16="http://schemas.microsoft.com/office/drawing/2014/main" id="{687DE9E7-3863-E995-B174-1D2E0E4CA282}"/>
              </a:ext>
            </a:extLst>
          </p:cNvPr>
          <p:cNvSpPr/>
          <p:nvPr/>
        </p:nvSpPr>
        <p:spPr>
          <a:xfrm flipV="1">
            <a:off x="4708584" y="2192255"/>
            <a:ext cx="302030" cy="400110"/>
          </a:xfrm>
          <a:prstGeom prst="rect">
            <a:avLst/>
          </a:prstGeom>
        </p:spPr>
        <p:txBody>
          <a:bodyPr wrap="square">
            <a:spAutoFit/>
          </a:bodyPr>
          <a:lstStyle/>
          <a:p>
            <a:pPr algn="ctr"/>
            <a:r>
              <a:rPr lang="en-US" sz="2000" b="1" dirty="0">
                <a:solidFill>
                  <a:srgbClr val="C00000"/>
                </a:solidFill>
              </a:rPr>
              <a:t>N</a:t>
            </a:r>
            <a:endParaRPr lang="en-US" sz="2000" dirty="0">
              <a:solidFill>
                <a:srgbClr val="C00000"/>
              </a:solidFill>
            </a:endParaRPr>
          </a:p>
        </p:txBody>
      </p:sp>
      <p:sp>
        <p:nvSpPr>
          <p:cNvPr id="13" name="Text Placeholder 3">
            <a:extLst>
              <a:ext uri="{FF2B5EF4-FFF2-40B4-BE49-F238E27FC236}">
                <a16:creationId xmlns:a16="http://schemas.microsoft.com/office/drawing/2014/main" id="{FE32FAAD-A4FF-8136-C6D8-B0A179C11D4E}"/>
              </a:ext>
            </a:extLst>
          </p:cNvPr>
          <p:cNvSpPr txBox="1">
            <a:spLocks/>
          </p:cNvSpPr>
          <p:nvPr/>
        </p:nvSpPr>
        <p:spPr bwMode="auto">
          <a:xfrm>
            <a:off x="1661369" y="5220822"/>
            <a:ext cx="5541819" cy="83823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000"/>
              </a:lnSpc>
              <a:spcBef>
                <a:spcPts val="300"/>
              </a:spcBef>
              <a:spcAft>
                <a:spcPts val="300"/>
              </a:spcAft>
              <a:buNone/>
            </a:pPr>
            <a:r>
              <a:rPr lang="en-US" sz="1500" b="1" dirty="0">
                <a:solidFill>
                  <a:schemeClr val="accent4">
                    <a:lumMod val="75000"/>
                    <a:lumOff val="25000"/>
                  </a:schemeClr>
                </a:solidFill>
                <a:latin typeface="Arial" panose="020B0604020202020204" pitchFamily="34" charset="0"/>
                <a:cs typeface="Arial" panose="020B0604020202020204" pitchFamily="34" charset="0"/>
              </a:rPr>
              <a:t>Combining tobacco dependence aids with behavioural support further increases success with stopping long-term</a:t>
            </a:r>
            <a:endParaRPr lang="en-US" sz="1500" dirty="0">
              <a:solidFill>
                <a:schemeClr val="accent4">
                  <a:lumMod val="75000"/>
                  <a:lumOff val="25000"/>
                </a:schemeClr>
              </a:solidFill>
              <a:latin typeface="Arial" panose="020B0604020202020204" pitchFamily="34" charset="0"/>
              <a:cs typeface="Arial" panose="020B0604020202020204" pitchFamily="34" charset="0"/>
            </a:endParaRPr>
          </a:p>
        </p:txBody>
      </p:sp>
      <p:pic>
        <p:nvPicPr>
          <p:cNvPr id="3" name="Picture 2" descr="A white box with blue text and a white pill&#10;&#10;Description automatically generated">
            <a:extLst>
              <a:ext uri="{FF2B5EF4-FFF2-40B4-BE49-F238E27FC236}">
                <a16:creationId xmlns:a16="http://schemas.microsoft.com/office/drawing/2014/main" id="{274D1E14-DF45-898D-CD82-5129AF54BF66}"/>
              </a:ext>
            </a:extLst>
          </p:cNvPr>
          <p:cNvPicPr>
            <a:picLocks noChangeAspect="1"/>
          </p:cNvPicPr>
          <p:nvPr/>
        </p:nvPicPr>
        <p:blipFill rotWithShape="1">
          <a:blip r:embed="rId9"/>
          <a:srcRect r="13482" b="2456"/>
          <a:stretch/>
        </p:blipFill>
        <p:spPr>
          <a:xfrm>
            <a:off x="2492175" y="2997385"/>
            <a:ext cx="748068" cy="539779"/>
          </a:xfrm>
          <a:prstGeom prst="rect">
            <a:avLst/>
          </a:prstGeom>
          <a:noFill/>
        </p:spPr>
      </p:pic>
      <p:sp>
        <p:nvSpPr>
          <p:cNvPr id="7" name="Footer Placeholder 3">
            <a:extLst>
              <a:ext uri="{FF2B5EF4-FFF2-40B4-BE49-F238E27FC236}">
                <a16:creationId xmlns:a16="http://schemas.microsoft.com/office/drawing/2014/main" id="{ACF7C41F-354E-2FCE-998A-8BD2B0254863}"/>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718662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500"/>
                                        <p:tgtEl>
                                          <p:spTgt spid="40"/>
                                        </p:tgtEl>
                                      </p:cBhvr>
                                    </p:animEffect>
                                  </p:childTnLst>
                                </p:cTn>
                              </p:par>
                            </p:childTnLst>
                          </p:cTn>
                        </p:par>
                        <p:par>
                          <p:cTn id="12" fill="hold">
                            <p:stCondLst>
                              <p:cond delay="1500"/>
                            </p:stCondLst>
                            <p:childTnLst>
                              <p:par>
                                <p:cTn id="13" presetID="10" presetClass="entr" presetSubtype="0" fill="hold" grpId="0" nodeType="afterEffect">
                                  <p:stCondLst>
                                    <p:cond delay="50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3500"/>
                            </p:stCondLst>
                            <p:childTnLst>
                              <p:par>
                                <p:cTn id="21" presetID="10" presetClass="entr" presetSubtype="0" fill="hold" grpId="0" nodeType="afterEffect">
                                  <p:stCondLst>
                                    <p:cond delay="50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par>
                          <p:cTn id="24" fill="hold">
                            <p:stCondLst>
                              <p:cond delay="4500"/>
                            </p:stCondLst>
                            <p:childTnLst>
                              <p:par>
                                <p:cTn id="25" presetID="10" presetClass="entr" presetSubtype="0" fill="hold" nodeType="afterEffect">
                                  <p:stCondLst>
                                    <p:cond delay="5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par>
                          <p:cTn id="28" fill="hold">
                            <p:stCondLst>
                              <p:cond delay="5500"/>
                            </p:stCondLst>
                            <p:childTnLst>
                              <p:par>
                                <p:cTn id="29" presetID="10" presetClass="entr" presetSubtype="0" fill="hold" grpId="0" nodeType="afterEffect">
                                  <p:stCondLst>
                                    <p:cond delay="50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37"/>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43"/>
                                        </p:tgtEl>
                                        <p:attrNameLst>
                                          <p:attrName>style.visibility</p:attrName>
                                        </p:attrNameLst>
                                      </p:cBhvr>
                                      <p:to>
                                        <p:strVal val="visible"/>
                                      </p:to>
                                    </p:set>
                                  </p:childTnLst>
                                </p:cTn>
                              </p:par>
                            </p:childTnLst>
                          </p:cTn>
                        </p:par>
                        <p:par>
                          <p:cTn id="38" fill="hold">
                            <p:stCondLst>
                              <p:cond delay="0"/>
                            </p:stCondLst>
                            <p:childTnLst>
                              <p:par>
                                <p:cTn id="39" presetID="10" presetClass="entr" presetSubtype="0" fill="hold" nodeType="afterEffect">
                                  <p:stCondLst>
                                    <p:cond delay="50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childTnLst>
                          </p:cTn>
                        </p:par>
                        <p:par>
                          <p:cTn id="47" fill="hold">
                            <p:stCondLst>
                              <p:cond delay="500"/>
                            </p:stCondLst>
                            <p:childTnLst>
                              <p:par>
                                <p:cTn id="48" presetID="10" presetClass="entr" presetSubtype="0" fill="hold" nodeType="afterEffect">
                                  <p:stCondLst>
                                    <p:cond delay="50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par>
                          <p:cTn id="51" fill="hold">
                            <p:stCondLst>
                              <p:cond delay="1500"/>
                            </p:stCondLst>
                            <p:childTnLst>
                              <p:par>
                                <p:cTn id="52" presetID="10" presetClass="entr" presetSubtype="0" fill="hold" grpId="0" nodeType="afterEffect">
                                  <p:stCondLst>
                                    <p:cond delay="50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500"/>
                                        <p:tgtEl>
                                          <p:spTgt spid="36"/>
                                        </p:tgtEl>
                                      </p:cBhvr>
                                    </p:animEffect>
                                  </p:childTnLst>
                                </p:cTn>
                              </p:par>
                            </p:childTnLst>
                          </p:cTn>
                        </p:par>
                        <p:par>
                          <p:cTn id="55" fill="hold">
                            <p:stCondLst>
                              <p:cond delay="2500"/>
                            </p:stCondLst>
                            <p:childTnLst>
                              <p:par>
                                <p:cTn id="56" presetID="10" presetClass="entr" presetSubtype="0" fill="hold" nodeType="afterEffect">
                                  <p:stCondLst>
                                    <p:cond delay="50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500"/>
                                        <p:tgtEl>
                                          <p:spTgt spid="20"/>
                                        </p:tgtEl>
                                      </p:cBhvr>
                                    </p:animEffect>
                                  </p:childTnLst>
                                </p:cTn>
                              </p:par>
                            </p:childTnLst>
                          </p:cTn>
                        </p:par>
                        <p:par>
                          <p:cTn id="59" fill="hold">
                            <p:stCondLst>
                              <p:cond delay="3500"/>
                            </p:stCondLst>
                            <p:childTnLst>
                              <p:par>
                                <p:cTn id="60" presetID="10" presetClass="entr" presetSubtype="0" fill="hold" grpId="0" nodeType="afterEffect">
                                  <p:stCondLst>
                                    <p:cond delay="50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childTnLst>
                                </p:cTn>
                              </p:par>
                            </p:childTnLst>
                          </p:cTn>
                        </p:par>
                        <p:par>
                          <p:cTn id="63" fill="hold">
                            <p:stCondLst>
                              <p:cond delay="4500"/>
                            </p:stCondLst>
                            <p:childTnLst>
                              <p:par>
                                <p:cTn id="64" presetID="10" presetClass="entr" presetSubtype="0" fill="hold" nodeType="afterEffect">
                                  <p:stCondLst>
                                    <p:cond delay="500"/>
                                  </p:stCondLst>
                                  <p:childTnLst>
                                    <p:set>
                                      <p:cBhvr>
                                        <p:cTn id="65" dur="1" fill="hold">
                                          <p:stCondLst>
                                            <p:cond delay="0"/>
                                          </p:stCondLst>
                                        </p:cTn>
                                        <p:tgtEl>
                                          <p:spTgt spid="42"/>
                                        </p:tgtEl>
                                        <p:attrNameLst>
                                          <p:attrName>style.visibility</p:attrName>
                                        </p:attrNameLst>
                                      </p:cBhvr>
                                      <p:to>
                                        <p:strVal val="visible"/>
                                      </p:to>
                                    </p:set>
                                    <p:animEffect transition="in" filter="fade">
                                      <p:cBhvr>
                                        <p:cTn id="6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30" grpId="0"/>
      <p:bldP spid="34" grpId="0"/>
      <p:bldP spid="35" grpId="0"/>
      <p:bldP spid="36" grpId="0"/>
      <p:bldP spid="38" grpId="0"/>
      <p:bldP spid="37" grpId="0" animBg="1"/>
      <p:bldP spid="4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0421B78-3721-CDF5-F68A-42B7BCCAE8D7}"/>
              </a:ext>
            </a:extLst>
          </p:cNvPr>
          <p:cNvSpPr>
            <a:spLocks noGrp="1"/>
          </p:cNvSpPr>
          <p:nvPr>
            <p:ph type="title"/>
          </p:nvPr>
        </p:nvSpPr>
        <p:spPr>
          <a:xfrm>
            <a:off x="571500" y="152400"/>
            <a:ext cx="7962900" cy="1066800"/>
          </a:xfrm>
        </p:spPr>
        <p:txBody>
          <a:bodyPr/>
          <a:lstStyle/>
          <a:p>
            <a:r>
              <a:rPr lang="en-US" dirty="0"/>
              <a:t>How effective are tobacco dependence aids?</a:t>
            </a:r>
          </a:p>
        </p:txBody>
      </p:sp>
      <p:pic>
        <p:nvPicPr>
          <p:cNvPr id="5" name="Picture 4">
            <a:extLst>
              <a:ext uri="{FF2B5EF4-FFF2-40B4-BE49-F238E27FC236}">
                <a16:creationId xmlns:a16="http://schemas.microsoft.com/office/drawing/2014/main" id="{555637C7-729F-E38E-C496-C87A7D177026}"/>
              </a:ext>
            </a:extLst>
          </p:cNvPr>
          <p:cNvPicPr>
            <a:picLocks noChangeAspect="1"/>
          </p:cNvPicPr>
          <p:nvPr/>
        </p:nvPicPr>
        <p:blipFill>
          <a:blip r:embed="rId3"/>
          <a:srcRect/>
          <a:stretch/>
        </p:blipFill>
        <p:spPr>
          <a:xfrm>
            <a:off x="719862" y="1686745"/>
            <a:ext cx="7704277" cy="4354591"/>
          </a:xfrm>
          <a:prstGeom prst="rect">
            <a:avLst/>
          </a:prstGeom>
        </p:spPr>
      </p:pic>
      <p:sp>
        <p:nvSpPr>
          <p:cNvPr id="6" name="TextBox 5">
            <a:extLst>
              <a:ext uri="{FF2B5EF4-FFF2-40B4-BE49-F238E27FC236}">
                <a16:creationId xmlns:a16="http://schemas.microsoft.com/office/drawing/2014/main" id="{74FB8898-1F46-4CA4-E8DD-D3D22E78E436}"/>
              </a:ext>
            </a:extLst>
          </p:cNvPr>
          <p:cNvSpPr txBox="1"/>
          <p:nvPr/>
        </p:nvSpPr>
        <p:spPr bwMode="auto">
          <a:xfrm>
            <a:off x="571500" y="5841281"/>
            <a:ext cx="8030496" cy="400110"/>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spcBef>
                <a:spcPts val="0"/>
              </a:spcBef>
              <a:spcAft>
                <a:spcPts val="0"/>
              </a:spcAft>
              <a:buClr>
                <a:srgbClr val="C10C21"/>
              </a:buClr>
            </a:pPr>
            <a:r>
              <a:rPr lang="en-GB" sz="1000" kern="0" dirty="0">
                <a:latin typeface="+mn-lt"/>
                <a:cs typeface="Times New Roman"/>
              </a:rPr>
              <a:t>Source: Pharmacological and electronic cigarette interventions for smoking cessation in adults: component network meta-analyses. </a:t>
            </a:r>
            <a:r>
              <a:rPr lang="en-GB" sz="1000" i="1" kern="0" dirty="0">
                <a:latin typeface="+mn-lt"/>
                <a:cs typeface="Times New Roman"/>
              </a:rPr>
              <a:t>Cochrane Database Syst Rev</a:t>
            </a:r>
            <a:r>
              <a:rPr lang="en-GB" sz="1000" kern="0" dirty="0">
                <a:latin typeface="+mn-lt"/>
                <a:cs typeface="Times New Roman"/>
              </a:rPr>
              <a:t> 2023</a:t>
            </a:r>
            <a:r>
              <a:rPr lang="en-US" sz="1000" dirty="0">
                <a:latin typeface="+mn-lt"/>
              </a:rPr>
              <a:t> </a:t>
            </a:r>
          </a:p>
        </p:txBody>
      </p:sp>
      <p:sp>
        <p:nvSpPr>
          <p:cNvPr id="2" name="Footer Placeholder 3">
            <a:extLst>
              <a:ext uri="{FF2B5EF4-FFF2-40B4-BE49-F238E27FC236}">
                <a16:creationId xmlns:a16="http://schemas.microsoft.com/office/drawing/2014/main" id="{BB8E6F54-8190-5C89-6B79-EAEF89512572}"/>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6279970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6">
            <a:extLst>
              <a:ext uri="{FF2B5EF4-FFF2-40B4-BE49-F238E27FC236}">
                <a16:creationId xmlns:a16="http://schemas.microsoft.com/office/drawing/2014/main" id="{4A65B362-890E-CC6B-B089-86A3E6157966}"/>
              </a:ext>
            </a:extLst>
          </p:cNvPr>
          <p:cNvPicPr>
            <a:picLocks noChangeAspect="1"/>
          </p:cNvPicPr>
          <p:nvPr/>
        </p:nvPicPr>
        <p:blipFill>
          <a:blip r:embed="rId3"/>
          <a:srcRect/>
          <a:stretch/>
        </p:blipFill>
        <p:spPr bwMode="auto">
          <a:xfrm>
            <a:off x="2702982" y="1753830"/>
            <a:ext cx="2910539" cy="41589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descr="Graphical user interface, application&#10;&#10;Description automatically generated">
            <a:extLst>
              <a:ext uri="{FF2B5EF4-FFF2-40B4-BE49-F238E27FC236}">
                <a16:creationId xmlns:a16="http://schemas.microsoft.com/office/drawing/2014/main" id="{187024A0-9EF9-4B0E-F1B9-778E47A305C8}"/>
              </a:ext>
            </a:extLst>
          </p:cNvPr>
          <p:cNvPicPr>
            <a:picLocks noChangeAspect="1"/>
          </p:cNvPicPr>
          <p:nvPr/>
        </p:nvPicPr>
        <p:blipFill>
          <a:blip r:embed="rId4"/>
          <a:stretch>
            <a:fillRect/>
          </a:stretch>
        </p:blipFill>
        <p:spPr>
          <a:xfrm>
            <a:off x="5883191" y="1753830"/>
            <a:ext cx="2910539" cy="41589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0">
            <a:schemeClr val="dk1"/>
          </a:lnRef>
          <a:fillRef idx="3">
            <a:schemeClr val="dk1"/>
          </a:fillRef>
          <a:effectRef idx="3">
            <a:schemeClr val="dk1"/>
          </a:effectRef>
          <a:fontRef idx="minor">
            <a:schemeClr val="lt1"/>
          </a:fontRef>
        </p:style>
      </p:pic>
      <p:sp>
        <p:nvSpPr>
          <p:cNvPr id="5" name="Footer Placeholder 3">
            <a:extLst>
              <a:ext uri="{FF2B5EF4-FFF2-40B4-BE49-F238E27FC236}">
                <a16:creationId xmlns:a16="http://schemas.microsoft.com/office/drawing/2014/main" id="{0F5A106C-3A0A-E65A-3DB6-1261EDA1318F}"/>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4">
                    <a:lumMod val="75000"/>
                    <a:lumOff val="25000"/>
                  </a:schemeClr>
                </a:solidFill>
                <a:latin typeface="Century Gothic" panose="020B0502020202020204" pitchFamily="34" charset="0"/>
              </a:rPr>
              <a:t>Inpatient Tobacco Dependence Treatment Training Programme</a:t>
            </a:r>
          </a:p>
        </p:txBody>
      </p:sp>
      <p:sp>
        <p:nvSpPr>
          <p:cNvPr id="7" name="Title 1">
            <a:extLst>
              <a:ext uri="{FF2B5EF4-FFF2-40B4-BE49-F238E27FC236}">
                <a16:creationId xmlns:a16="http://schemas.microsoft.com/office/drawing/2014/main" id="{B7E9B619-227E-B3B5-F8AF-32649E72805B}"/>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355600" algn="l" defTabSz="457200" rtl="0" eaLnBrk="0" fontAlgn="base" hangingPunct="0">
              <a:spcBef>
                <a:spcPct val="0"/>
              </a:spcBef>
              <a:spcAft>
                <a:spcPct val="0"/>
              </a:spcAft>
              <a:defRPr sz="2300" b="0" i="0" kern="1200" baseline="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GB" dirty="0"/>
              <a:t>Tobacco dependence aids ‒ quick reference</a:t>
            </a:r>
            <a:endParaRPr lang="en-US" dirty="0"/>
          </a:p>
        </p:txBody>
      </p:sp>
      <p:sp>
        <p:nvSpPr>
          <p:cNvPr id="12" name="TextBox 11">
            <a:extLst>
              <a:ext uri="{FF2B5EF4-FFF2-40B4-BE49-F238E27FC236}">
                <a16:creationId xmlns:a16="http://schemas.microsoft.com/office/drawing/2014/main" id="{F49BCFA1-77F2-6F3B-58F1-293D78529150}"/>
              </a:ext>
            </a:extLst>
          </p:cNvPr>
          <p:cNvSpPr txBox="1"/>
          <p:nvPr/>
        </p:nvSpPr>
        <p:spPr bwMode="auto">
          <a:xfrm>
            <a:off x="455431" y="1753830"/>
            <a:ext cx="1960088" cy="1224258"/>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Day 1</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4</a:t>
            </a:r>
          </a:p>
        </p:txBody>
      </p:sp>
    </p:spTree>
    <p:extLst>
      <p:ext uri="{BB962C8B-B14F-4D97-AF65-F5344CB8AC3E}">
        <p14:creationId xmlns:p14="http://schemas.microsoft.com/office/powerpoint/2010/main" val="2358229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8E8CD-8802-5349-B386-D523F1024DD8}"/>
              </a:ext>
            </a:extLst>
          </p:cNvPr>
          <p:cNvSpPr>
            <a:spLocks noGrp="1"/>
          </p:cNvSpPr>
          <p:nvPr>
            <p:ph type="title"/>
          </p:nvPr>
        </p:nvSpPr>
        <p:spPr/>
        <p:txBody>
          <a:bodyPr/>
          <a:lstStyle/>
          <a:p>
            <a:r>
              <a:rPr lang="en-US" b="1" dirty="0">
                <a:latin typeface="Arial"/>
                <a:cs typeface="Arial"/>
              </a:rPr>
              <a:t>Key Facts: </a:t>
            </a:r>
            <a:r>
              <a:rPr lang="en-US" b="0" dirty="0">
                <a:latin typeface="Arial"/>
                <a:cs typeface="Arial"/>
              </a:rPr>
              <a:t>Tobacco dependence aids</a:t>
            </a:r>
          </a:p>
        </p:txBody>
      </p:sp>
      <p:pic>
        <p:nvPicPr>
          <p:cNvPr id="4" name="Picture 3">
            <a:extLst>
              <a:ext uri="{FF2B5EF4-FFF2-40B4-BE49-F238E27FC236}">
                <a16:creationId xmlns:a16="http://schemas.microsoft.com/office/drawing/2014/main" id="{BED2CFCC-8843-494F-92E8-94353637AE9A}"/>
              </a:ext>
            </a:extLst>
          </p:cNvPr>
          <p:cNvPicPr>
            <a:picLocks noChangeAspect="1"/>
          </p:cNvPicPr>
          <p:nvPr/>
        </p:nvPicPr>
        <p:blipFill>
          <a:blip r:embed="rId3"/>
          <a:srcRect/>
          <a:stretch/>
        </p:blipFill>
        <p:spPr>
          <a:xfrm>
            <a:off x="329632" y="4653772"/>
            <a:ext cx="1293042" cy="1293042"/>
          </a:xfrm>
          <a:prstGeom prst="rect">
            <a:avLst/>
          </a:prstGeom>
          <a:effectLst>
            <a:outerShdw blurRad="254000" dist="63500" dir="5400000" algn="ctr" rotWithShape="0">
              <a:srgbClr val="000000">
                <a:alpha val="20000"/>
              </a:srgbClr>
            </a:outerShdw>
          </a:effectLst>
        </p:spPr>
      </p:pic>
      <p:sp>
        <p:nvSpPr>
          <p:cNvPr id="5" name="TextBox 4">
            <a:extLst>
              <a:ext uri="{FF2B5EF4-FFF2-40B4-BE49-F238E27FC236}">
                <a16:creationId xmlns:a16="http://schemas.microsoft.com/office/drawing/2014/main" id="{46078A44-92BE-B848-84EA-7C9548594732}"/>
              </a:ext>
            </a:extLst>
          </p:cNvPr>
          <p:cNvSpPr txBox="1"/>
          <p:nvPr/>
        </p:nvSpPr>
        <p:spPr>
          <a:xfrm>
            <a:off x="1690943" y="4750711"/>
            <a:ext cx="2736118" cy="1049865"/>
          </a:xfrm>
          <a:prstGeom prst="rect">
            <a:avLst/>
          </a:prstGeom>
          <a:noFill/>
        </p:spPr>
        <p:txBody>
          <a:bodyPr wrap="square" rtlCol="0" anchor="ctr">
            <a:noAutofit/>
          </a:bodyPr>
          <a:lstStyle/>
          <a:p>
            <a:pPr>
              <a:lnSpc>
                <a:spcPts val="1800"/>
              </a:lnSpc>
            </a:pPr>
            <a:r>
              <a:rPr lang="en-US" sz="1400" dirty="0">
                <a:latin typeface="Arial" panose="020B0604020202020204" pitchFamily="34" charset="0"/>
                <a:cs typeface="Arial" panose="020B0604020202020204" pitchFamily="34" charset="0"/>
              </a:rPr>
              <a:t>Provide a </a:t>
            </a:r>
            <a:r>
              <a:rPr lang="en-US" sz="1400" b="1" dirty="0">
                <a:solidFill>
                  <a:srgbClr val="009A9E"/>
                </a:solidFill>
                <a:latin typeface="Arial" panose="020B0604020202020204" pitchFamily="34" charset="0"/>
                <a:cs typeface="Arial" panose="020B0604020202020204" pitchFamily="34" charset="0"/>
              </a:rPr>
              <a:t>cleaner</a:t>
            </a:r>
            <a:r>
              <a:rPr lang="en-US" sz="1400" dirty="0">
                <a:solidFill>
                  <a:schemeClr val="accent4">
                    <a:lumMod val="75000"/>
                    <a:lumOff val="25000"/>
                  </a:schemeClr>
                </a:solidFill>
                <a:latin typeface="Arial" panose="020B0604020202020204" pitchFamily="34" charset="0"/>
                <a:cs typeface="Arial" panose="020B0604020202020204" pitchFamily="34" charset="0"/>
              </a:rPr>
              <a:t> </a:t>
            </a:r>
            <a:r>
              <a:rPr lang="en-US" sz="1400" dirty="0">
                <a:latin typeface="Arial" panose="020B0604020202020204" pitchFamily="34" charset="0"/>
                <a:cs typeface="Arial" panose="020B0604020202020204" pitchFamily="34" charset="0"/>
              </a:rPr>
              <a:t>form of </a:t>
            </a:r>
            <a:r>
              <a:rPr lang="en-US" sz="1400" b="1" dirty="0">
                <a:solidFill>
                  <a:srgbClr val="009A9E"/>
                </a:solidFill>
                <a:latin typeface="Arial" panose="020B0604020202020204" pitchFamily="34" charset="0"/>
                <a:cs typeface="Arial" panose="020B0604020202020204" pitchFamily="34" charset="0"/>
              </a:rPr>
              <a:t>nicotine</a:t>
            </a:r>
            <a:r>
              <a:rPr lang="en-US" sz="1400" dirty="0">
                <a:latin typeface="Arial" panose="020B0604020202020204" pitchFamily="34" charset="0"/>
                <a:cs typeface="Arial" panose="020B0604020202020204" pitchFamily="34" charset="0"/>
              </a:rPr>
              <a:t> in lower and slower doses than cigarettes</a:t>
            </a:r>
          </a:p>
        </p:txBody>
      </p:sp>
      <p:pic>
        <p:nvPicPr>
          <p:cNvPr id="6" name="Picture 5">
            <a:extLst>
              <a:ext uri="{FF2B5EF4-FFF2-40B4-BE49-F238E27FC236}">
                <a16:creationId xmlns:a16="http://schemas.microsoft.com/office/drawing/2014/main" id="{E1B04B01-F89D-934D-95C3-BDF8C82D3DD7}"/>
              </a:ext>
            </a:extLst>
          </p:cNvPr>
          <p:cNvPicPr>
            <a:picLocks noChangeAspect="1"/>
          </p:cNvPicPr>
          <p:nvPr/>
        </p:nvPicPr>
        <p:blipFill>
          <a:blip r:embed="rId4"/>
          <a:srcRect/>
          <a:stretch/>
        </p:blipFill>
        <p:spPr>
          <a:xfrm>
            <a:off x="329632" y="1633344"/>
            <a:ext cx="1293042" cy="1293042"/>
          </a:xfrm>
          <a:prstGeom prst="rect">
            <a:avLst/>
          </a:prstGeom>
          <a:effectLst>
            <a:outerShdw blurRad="254000" dist="63500" dir="5400000" algn="ctr" rotWithShape="0">
              <a:srgbClr val="000000">
                <a:alpha val="20000"/>
              </a:srgbClr>
            </a:outerShdw>
          </a:effectLst>
        </p:spPr>
      </p:pic>
      <p:sp>
        <p:nvSpPr>
          <p:cNvPr id="7" name="TextBox 6">
            <a:extLst>
              <a:ext uri="{FF2B5EF4-FFF2-40B4-BE49-F238E27FC236}">
                <a16:creationId xmlns:a16="http://schemas.microsoft.com/office/drawing/2014/main" id="{B951FC34-30B7-7248-BA4C-D48987A1F0AC}"/>
              </a:ext>
            </a:extLst>
          </p:cNvPr>
          <p:cNvSpPr txBox="1"/>
          <p:nvPr/>
        </p:nvSpPr>
        <p:spPr>
          <a:xfrm>
            <a:off x="1622674" y="1760525"/>
            <a:ext cx="2736118" cy="1049865"/>
          </a:xfrm>
          <a:prstGeom prst="rect">
            <a:avLst/>
          </a:prstGeom>
          <a:noFill/>
        </p:spPr>
        <p:txBody>
          <a:bodyPr wrap="square" rtlCol="0" anchor="ctr">
            <a:noAutofit/>
          </a:bodyPr>
          <a:lstStyle/>
          <a:p>
            <a:pPr>
              <a:lnSpc>
                <a:spcPts val="1800"/>
              </a:lnSpc>
            </a:pPr>
            <a:r>
              <a:rPr lang="en-US" sz="1400" b="1" dirty="0">
                <a:solidFill>
                  <a:srgbClr val="009A9E"/>
                </a:solidFill>
                <a:latin typeface="Arial" panose="020B0604020202020204" pitchFamily="34" charset="0"/>
                <a:cs typeface="Arial" panose="020B0604020202020204" pitchFamily="34" charset="0"/>
              </a:rPr>
              <a:t>Reduce</a:t>
            </a:r>
            <a:r>
              <a:rPr lang="en-US" sz="1400" b="1" dirty="0">
                <a:solidFill>
                  <a:schemeClr val="accent4">
                    <a:lumMod val="75000"/>
                    <a:lumOff val="25000"/>
                  </a:schemeClr>
                </a:solidFill>
                <a:latin typeface="Arial" panose="020B0604020202020204" pitchFamily="34" charset="0"/>
                <a:cs typeface="Arial" panose="020B0604020202020204" pitchFamily="34" charset="0"/>
              </a:rPr>
              <a:t> </a:t>
            </a:r>
            <a:r>
              <a:rPr lang="en-US" sz="1400" dirty="0">
                <a:latin typeface="Arial" panose="020B0604020202020204" pitchFamily="34" charset="0"/>
                <a:cs typeface="Arial" panose="020B0604020202020204" pitchFamily="34" charset="0"/>
              </a:rPr>
              <a:t>nicotine </a:t>
            </a:r>
            <a:r>
              <a:rPr lang="en-US" sz="1400" b="1" dirty="0">
                <a:solidFill>
                  <a:srgbClr val="009A9E"/>
                </a:solidFill>
                <a:latin typeface="Arial" panose="020B0604020202020204" pitchFamily="34" charset="0"/>
                <a:cs typeface="Arial" panose="020B0604020202020204" pitchFamily="34" charset="0"/>
              </a:rPr>
              <a:t>withdrawal</a:t>
            </a:r>
            <a:r>
              <a:rPr lang="en-US" sz="1400" b="1" dirty="0">
                <a:solidFill>
                  <a:schemeClr val="accent4">
                    <a:lumMod val="75000"/>
                    <a:lumOff val="25000"/>
                  </a:schemeClr>
                </a:solidFill>
                <a:latin typeface="Arial" panose="020B0604020202020204" pitchFamily="34" charset="0"/>
                <a:cs typeface="Arial" panose="020B0604020202020204" pitchFamily="34" charset="0"/>
              </a:rPr>
              <a:t> </a:t>
            </a:r>
            <a:r>
              <a:rPr lang="en-US" sz="1400" dirty="0">
                <a:latin typeface="Arial" panose="020B0604020202020204" pitchFamily="34" charset="0"/>
                <a:cs typeface="Arial" panose="020B0604020202020204" pitchFamily="34" charset="0"/>
              </a:rPr>
              <a:t>symptoms and urges to smoke,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making stopping easier</a:t>
            </a:r>
          </a:p>
        </p:txBody>
      </p:sp>
      <p:pic>
        <p:nvPicPr>
          <p:cNvPr id="8" name="Picture 7">
            <a:extLst>
              <a:ext uri="{FF2B5EF4-FFF2-40B4-BE49-F238E27FC236}">
                <a16:creationId xmlns:a16="http://schemas.microsoft.com/office/drawing/2014/main" id="{94C73713-AEDF-C44A-B91C-BC5293420983}"/>
              </a:ext>
            </a:extLst>
          </p:cNvPr>
          <p:cNvPicPr>
            <a:picLocks noChangeAspect="1"/>
          </p:cNvPicPr>
          <p:nvPr/>
        </p:nvPicPr>
        <p:blipFill>
          <a:blip r:embed="rId5"/>
          <a:srcRect/>
          <a:stretch/>
        </p:blipFill>
        <p:spPr>
          <a:xfrm>
            <a:off x="329632" y="3182020"/>
            <a:ext cx="1293042" cy="1293042"/>
          </a:xfrm>
          <a:prstGeom prst="rect">
            <a:avLst/>
          </a:prstGeom>
          <a:effectLst>
            <a:outerShdw blurRad="254000" dist="63500" dir="5400000" algn="ctr" rotWithShape="0">
              <a:srgbClr val="000000">
                <a:alpha val="20000"/>
              </a:srgbClr>
            </a:outerShdw>
          </a:effectLst>
        </p:spPr>
      </p:pic>
      <p:sp>
        <p:nvSpPr>
          <p:cNvPr id="9" name="TextBox 8">
            <a:extLst>
              <a:ext uri="{FF2B5EF4-FFF2-40B4-BE49-F238E27FC236}">
                <a16:creationId xmlns:a16="http://schemas.microsoft.com/office/drawing/2014/main" id="{F55441A1-21D5-A342-B341-0CBDFA172389}"/>
              </a:ext>
            </a:extLst>
          </p:cNvPr>
          <p:cNvSpPr txBox="1"/>
          <p:nvPr/>
        </p:nvSpPr>
        <p:spPr>
          <a:xfrm>
            <a:off x="1690943" y="3284830"/>
            <a:ext cx="2736118" cy="1049865"/>
          </a:xfrm>
          <a:prstGeom prst="rect">
            <a:avLst/>
          </a:prstGeom>
          <a:noFill/>
        </p:spPr>
        <p:txBody>
          <a:bodyPr wrap="square" lIns="91440" tIns="45720" rIns="91440" bIns="45720" rtlCol="0" anchor="ctr">
            <a:noAutofit/>
          </a:bodyPr>
          <a:lstStyle/>
          <a:p>
            <a:pPr>
              <a:lnSpc>
                <a:spcPts val="1800"/>
              </a:lnSpc>
            </a:pPr>
            <a:r>
              <a:rPr lang="en-US" sz="1400" b="1" dirty="0">
                <a:solidFill>
                  <a:srgbClr val="009A9E"/>
                </a:solidFill>
                <a:latin typeface="Arial"/>
                <a:cs typeface="Arial"/>
              </a:rPr>
              <a:t>Effective</a:t>
            </a:r>
            <a:r>
              <a:rPr lang="en-US" sz="1400" dirty="0">
                <a:latin typeface="Arial"/>
                <a:cs typeface="Arial"/>
              </a:rPr>
              <a:t> in helping </a:t>
            </a:r>
            <a:br>
              <a:rPr lang="en-US" sz="1400" dirty="0">
                <a:latin typeface="Arial" panose="020B0604020202020204" pitchFamily="34" charset="0"/>
                <a:cs typeface="Arial" panose="020B0604020202020204" pitchFamily="34" charset="0"/>
              </a:rPr>
            </a:br>
            <a:r>
              <a:rPr lang="en-US" sz="1400" dirty="0">
                <a:latin typeface="Arial"/>
                <a:cs typeface="Arial"/>
              </a:rPr>
              <a:t>people to quit</a:t>
            </a:r>
          </a:p>
        </p:txBody>
      </p:sp>
      <p:pic>
        <p:nvPicPr>
          <p:cNvPr id="12" name="Picture 11">
            <a:extLst>
              <a:ext uri="{FF2B5EF4-FFF2-40B4-BE49-F238E27FC236}">
                <a16:creationId xmlns:a16="http://schemas.microsoft.com/office/drawing/2014/main" id="{64781648-FA99-3E47-A161-6ADD0542FE30}"/>
              </a:ext>
            </a:extLst>
          </p:cNvPr>
          <p:cNvPicPr>
            <a:picLocks noChangeAspect="1"/>
          </p:cNvPicPr>
          <p:nvPr/>
        </p:nvPicPr>
        <p:blipFill>
          <a:blip r:embed="rId6"/>
          <a:srcRect/>
          <a:stretch/>
        </p:blipFill>
        <p:spPr>
          <a:xfrm>
            <a:off x="4660538" y="2163869"/>
            <a:ext cx="1293042" cy="1293042"/>
          </a:xfrm>
          <a:prstGeom prst="rect">
            <a:avLst/>
          </a:prstGeom>
          <a:effectLst>
            <a:outerShdw blurRad="254000" dist="63500" dir="5400000" algn="ctr" rotWithShape="0">
              <a:srgbClr val="000000">
                <a:alpha val="20000"/>
              </a:srgbClr>
            </a:outerShdw>
          </a:effectLst>
        </p:spPr>
      </p:pic>
      <p:sp>
        <p:nvSpPr>
          <p:cNvPr id="13" name="TextBox 12">
            <a:extLst>
              <a:ext uri="{FF2B5EF4-FFF2-40B4-BE49-F238E27FC236}">
                <a16:creationId xmlns:a16="http://schemas.microsoft.com/office/drawing/2014/main" id="{84A770C4-2B45-9F4E-ADF1-AF3AF2E6C250}"/>
              </a:ext>
            </a:extLst>
          </p:cNvPr>
          <p:cNvSpPr txBox="1"/>
          <p:nvPr/>
        </p:nvSpPr>
        <p:spPr>
          <a:xfrm>
            <a:off x="6078250" y="2301491"/>
            <a:ext cx="2736118" cy="1049865"/>
          </a:xfrm>
          <a:prstGeom prst="rect">
            <a:avLst/>
          </a:prstGeom>
          <a:noFill/>
        </p:spPr>
        <p:txBody>
          <a:bodyPr wrap="square" rtlCol="0" anchor="ctr">
            <a:noAutofit/>
          </a:bodyPr>
          <a:lstStyle/>
          <a:p>
            <a:pPr>
              <a:lnSpc>
                <a:spcPts val="1800"/>
              </a:lnSpc>
            </a:pPr>
            <a:r>
              <a:rPr lang="en-US" sz="1400" dirty="0">
                <a:latin typeface="Arial" panose="020B0604020202020204" pitchFamily="34" charset="0"/>
                <a:cs typeface="Arial" panose="020B0604020202020204" pitchFamily="34" charset="0"/>
              </a:rPr>
              <a:t>Used for </a:t>
            </a:r>
            <a:r>
              <a:rPr lang="en-US" sz="1400" b="1" dirty="0">
                <a:solidFill>
                  <a:srgbClr val="009A9E"/>
                </a:solidFill>
                <a:latin typeface="Arial" panose="020B0604020202020204" pitchFamily="34" charset="0"/>
                <a:cs typeface="Arial" panose="020B0604020202020204" pitchFamily="34" charset="0"/>
              </a:rPr>
              <a:t>8–12 weeks </a:t>
            </a:r>
            <a:br>
              <a:rPr lang="en-US" sz="1400" b="1" dirty="0">
                <a:solidFill>
                  <a:srgbClr val="009A9E"/>
                </a:solidFill>
                <a:latin typeface="Arial" panose="020B0604020202020204" pitchFamily="34" charset="0"/>
                <a:cs typeface="Arial" panose="020B0604020202020204" pitchFamily="34" charset="0"/>
              </a:rPr>
            </a:br>
            <a:r>
              <a:rPr lang="en-US" sz="1400" b="1" dirty="0">
                <a:solidFill>
                  <a:srgbClr val="009A9E"/>
                </a:solidFill>
                <a:latin typeface="Arial" panose="020B0604020202020204" pitchFamily="34" charset="0"/>
                <a:cs typeface="Arial" panose="020B0604020202020204" pitchFamily="34" charset="0"/>
              </a:rPr>
              <a:t>(or longer)</a:t>
            </a:r>
            <a:r>
              <a:rPr lang="en-US" sz="1400" dirty="0">
                <a:latin typeface="Arial" panose="020B0604020202020204" pitchFamily="34" charset="0"/>
                <a:cs typeface="Arial" panose="020B0604020202020204" pitchFamily="34" charset="0"/>
              </a:rPr>
              <a:t>. </a:t>
            </a:r>
          </a:p>
          <a:p>
            <a:pPr>
              <a:lnSpc>
                <a:spcPts val="1800"/>
              </a:lnSpc>
            </a:pPr>
            <a:endParaRPr lang="en-US" sz="1400" dirty="0">
              <a:latin typeface="Arial" panose="020B0604020202020204" pitchFamily="34" charset="0"/>
              <a:cs typeface="Arial" panose="020B0604020202020204" pitchFamily="34" charset="0"/>
            </a:endParaRPr>
          </a:p>
          <a:p>
            <a:pPr>
              <a:lnSpc>
                <a:spcPts val="1800"/>
              </a:lnSpc>
            </a:pPr>
            <a:r>
              <a:rPr lang="en-US" sz="1400" dirty="0">
                <a:latin typeface="Arial" panose="020B0604020202020204" pitchFamily="34" charset="0"/>
                <a:cs typeface="Arial" panose="020B0604020202020204" pitchFamily="34" charset="0"/>
              </a:rPr>
              <a:t>Can be </a:t>
            </a:r>
            <a:r>
              <a:rPr lang="en-US" sz="1400" b="1" dirty="0">
                <a:solidFill>
                  <a:srgbClr val="009A9E"/>
                </a:solidFill>
                <a:latin typeface="Arial" panose="020B0604020202020204" pitchFamily="34" charset="0"/>
                <a:cs typeface="Arial" panose="020B0604020202020204" pitchFamily="34" charset="0"/>
              </a:rPr>
              <a:t>reduced</a:t>
            </a:r>
            <a:r>
              <a:rPr lang="en-US" sz="1400" dirty="0">
                <a:latin typeface="Arial" panose="020B0604020202020204" pitchFamily="34" charset="0"/>
                <a:cs typeface="Arial" panose="020B0604020202020204" pitchFamily="34" charset="0"/>
              </a:rPr>
              <a:t>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over time or </a:t>
            </a:r>
            <a:r>
              <a:rPr lang="en-US" sz="1400" b="1" dirty="0">
                <a:solidFill>
                  <a:srgbClr val="009A9E"/>
                </a:solidFill>
                <a:latin typeface="Arial" panose="020B0604020202020204" pitchFamily="34" charset="0"/>
                <a:cs typeface="Arial" panose="020B0604020202020204" pitchFamily="34" charset="0"/>
              </a:rPr>
              <a:t>full dose </a:t>
            </a:r>
            <a:br>
              <a:rPr lang="en-US" sz="1400" b="1" dirty="0">
                <a:solidFill>
                  <a:srgbClr val="009A9E"/>
                </a:solidFill>
                <a:latin typeface="Arial" panose="020B0604020202020204" pitchFamily="34" charset="0"/>
                <a:cs typeface="Arial" panose="020B0604020202020204" pitchFamily="34" charset="0"/>
              </a:rPr>
            </a:br>
            <a:r>
              <a:rPr lang="en-US" sz="1400" b="1" dirty="0">
                <a:solidFill>
                  <a:srgbClr val="009A9E"/>
                </a:solidFill>
                <a:latin typeface="Arial" panose="020B0604020202020204" pitchFamily="34" charset="0"/>
                <a:cs typeface="Arial" panose="020B0604020202020204" pitchFamily="34" charset="0"/>
              </a:rPr>
              <a:t>maintained</a:t>
            </a:r>
          </a:p>
        </p:txBody>
      </p:sp>
      <p:pic>
        <p:nvPicPr>
          <p:cNvPr id="14" name="Picture 13">
            <a:extLst>
              <a:ext uri="{FF2B5EF4-FFF2-40B4-BE49-F238E27FC236}">
                <a16:creationId xmlns:a16="http://schemas.microsoft.com/office/drawing/2014/main" id="{41295533-6549-B040-9229-52DC661F0137}"/>
              </a:ext>
            </a:extLst>
          </p:cNvPr>
          <p:cNvPicPr>
            <a:picLocks noChangeAspect="1"/>
          </p:cNvPicPr>
          <p:nvPr/>
        </p:nvPicPr>
        <p:blipFill>
          <a:blip r:embed="rId7"/>
          <a:srcRect/>
          <a:stretch/>
        </p:blipFill>
        <p:spPr>
          <a:xfrm>
            <a:off x="4678276" y="4095729"/>
            <a:ext cx="1293042" cy="1293042"/>
          </a:xfrm>
          <a:prstGeom prst="rect">
            <a:avLst/>
          </a:prstGeom>
          <a:effectLst>
            <a:outerShdw blurRad="254000" dist="63500" dir="5400000" algn="ctr" rotWithShape="0">
              <a:srgbClr val="000000">
                <a:alpha val="20000"/>
              </a:srgbClr>
            </a:outerShdw>
          </a:effectLst>
        </p:spPr>
      </p:pic>
      <p:sp>
        <p:nvSpPr>
          <p:cNvPr id="15" name="TextBox 14">
            <a:extLst>
              <a:ext uri="{FF2B5EF4-FFF2-40B4-BE49-F238E27FC236}">
                <a16:creationId xmlns:a16="http://schemas.microsoft.com/office/drawing/2014/main" id="{319DCF7A-1888-0D41-B76A-80F4F5EA2CB9}"/>
              </a:ext>
            </a:extLst>
          </p:cNvPr>
          <p:cNvSpPr txBox="1"/>
          <p:nvPr/>
        </p:nvSpPr>
        <p:spPr>
          <a:xfrm>
            <a:off x="6078250" y="4013099"/>
            <a:ext cx="2736118" cy="1606746"/>
          </a:xfrm>
          <a:prstGeom prst="rect">
            <a:avLst/>
          </a:prstGeom>
          <a:noFill/>
        </p:spPr>
        <p:txBody>
          <a:bodyPr wrap="square" rtlCol="0" anchor="ctr">
            <a:noAutofit/>
          </a:bodyPr>
          <a:lstStyle/>
          <a:p>
            <a:pPr>
              <a:lnSpc>
                <a:spcPts val="1800"/>
              </a:lnSpc>
            </a:pPr>
            <a:r>
              <a:rPr lang="en-US" sz="1400" b="1" dirty="0">
                <a:solidFill>
                  <a:schemeClr val="accent4">
                    <a:lumMod val="75000"/>
                    <a:lumOff val="25000"/>
                  </a:schemeClr>
                </a:solidFill>
                <a:latin typeface="Arial" panose="020B0604020202020204" pitchFamily="34" charset="0"/>
                <a:cs typeface="Arial" panose="020B0604020202020204" pitchFamily="34" charset="0"/>
              </a:rPr>
              <a:t>Long term use is safe</a:t>
            </a:r>
            <a:r>
              <a:rPr lang="en-US" sz="1400" dirty="0">
                <a:solidFill>
                  <a:schemeClr val="accent4">
                    <a:lumMod val="75000"/>
                    <a:lumOff val="25000"/>
                  </a:schemeClr>
                </a:solidFill>
                <a:latin typeface="Arial" panose="020B0604020202020204" pitchFamily="34" charset="0"/>
                <a:cs typeface="Arial" panose="020B0604020202020204" pitchFamily="34" charset="0"/>
              </a:rPr>
              <a:t>. </a:t>
            </a:r>
          </a:p>
          <a:p>
            <a:pPr>
              <a:lnSpc>
                <a:spcPts val="1800"/>
              </a:lnSpc>
            </a:pPr>
            <a:r>
              <a:rPr lang="en-US" sz="1400" dirty="0">
                <a:latin typeface="Arial" panose="020B0604020202020204" pitchFamily="34" charset="0"/>
                <a:cs typeface="Arial" panose="020B0604020202020204" pitchFamily="34" charset="0"/>
              </a:rPr>
              <a:t>Many patients will benefit from use for </a:t>
            </a:r>
            <a:r>
              <a:rPr lang="en-US" sz="1400" b="1" dirty="0">
                <a:solidFill>
                  <a:schemeClr val="accent4">
                    <a:lumMod val="75000"/>
                    <a:lumOff val="25000"/>
                  </a:schemeClr>
                </a:solidFill>
                <a:latin typeface="Arial" panose="020B0604020202020204" pitchFamily="34" charset="0"/>
                <a:cs typeface="Arial" panose="020B0604020202020204" pitchFamily="34" charset="0"/>
              </a:rPr>
              <a:t>six months or longer</a:t>
            </a:r>
            <a:r>
              <a:rPr lang="en-US" sz="1400" dirty="0">
                <a:solidFill>
                  <a:schemeClr val="accent4">
                    <a:lumMod val="75000"/>
                    <a:lumOff val="25000"/>
                  </a:schemeClr>
                </a:solidFill>
                <a:latin typeface="Arial" panose="020B0604020202020204" pitchFamily="34" charset="0"/>
                <a:cs typeface="Arial" panose="020B0604020202020204" pitchFamily="34" charset="0"/>
              </a:rPr>
              <a:t> </a:t>
            </a:r>
          </a:p>
          <a:p>
            <a:pPr>
              <a:lnSpc>
                <a:spcPts val="1800"/>
              </a:lnSpc>
            </a:pPr>
            <a:endParaRPr lang="en-US" sz="1400" dirty="0">
              <a:solidFill>
                <a:schemeClr val="accent4">
                  <a:lumMod val="75000"/>
                  <a:lumOff val="25000"/>
                </a:schemeClr>
              </a:solidFill>
              <a:latin typeface="Arial" panose="020B0604020202020204" pitchFamily="34" charset="0"/>
              <a:cs typeface="Arial" panose="020B0604020202020204" pitchFamily="34" charset="0"/>
            </a:endParaRPr>
          </a:p>
          <a:p>
            <a:pPr>
              <a:lnSpc>
                <a:spcPts val="1800"/>
              </a:lnSpc>
            </a:pPr>
            <a:r>
              <a:rPr lang="en-US" sz="1400" b="1" dirty="0">
                <a:solidFill>
                  <a:schemeClr val="accent4">
                    <a:lumMod val="75000"/>
                    <a:lumOff val="25000"/>
                  </a:schemeClr>
                </a:solidFill>
                <a:latin typeface="Arial" panose="020B0604020202020204" pitchFamily="34" charset="0"/>
                <a:cs typeface="Arial" panose="020B0604020202020204" pitchFamily="34" charset="0"/>
              </a:rPr>
              <a:t>Vapes</a:t>
            </a:r>
            <a:r>
              <a:rPr lang="en-US" sz="1400" dirty="0">
                <a:solidFill>
                  <a:schemeClr val="accent4">
                    <a:lumMod val="75000"/>
                    <a:lumOff val="25000"/>
                  </a:schemeClr>
                </a:solidFill>
                <a:latin typeface="Arial" panose="020B0604020202020204" pitchFamily="34" charset="0"/>
                <a:cs typeface="Arial" panose="020B0604020202020204" pitchFamily="34" charset="0"/>
              </a:rPr>
              <a:t> </a:t>
            </a:r>
            <a:r>
              <a:rPr lang="en-US" sz="1400" dirty="0">
                <a:latin typeface="Arial" panose="020B0604020202020204" pitchFamily="34" charset="0"/>
                <a:cs typeface="Arial" panose="020B0604020202020204" pitchFamily="34" charset="0"/>
              </a:rPr>
              <a:t>could/should be used for </a:t>
            </a:r>
            <a:r>
              <a:rPr lang="en-US" sz="1400" b="1" dirty="0">
                <a:solidFill>
                  <a:schemeClr val="accent4">
                    <a:lumMod val="75000"/>
                    <a:lumOff val="25000"/>
                  </a:schemeClr>
                </a:solidFill>
                <a:latin typeface="Arial" panose="020B0604020202020204" pitchFamily="34" charset="0"/>
                <a:cs typeface="Arial" panose="020B0604020202020204" pitchFamily="34" charset="0"/>
              </a:rPr>
              <a:t>longer than 8‒12 weeks  </a:t>
            </a:r>
          </a:p>
        </p:txBody>
      </p:sp>
      <p:sp>
        <p:nvSpPr>
          <p:cNvPr id="3" name="Footer Placeholder 3">
            <a:extLst>
              <a:ext uri="{FF2B5EF4-FFF2-40B4-BE49-F238E27FC236}">
                <a16:creationId xmlns:a16="http://schemas.microsoft.com/office/drawing/2014/main" id="{DFF7C3BF-7DD5-AA79-B9E2-15C9DA81C294}"/>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440390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3"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796017" y="853921"/>
            <a:ext cx="7597685" cy="2575079"/>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3000" dirty="0">
                <a:solidFill>
                  <a:schemeClr val="accent1"/>
                </a:solidFill>
                <a:effectLst>
                  <a:outerShdw blurRad="254000" dist="63500" dir="5400000" algn="ctr" rotWithShape="0">
                    <a:srgbClr val="000000">
                      <a:alpha val="25000"/>
                    </a:srgbClr>
                  </a:outerShdw>
                </a:effectLst>
                <a:latin typeface="+mn-lt"/>
                <a:cs typeface="Segoe UI"/>
              </a:rPr>
              <a:t>Challenge #1:</a:t>
            </a:r>
          </a:p>
          <a:p>
            <a:pPr algn="ctr">
              <a:lnSpc>
                <a:spcPts val="4000"/>
              </a:lnSpc>
              <a:spcBef>
                <a:spcPts val="0"/>
              </a:spcBef>
              <a:spcAft>
                <a:spcPts val="0"/>
              </a:spcAft>
              <a:buClr>
                <a:srgbClr val="C10C21"/>
              </a:buClr>
            </a:pPr>
            <a:r>
              <a:rPr lang="en-US" sz="3000" b="1" dirty="0">
                <a:solidFill>
                  <a:schemeClr val="bg1"/>
                </a:solidFill>
                <a:effectLst>
                  <a:outerShdw blurRad="254000" dist="63500" dir="5400000" algn="ctr" rotWithShape="0">
                    <a:srgbClr val="000000">
                      <a:alpha val="25000"/>
                    </a:srgbClr>
                  </a:outerShdw>
                </a:effectLst>
                <a:latin typeface="+mn-lt"/>
                <a:cs typeface="Segoe UI"/>
              </a:rPr>
              <a:t>Delayed administration of treatment </a:t>
            </a:r>
            <a:br>
              <a:rPr lang="en-US" sz="3000" b="1" dirty="0">
                <a:solidFill>
                  <a:schemeClr val="bg1"/>
                </a:solidFill>
                <a:effectLst>
                  <a:outerShdw blurRad="254000" dist="63500" dir="5400000" algn="ctr" rotWithShape="0">
                    <a:srgbClr val="000000">
                      <a:alpha val="25000"/>
                    </a:srgbClr>
                  </a:outerShdw>
                </a:effectLst>
                <a:latin typeface="+mn-lt"/>
                <a:cs typeface="Segoe UI"/>
              </a:rPr>
            </a:br>
            <a:endParaRPr lang="en-US" sz="3000" b="1" dirty="0">
              <a:solidFill>
                <a:schemeClr val="bg1"/>
              </a:solidFill>
              <a:effectLst>
                <a:outerShdw blurRad="254000" dist="63500" dir="5400000" algn="ctr" rotWithShape="0">
                  <a:srgbClr val="000000">
                    <a:alpha val="25000"/>
                  </a:srgbClr>
                </a:outerShdw>
              </a:effectLst>
              <a:latin typeface="+mn-lt"/>
              <a:cs typeface="Segoe UI"/>
            </a:endParaRPr>
          </a:p>
        </p:txBody>
      </p:sp>
      <p:sp>
        <p:nvSpPr>
          <p:cNvPr id="5" name="TextBox 4">
            <a:extLst>
              <a:ext uri="{FF2B5EF4-FFF2-40B4-BE49-F238E27FC236}">
                <a16:creationId xmlns:a16="http://schemas.microsoft.com/office/drawing/2014/main" id="{387231AF-8C46-BF56-2FA8-1EEDB26A2F86}"/>
              </a:ext>
            </a:extLst>
          </p:cNvPr>
          <p:cNvSpPr txBox="1"/>
          <p:nvPr/>
        </p:nvSpPr>
        <p:spPr bwMode="auto">
          <a:xfrm>
            <a:off x="1116057" y="3295246"/>
            <a:ext cx="7597685" cy="2174825"/>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2200" b="1" dirty="0">
                <a:solidFill>
                  <a:schemeClr val="accent1"/>
                </a:solidFill>
                <a:effectLst>
                  <a:glow>
                    <a:schemeClr val="bg1">
                      <a:alpha val="70000"/>
                    </a:schemeClr>
                  </a:glow>
                  <a:outerShdw blurRad="254000" dist="38100" dir="5400000" algn="ctr" rotWithShape="0">
                    <a:srgbClr val="000000">
                      <a:alpha val="25000"/>
                    </a:srgbClr>
                  </a:outerShdw>
                </a:effectLst>
                <a:latin typeface="Arial"/>
                <a:cs typeface="Arial"/>
              </a:rPr>
              <a:t>Principle: </a:t>
            </a:r>
            <a:r>
              <a:rPr lang="en-CA" sz="2400" dirty="0">
                <a:solidFill>
                  <a:schemeClr val="bg1"/>
                </a:solidFill>
              </a:rPr>
              <a:t>Patients need to be treated on arrival before the admission process is started. </a:t>
            </a:r>
          </a:p>
          <a:p>
            <a:endParaRPr lang="en-CA" sz="2400" dirty="0">
              <a:solidFill>
                <a:schemeClr val="bg1"/>
              </a:solidFill>
            </a:endParaRPr>
          </a:p>
          <a:p>
            <a:r>
              <a:rPr lang="en-CA" sz="2400" dirty="0">
                <a:solidFill>
                  <a:schemeClr val="bg1"/>
                </a:solidFill>
              </a:rPr>
              <a:t>Remember, you are not giving a new drug to the patient who smokes ‒ most have been using this drug since they were children.</a:t>
            </a:r>
          </a:p>
          <a:p>
            <a:pPr algn="ctr">
              <a:lnSpc>
                <a:spcPts val="3000"/>
              </a:lnSpc>
              <a:spcBef>
                <a:spcPts val="0"/>
              </a:spcBef>
              <a:spcAft>
                <a:spcPts val="0"/>
              </a:spcAft>
              <a:buClr>
                <a:srgbClr val="C10C21"/>
              </a:buClr>
            </a:pPr>
            <a:endParaRPr lang="en-US" sz="2200" b="1" dirty="0">
              <a:solidFill>
                <a:schemeClr val="bg1"/>
              </a:solidFill>
              <a:effectLst>
                <a:outerShdw blurRad="254000" dist="63500" dir="5400000" algn="ctr" rotWithShape="0">
                  <a:srgbClr val="000000">
                    <a:alpha val="25000"/>
                  </a:srgbClr>
                </a:outerShdw>
              </a:effectLst>
              <a:latin typeface="+mn-lt"/>
              <a:cs typeface="Segoe UI"/>
            </a:endParaRPr>
          </a:p>
        </p:txBody>
      </p:sp>
    </p:spTree>
    <p:extLst>
      <p:ext uri="{BB962C8B-B14F-4D97-AF65-F5344CB8AC3E}">
        <p14:creationId xmlns:p14="http://schemas.microsoft.com/office/powerpoint/2010/main" val="3446883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845045" y="1007099"/>
            <a:ext cx="7597685" cy="2575079"/>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3000" dirty="0">
                <a:solidFill>
                  <a:schemeClr val="accent1"/>
                </a:solidFill>
                <a:effectLst>
                  <a:outerShdw blurRad="254000" dist="63500" dir="5400000" algn="ctr" rotWithShape="0">
                    <a:srgbClr val="000000">
                      <a:alpha val="25000"/>
                    </a:srgbClr>
                  </a:outerShdw>
                </a:effectLst>
                <a:latin typeface="+mn-lt"/>
                <a:cs typeface="Segoe UI"/>
              </a:rPr>
              <a:t>Challenge #2:</a:t>
            </a:r>
            <a:br>
              <a:rPr lang="en-US" sz="3000" b="1" dirty="0">
                <a:effectLst>
                  <a:outerShdw blurRad="254000" dist="63500" dir="5400000" algn="ctr" rotWithShape="0">
                    <a:srgbClr val="000000">
                      <a:alpha val="25000"/>
                    </a:srgbClr>
                  </a:outerShdw>
                </a:effectLst>
                <a:latin typeface="+mn-lt"/>
                <a:cs typeface="Segoe UI"/>
              </a:rPr>
            </a:br>
            <a:r>
              <a:rPr lang="en-US" sz="3000" b="1" dirty="0">
                <a:solidFill>
                  <a:schemeClr val="bg1"/>
                </a:solidFill>
                <a:effectLst>
                  <a:outerShdw blurRad="254000" dist="63500" dir="5400000" algn="ctr" rotWithShape="0">
                    <a:srgbClr val="000000">
                      <a:alpha val="25000"/>
                    </a:srgbClr>
                  </a:outerShdw>
                </a:effectLst>
                <a:latin typeface="+mn-lt"/>
                <a:cs typeface="Segoe UI"/>
              </a:rPr>
              <a:t>People do not use correctly</a:t>
            </a:r>
            <a:endParaRPr lang="en-US" dirty="0">
              <a:solidFill>
                <a:schemeClr val="bg1"/>
              </a:solidFill>
            </a:endParaRPr>
          </a:p>
        </p:txBody>
      </p:sp>
      <p:sp>
        <p:nvSpPr>
          <p:cNvPr id="5" name="TextBox 4">
            <a:extLst>
              <a:ext uri="{FF2B5EF4-FFF2-40B4-BE49-F238E27FC236}">
                <a16:creationId xmlns:a16="http://schemas.microsoft.com/office/drawing/2014/main" id="{387231AF-8C46-BF56-2FA8-1EEDB26A2F86}"/>
              </a:ext>
            </a:extLst>
          </p:cNvPr>
          <p:cNvSpPr txBox="1"/>
          <p:nvPr/>
        </p:nvSpPr>
        <p:spPr bwMode="auto">
          <a:xfrm>
            <a:off x="764409" y="3579055"/>
            <a:ext cx="7597685" cy="1769735"/>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3000"/>
              </a:lnSpc>
              <a:spcBef>
                <a:spcPts val="0"/>
              </a:spcBef>
              <a:spcAft>
                <a:spcPts val="0"/>
              </a:spcAft>
              <a:buClr>
                <a:srgbClr val="C10C21"/>
              </a:buClr>
            </a:pPr>
            <a:r>
              <a:rPr lang="en-US" sz="2200" b="1" dirty="0">
                <a:solidFill>
                  <a:schemeClr val="accent3"/>
                </a:solidFill>
                <a:effectLst>
                  <a:glow>
                    <a:schemeClr val="bg1">
                      <a:alpha val="70000"/>
                    </a:schemeClr>
                  </a:glow>
                  <a:outerShdw blurRad="254000" dist="38100" dir="5400000" algn="ctr" rotWithShape="0">
                    <a:srgbClr val="000000">
                      <a:alpha val="25000"/>
                    </a:srgbClr>
                  </a:outerShdw>
                </a:effectLst>
                <a:latin typeface="Arial"/>
                <a:cs typeface="Arial"/>
              </a:rPr>
              <a:t>Principle:</a:t>
            </a:r>
            <a:r>
              <a:rPr lang="en-US" sz="2200" b="1"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 </a:t>
            </a:r>
            <a:r>
              <a:rPr lang="en-US" sz="2200"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Demonstrate correct use, have patient demonstrate and give regular prompts.</a:t>
            </a:r>
          </a:p>
          <a:p>
            <a:pPr algn="ctr">
              <a:lnSpc>
                <a:spcPts val="3000"/>
              </a:lnSpc>
              <a:spcBef>
                <a:spcPts val="0"/>
              </a:spcBef>
              <a:spcAft>
                <a:spcPts val="0"/>
              </a:spcAft>
            </a:pPr>
            <a:endParaRPr lang="en-US" sz="2200" dirty="0">
              <a:solidFill>
                <a:schemeClr val="bg1"/>
              </a:solidFill>
              <a:effectLst>
                <a:glow>
                  <a:srgbClr val="FFFFFF">
                    <a:alpha val="70000"/>
                  </a:srgbClr>
                </a:glow>
                <a:outerShdw blurRad="254000" dist="38100" dir="5400000" algn="ctr" rotWithShape="0">
                  <a:srgbClr val="000000">
                    <a:alpha val="25000"/>
                  </a:srgbClr>
                </a:outerShdw>
              </a:effectLst>
              <a:latin typeface="+mn-lt"/>
              <a:cs typeface="Arial"/>
            </a:endParaRPr>
          </a:p>
          <a:p>
            <a:pPr algn="ctr"/>
            <a:r>
              <a:rPr lang="en-US" sz="2200" b="1" dirty="0">
                <a:solidFill>
                  <a:schemeClr val="accent1"/>
                </a:solidFill>
                <a:effectLst>
                  <a:glow>
                    <a:srgbClr val="FFFFFF">
                      <a:alpha val="70000"/>
                    </a:srgbClr>
                  </a:glow>
                  <a:outerShdw blurRad="254000" dist="38100" dir="5400000" algn="ctr" rotWithShape="0">
                    <a:srgbClr val="000000">
                      <a:alpha val="25000"/>
                    </a:srgbClr>
                  </a:outerShdw>
                </a:effectLst>
                <a:latin typeface="+mn-lt"/>
                <a:cs typeface="Arial"/>
              </a:rPr>
              <a:t>Principle: Principle: </a:t>
            </a:r>
            <a:r>
              <a:rPr lang="en-US" sz="2200" dirty="0">
                <a:solidFill>
                  <a:schemeClr val="bg1"/>
                </a:solidFill>
                <a:effectLst>
                  <a:glow>
                    <a:srgbClr val="FFFFFF">
                      <a:alpha val="70000"/>
                    </a:srgbClr>
                  </a:glow>
                  <a:outerShdw blurRad="254000" dist="38100" dir="5400000" algn="ctr" rotWithShape="0">
                    <a:srgbClr val="000000">
                      <a:alpha val="25000"/>
                    </a:srgbClr>
                  </a:outerShdw>
                </a:effectLst>
                <a:latin typeface="+mn-lt"/>
                <a:cs typeface="Arial"/>
              </a:rPr>
              <a:t>Use NRT/nicotine vape regularly before withdrawal symptoms and urges to smoke become problematic AND as needed to address 'breakthrough' urges to smoke.</a:t>
            </a:r>
          </a:p>
        </p:txBody>
      </p:sp>
    </p:spTree>
    <p:extLst>
      <p:ext uri="{BB962C8B-B14F-4D97-AF65-F5344CB8AC3E}">
        <p14:creationId xmlns:p14="http://schemas.microsoft.com/office/powerpoint/2010/main" val="2529191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773158" y="1309024"/>
            <a:ext cx="7597685" cy="2575079"/>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3000" dirty="0">
                <a:solidFill>
                  <a:schemeClr val="accent1"/>
                </a:solidFill>
                <a:effectLst>
                  <a:outerShdw blurRad="254000" dist="63500" dir="5400000" algn="ctr" rotWithShape="0">
                    <a:srgbClr val="000000">
                      <a:alpha val="25000"/>
                    </a:srgbClr>
                  </a:outerShdw>
                </a:effectLst>
                <a:latin typeface="+mn-lt"/>
                <a:cs typeface="Segoe UI"/>
              </a:rPr>
              <a:t>Challenge #3:</a:t>
            </a:r>
            <a:br>
              <a:rPr lang="en-US" sz="3000" b="1" dirty="0">
                <a:solidFill>
                  <a:schemeClr val="bg1"/>
                </a:solidFill>
                <a:effectLst>
                  <a:outerShdw blurRad="254000" dist="63500" dir="5400000" algn="ctr" rotWithShape="0">
                    <a:srgbClr val="000000">
                      <a:alpha val="25000"/>
                    </a:srgbClr>
                  </a:outerShdw>
                </a:effectLst>
                <a:latin typeface="+mn-lt"/>
                <a:cs typeface="Segoe UI"/>
              </a:rPr>
            </a:br>
            <a:r>
              <a:rPr lang="en-US" sz="3000" b="1" dirty="0">
                <a:solidFill>
                  <a:schemeClr val="bg1"/>
                </a:solidFill>
                <a:effectLst>
                  <a:outerShdw blurRad="254000" dist="63500" dir="5400000" algn="ctr" rotWithShape="0">
                    <a:srgbClr val="000000">
                      <a:alpha val="25000"/>
                    </a:srgbClr>
                  </a:outerShdw>
                </a:effectLst>
                <a:latin typeface="+mn-lt"/>
                <a:cs typeface="Segoe UI"/>
              </a:rPr>
              <a:t>People do not use enough nicotine for long enough</a:t>
            </a:r>
          </a:p>
          <a:p>
            <a:pPr algn="ctr">
              <a:lnSpc>
                <a:spcPts val="4000"/>
              </a:lnSpc>
              <a:spcBef>
                <a:spcPts val="0"/>
              </a:spcBef>
              <a:spcAft>
                <a:spcPts val="0"/>
              </a:spcAft>
              <a:buClr>
                <a:srgbClr val="C10C21"/>
              </a:buClr>
            </a:pPr>
            <a:endParaRPr lang="en-US" sz="3000" b="1" dirty="0">
              <a:solidFill>
                <a:schemeClr val="bg1"/>
              </a:solidFill>
              <a:effectLst>
                <a:outerShdw blurRad="254000" dist="63500" dir="5400000" algn="ctr" rotWithShape="0">
                  <a:srgbClr val="000000">
                    <a:alpha val="25000"/>
                  </a:srgbClr>
                </a:outerShdw>
              </a:effectLst>
              <a:latin typeface="+mn-lt"/>
              <a:cs typeface="Segoe UI"/>
            </a:endParaRPr>
          </a:p>
        </p:txBody>
      </p:sp>
      <p:sp>
        <p:nvSpPr>
          <p:cNvPr id="5" name="TextBox 4">
            <a:extLst>
              <a:ext uri="{FF2B5EF4-FFF2-40B4-BE49-F238E27FC236}">
                <a16:creationId xmlns:a16="http://schemas.microsoft.com/office/drawing/2014/main" id="{387231AF-8C46-BF56-2FA8-1EEDB26A2F86}"/>
              </a:ext>
            </a:extLst>
          </p:cNvPr>
          <p:cNvSpPr txBox="1"/>
          <p:nvPr/>
        </p:nvSpPr>
        <p:spPr bwMode="auto">
          <a:xfrm>
            <a:off x="773158" y="3674720"/>
            <a:ext cx="7597685" cy="1769735"/>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3000"/>
              </a:lnSpc>
              <a:spcBef>
                <a:spcPts val="0"/>
              </a:spcBef>
              <a:spcAft>
                <a:spcPts val="0"/>
              </a:spcAft>
              <a:buClr>
                <a:srgbClr val="C10C21"/>
              </a:buClr>
            </a:pPr>
            <a:r>
              <a:rPr lang="en-US" sz="2200" b="1" dirty="0">
                <a:solidFill>
                  <a:schemeClr val="accent3"/>
                </a:solidFill>
                <a:effectLst>
                  <a:glow>
                    <a:schemeClr val="bg1">
                      <a:alpha val="70000"/>
                    </a:schemeClr>
                  </a:glow>
                  <a:outerShdw blurRad="254000" dist="38100" dir="5400000" algn="ctr" rotWithShape="0">
                    <a:srgbClr val="000000">
                      <a:alpha val="25000"/>
                    </a:srgbClr>
                  </a:outerShdw>
                </a:effectLst>
                <a:latin typeface="Arial"/>
                <a:cs typeface="Arial"/>
              </a:rPr>
              <a:t>Principle:</a:t>
            </a:r>
            <a:r>
              <a:rPr lang="en-US" sz="2200" b="1"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 </a:t>
            </a:r>
            <a:r>
              <a:rPr lang="en-US" sz="2200"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Use as much as you need </a:t>
            </a:r>
            <a:br>
              <a:rPr lang="en-US" sz="2200" dirty="0">
                <a:solidFill>
                  <a:schemeClr val="bg1"/>
                </a:solidFill>
                <a:effectLst>
                  <a:glow>
                    <a:schemeClr val="bg1">
                      <a:alpha val="70000"/>
                    </a:schemeClr>
                  </a:glow>
                  <a:outerShdw blurRad="254000" dist="38100" dir="5400000" algn="ctr" rotWithShape="0">
                    <a:srgbClr val="000000">
                      <a:alpha val="25000"/>
                    </a:srgbClr>
                  </a:outerShdw>
                </a:effectLst>
              </a:rPr>
            </a:br>
            <a:r>
              <a:rPr lang="en-US" sz="2200"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for as long as you need to manage </a:t>
            </a:r>
            <a:br>
              <a:rPr lang="en-US" sz="2200" dirty="0">
                <a:solidFill>
                  <a:schemeClr val="bg1"/>
                </a:solidFill>
                <a:effectLst>
                  <a:glow>
                    <a:schemeClr val="bg1">
                      <a:alpha val="70000"/>
                    </a:schemeClr>
                  </a:glow>
                  <a:outerShdw blurRad="254000" dist="38100" dir="5400000" algn="ctr" rotWithShape="0">
                    <a:srgbClr val="000000">
                      <a:alpha val="25000"/>
                    </a:srgbClr>
                  </a:outerShdw>
                </a:effectLst>
              </a:rPr>
            </a:br>
            <a:r>
              <a:rPr lang="en-US" sz="2200"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withdrawal and urges to smoke.</a:t>
            </a:r>
            <a:endParaRPr lang="en-US" sz="2200" b="1" dirty="0">
              <a:solidFill>
                <a:schemeClr val="bg1"/>
              </a:solidFill>
              <a:effectLst>
                <a:outerShdw blurRad="254000" dist="63500" dir="5400000" algn="ctr" rotWithShape="0">
                  <a:srgbClr val="000000">
                    <a:alpha val="25000"/>
                  </a:srgbClr>
                </a:outerShdw>
              </a:effectLst>
              <a:latin typeface="+mn-lt"/>
              <a:cs typeface="Segoe UI"/>
            </a:endParaRPr>
          </a:p>
        </p:txBody>
      </p:sp>
    </p:spTree>
    <p:extLst>
      <p:ext uri="{BB962C8B-B14F-4D97-AF65-F5344CB8AC3E}">
        <p14:creationId xmlns:p14="http://schemas.microsoft.com/office/powerpoint/2010/main" val="3399631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C823E-2AE9-9A43-A1FD-1859B9F18D5B}"/>
              </a:ext>
            </a:extLst>
          </p:cNvPr>
          <p:cNvSpPr>
            <a:spLocks noGrp="1"/>
          </p:cNvSpPr>
          <p:nvPr>
            <p:ph type="ctrTitle"/>
          </p:nvPr>
        </p:nvSpPr>
        <p:spPr/>
        <p:txBody>
          <a:bodyPr/>
          <a:lstStyle/>
          <a:p>
            <a:endParaRPr lang="en-US">
              <a:solidFill>
                <a:schemeClr val="accent3"/>
              </a:solidFill>
            </a:endParaRPr>
          </a:p>
        </p:txBody>
      </p:sp>
      <p:sp>
        <p:nvSpPr>
          <p:cNvPr id="3" name="Subtitle 2">
            <a:extLst>
              <a:ext uri="{FF2B5EF4-FFF2-40B4-BE49-F238E27FC236}">
                <a16:creationId xmlns:a16="http://schemas.microsoft.com/office/drawing/2014/main" id="{075CD475-CC89-6642-AA54-232EF5CC63D9}"/>
              </a:ext>
            </a:extLst>
          </p:cNvPr>
          <p:cNvSpPr>
            <a:spLocks noGrp="1"/>
          </p:cNvSpPr>
          <p:nvPr>
            <p:ph type="subTitle" idx="1"/>
          </p:nvPr>
        </p:nvSpPr>
        <p:spPr>
          <a:xfrm>
            <a:off x="0" y="2271057"/>
            <a:ext cx="9144000" cy="4586943"/>
          </a:xfrm>
        </p:spPr>
        <p:txBody>
          <a:bodyPr/>
          <a:lstStyle/>
          <a:p>
            <a:pPr algn="ctr"/>
            <a:r>
              <a:rPr lang="en-GB" dirty="0">
                <a:effectLst/>
                <a:latin typeface="Arial"/>
                <a:cs typeface="Arial"/>
              </a:rPr>
              <a:t>Nicotine Replacement Therapy (NRT)</a:t>
            </a:r>
          </a:p>
        </p:txBody>
      </p:sp>
    </p:spTree>
    <p:extLst>
      <p:ext uri="{BB962C8B-B14F-4D97-AF65-F5344CB8AC3E}">
        <p14:creationId xmlns:p14="http://schemas.microsoft.com/office/powerpoint/2010/main" val="6562584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295189-1CE0-2F47-8A1B-91FCC268A5F9}"/>
              </a:ext>
            </a:extLst>
          </p:cNvPr>
          <p:cNvSpPr>
            <a:spLocks noGrp="1"/>
          </p:cNvSpPr>
          <p:nvPr>
            <p:ph type="title"/>
          </p:nvPr>
        </p:nvSpPr>
        <p:spPr/>
        <p:txBody>
          <a:bodyPr/>
          <a:lstStyle/>
          <a:p>
            <a:r>
              <a:rPr lang="en-US"/>
              <a:t>Nicotine replacement therapy: products</a:t>
            </a:r>
          </a:p>
        </p:txBody>
      </p:sp>
      <p:pic>
        <p:nvPicPr>
          <p:cNvPr id="6" name="Picture 5">
            <a:extLst>
              <a:ext uri="{FF2B5EF4-FFF2-40B4-BE49-F238E27FC236}">
                <a16:creationId xmlns:a16="http://schemas.microsoft.com/office/drawing/2014/main" id="{DDFFDAAD-DE62-CE4C-A08C-5E1DF3473D41}"/>
              </a:ext>
            </a:extLst>
          </p:cNvPr>
          <p:cNvPicPr>
            <a:picLocks noChangeAspect="1"/>
          </p:cNvPicPr>
          <p:nvPr/>
        </p:nvPicPr>
        <p:blipFill>
          <a:blip r:embed="rId3"/>
          <a:stretch>
            <a:fillRect/>
          </a:stretch>
        </p:blipFill>
        <p:spPr>
          <a:xfrm>
            <a:off x="544425" y="1723869"/>
            <a:ext cx="1860404" cy="1161737"/>
          </a:xfrm>
          <a:prstGeom prst="rect">
            <a:avLst/>
          </a:prstGeom>
        </p:spPr>
      </p:pic>
      <p:pic>
        <p:nvPicPr>
          <p:cNvPr id="7" name="Picture 6">
            <a:extLst>
              <a:ext uri="{FF2B5EF4-FFF2-40B4-BE49-F238E27FC236}">
                <a16:creationId xmlns:a16="http://schemas.microsoft.com/office/drawing/2014/main" id="{09DFA8A0-D66C-9140-8295-BC07A9956D01}"/>
              </a:ext>
            </a:extLst>
          </p:cNvPr>
          <p:cNvPicPr>
            <a:picLocks noChangeAspect="1"/>
          </p:cNvPicPr>
          <p:nvPr/>
        </p:nvPicPr>
        <p:blipFill>
          <a:blip r:embed="rId4"/>
          <a:srcRect/>
          <a:stretch/>
        </p:blipFill>
        <p:spPr>
          <a:xfrm>
            <a:off x="3482909" y="1708880"/>
            <a:ext cx="2020940" cy="1251678"/>
          </a:xfrm>
          <a:prstGeom prst="rect">
            <a:avLst/>
          </a:prstGeom>
        </p:spPr>
      </p:pic>
      <p:pic>
        <p:nvPicPr>
          <p:cNvPr id="8" name="Picture 7">
            <a:extLst>
              <a:ext uri="{FF2B5EF4-FFF2-40B4-BE49-F238E27FC236}">
                <a16:creationId xmlns:a16="http://schemas.microsoft.com/office/drawing/2014/main" id="{903A1AF4-B8EA-7849-B76A-DA45FAC647C8}"/>
              </a:ext>
            </a:extLst>
          </p:cNvPr>
          <p:cNvPicPr>
            <a:picLocks noChangeAspect="1"/>
          </p:cNvPicPr>
          <p:nvPr/>
        </p:nvPicPr>
        <p:blipFill>
          <a:blip r:embed="rId5"/>
          <a:srcRect/>
          <a:stretch/>
        </p:blipFill>
        <p:spPr>
          <a:xfrm>
            <a:off x="6362428" y="1693889"/>
            <a:ext cx="2031320" cy="1244183"/>
          </a:xfrm>
          <a:prstGeom prst="rect">
            <a:avLst/>
          </a:prstGeom>
        </p:spPr>
      </p:pic>
      <p:pic>
        <p:nvPicPr>
          <p:cNvPr id="9" name="Picture 8">
            <a:extLst>
              <a:ext uri="{FF2B5EF4-FFF2-40B4-BE49-F238E27FC236}">
                <a16:creationId xmlns:a16="http://schemas.microsoft.com/office/drawing/2014/main" id="{59933057-6625-9543-84D2-0B29FEFD494D}"/>
              </a:ext>
            </a:extLst>
          </p:cNvPr>
          <p:cNvPicPr>
            <a:picLocks noChangeAspect="1"/>
          </p:cNvPicPr>
          <p:nvPr/>
        </p:nvPicPr>
        <p:blipFill>
          <a:blip r:embed="rId6"/>
          <a:srcRect/>
          <a:stretch/>
        </p:blipFill>
        <p:spPr>
          <a:xfrm>
            <a:off x="762594" y="3638057"/>
            <a:ext cx="1425971" cy="1523197"/>
          </a:xfrm>
          <a:prstGeom prst="rect">
            <a:avLst/>
          </a:prstGeom>
        </p:spPr>
      </p:pic>
      <p:pic>
        <p:nvPicPr>
          <p:cNvPr id="10" name="Picture 9">
            <a:extLst>
              <a:ext uri="{FF2B5EF4-FFF2-40B4-BE49-F238E27FC236}">
                <a16:creationId xmlns:a16="http://schemas.microsoft.com/office/drawing/2014/main" id="{8D31AB25-BB1A-7F4D-9E24-8FEC0FC6E17C}"/>
              </a:ext>
            </a:extLst>
          </p:cNvPr>
          <p:cNvPicPr>
            <a:picLocks noChangeAspect="1"/>
          </p:cNvPicPr>
          <p:nvPr/>
        </p:nvPicPr>
        <p:blipFill>
          <a:blip r:embed="rId7"/>
          <a:srcRect/>
          <a:stretch/>
        </p:blipFill>
        <p:spPr>
          <a:xfrm>
            <a:off x="2556604" y="4024860"/>
            <a:ext cx="1846145" cy="1034322"/>
          </a:xfrm>
          <a:prstGeom prst="rect">
            <a:avLst/>
          </a:prstGeom>
        </p:spPr>
      </p:pic>
      <p:pic>
        <p:nvPicPr>
          <p:cNvPr id="11" name="Picture 10">
            <a:extLst>
              <a:ext uri="{FF2B5EF4-FFF2-40B4-BE49-F238E27FC236}">
                <a16:creationId xmlns:a16="http://schemas.microsoft.com/office/drawing/2014/main" id="{86B84A50-0DCA-5649-A7E0-9B8D285F36CF}"/>
              </a:ext>
            </a:extLst>
          </p:cNvPr>
          <p:cNvPicPr>
            <a:picLocks noChangeAspect="1"/>
          </p:cNvPicPr>
          <p:nvPr/>
        </p:nvPicPr>
        <p:blipFill>
          <a:blip r:embed="rId8"/>
          <a:srcRect/>
          <a:stretch/>
        </p:blipFill>
        <p:spPr>
          <a:xfrm>
            <a:off x="5117890" y="3822492"/>
            <a:ext cx="971039" cy="1335882"/>
          </a:xfrm>
          <a:prstGeom prst="rect">
            <a:avLst/>
          </a:prstGeom>
        </p:spPr>
      </p:pic>
      <p:pic>
        <p:nvPicPr>
          <p:cNvPr id="12" name="Picture 11">
            <a:extLst>
              <a:ext uri="{FF2B5EF4-FFF2-40B4-BE49-F238E27FC236}">
                <a16:creationId xmlns:a16="http://schemas.microsoft.com/office/drawing/2014/main" id="{53FB5C65-C05B-BC47-9172-4CB71D7C37C1}"/>
              </a:ext>
            </a:extLst>
          </p:cNvPr>
          <p:cNvPicPr>
            <a:picLocks noChangeAspect="1"/>
          </p:cNvPicPr>
          <p:nvPr/>
        </p:nvPicPr>
        <p:blipFill>
          <a:blip r:embed="rId9"/>
          <a:srcRect/>
          <a:stretch/>
        </p:blipFill>
        <p:spPr>
          <a:xfrm>
            <a:off x="6682241" y="4077325"/>
            <a:ext cx="1614092" cy="998602"/>
          </a:xfrm>
          <a:prstGeom prst="rect">
            <a:avLst/>
          </a:prstGeom>
        </p:spPr>
      </p:pic>
      <p:sp>
        <p:nvSpPr>
          <p:cNvPr id="13" name="TextBox 12">
            <a:extLst>
              <a:ext uri="{FF2B5EF4-FFF2-40B4-BE49-F238E27FC236}">
                <a16:creationId xmlns:a16="http://schemas.microsoft.com/office/drawing/2014/main" id="{11DC7949-A92A-8145-AD7B-D31E40010E2B}"/>
              </a:ext>
            </a:extLst>
          </p:cNvPr>
          <p:cNvSpPr txBox="1"/>
          <p:nvPr/>
        </p:nvSpPr>
        <p:spPr>
          <a:xfrm>
            <a:off x="607889" y="3011465"/>
            <a:ext cx="1624272" cy="323165"/>
          </a:xfrm>
          <a:prstGeom prst="rect">
            <a:avLst/>
          </a:prstGeom>
          <a:noFill/>
        </p:spPr>
        <p:txBody>
          <a:bodyPr wrap="square" rtlCol="0">
            <a:spAutoFit/>
          </a:bodyPr>
          <a:lstStyle/>
          <a:p>
            <a:pPr algn="ctr"/>
            <a:r>
              <a:rPr lang="en-US" sz="1500" b="1" dirty="0">
                <a:latin typeface="Arial" panose="020B0604020202020204" pitchFamily="34" charset="0"/>
                <a:cs typeface="Arial" panose="020B0604020202020204" pitchFamily="34" charset="0"/>
              </a:rPr>
              <a:t>Patches</a:t>
            </a:r>
          </a:p>
        </p:txBody>
      </p:sp>
      <p:sp>
        <p:nvSpPr>
          <p:cNvPr id="14" name="TextBox 13">
            <a:extLst>
              <a:ext uri="{FF2B5EF4-FFF2-40B4-BE49-F238E27FC236}">
                <a16:creationId xmlns:a16="http://schemas.microsoft.com/office/drawing/2014/main" id="{A9708BA7-08E7-5B4C-BAEF-B23BC379DF19}"/>
              </a:ext>
            </a:extLst>
          </p:cNvPr>
          <p:cNvSpPr txBox="1"/>
          <p:nvPr/>
        </p:nvSpPr>
        <p:spPr>
          <a:xfrm>
            <a:off x="3636451" y="3011465"/>
            <a:ext cx="1624272" cy="323165"/>
          </a:xfrm>
          <a:prstGeom prst="rect">
            <a:avLst/>
          </a:prstGeom>
          <a:noFill/>
        </p:spPr>
        <p:txBody>
          <a:bodyPr wrap="square" rtlCol="0">
            <a:spAutoFit/>
          </a:bodyPr>
          <a:lstStyle/>
          <a:p>
            <a:pPr algn="ctr"/>
            <a:r>
              <a:rPr lang="en-US" sz="1500" b="1" dirty="0">
                <a:latin typeface="Arial" panose="020B0604020202020204" pitchFamily="34" charset="0"/>
                <a:cs typeface="Arial" panose="020B0604020202020204" pitchFamily="34" charset="0"/>
              </a:rPr>
              <a:t>Gum</a:t>
            </a:r>
          </a:p>
        </p:txBody>
      </p:sp>
      <p:sp>
        <p:nvSpPr>
          <p:cNvPr id="15" name="TextBox 14">
            <a:extLst>
              <a:ext uri="{FF2B5EF4-FFF2-40B4-BE49-F238E27FC236}">
                <a16:creationId xmlns:a16="http://schemas.microsoft.com/office/drawing/2014/main" id="{5348AA9B-F22B-3143-A2E2-7901AD18307A}"/>
              </a:ext>
            </a:extLst>
          </p:cNvPr>
          <p:cNvSpPr txBox="1"/>
          <p:nvPr/>
        </p:nvSpPr>
        <p:spPr>
          <a:xfrm>
            <a:off x="6665013" y="3011465"/>
            <a:ext cx="1624272" cy="323165"/>
          </a:xfrm>
          <a:prstGeom prst="rect">
            <a:avLst/>
          </a:prstGeom>
          <a:noFill/>
        </p:spPr>
        <p:txBody>
          <a:bodyPr wrap="square" rtlCol="0">
            <a:spAutoFit/>
          </a:bodyPr>
          <a:lstStyle/>
          <a:p>
            <a:pPr algn="ctr"/>
            <a:r>
              <a:rPr lang="en-US" sz="1500" b="1">
                <a:latin typeface="Arial" panose="020B0604020202020204" pitchFamily="34" charset="0"/>
                <a:cs typeface="Arial" panose="020B0604020202020204" pitchFamily="34" charset="0"/>
              </a:rPr>
              <a:t>Inhalator</a:t>
            </a:r>
          </a:p>
        </p:txBody>
      </p:sp>
      <p:sp>
        <p:nvSpPr>
          <p:cNvPr id="16" name="TextBox 15">
            <a:extLst>
              <a:ext uri="{FF2B5EF4-FFF2-40B4-BE49-F238E27FC236}">
                <a16:creationId xmlns:a16="http://schemas.microsoft.com/office/drawing/2014/main" id="{5072EB0F-7F67-9049-BF9A-981AE086B391}"/>
              </a:ext>
            </a:extLst>
          </p:cNvPr>
          <p:cNvSpPr txBox="1"/>
          <p:nvPr/>
        </p:nvSpPr>
        <p:spPr>
          <a:xfrm>
            <a:off x="607889" y="5264010"/>
            <a:ext cx="1624272" cy="323165"/>
          </a:xfrm>
          <a:prstGeom prst="rect">
            <a:avLst/>
          </a:prstGeom>
          <a:noFill/>
        </p:spPr>
        <p:txBody>
          <a:bodyPr wrap="square" rtlCol="0">
            <a:spAutoFit/>
          </a:bodyPr>
          <a:lstStyle/>
          <a:p>
            <a:pPr algn="ctr"/>
            <a:r>
              <a:rPr lang="en-US" sz="1500" b="1">
                <a:latin typeface="Arial" panose="020B0604020202020204" pitchFamily="34" charset="0"/>
                <a:cs typeface="Arial" panose="020B0604020202020204" pitchFamily="34" charset="0"/>
              </a:rPr>
              <a:t>Nasal spray</a:t>
            </a:r>
          </a:p>
        </p:txBody>
      </p:sp>
      <p:sp>
        <p:nvSpPr>
          <p:cNvPr id="17" name="TextBox 16">
            <a:extLst>
              <a:ext uri="{FF2B5EF4-FFF2-40B4-BE49-F238E27FC236}">
                <a16:creationId xmlns:a16="http://schemas.microsoft.com/office/drawing/2014/main" id="{0F2475DD-E650-D346-9EC3-51E50B80B056}"/>
              </a:ext>
            </a:extLst>
          </p:cNvPr>
          <p:cNvSpPr txBox="1"/>
          <p:nvPr/>
        </p:nvSpPr>
        <p:spPr>
          <a:xfrm>
            <a:off x="2626930" y="5264010"/>
            <a:ext cx="1624272" cy="323165"/>
          </a:xfrm>
          <a:prstGeom prst="rect">
            <a:avLst/>
          </a:prstGeom>
          <a:noFill/>
        </p:spPr>
        <p:txBody>
          <a:bodyPr wrap="square" rtlCol="0">
            <a:spAutoFit/>
          </a:bodyPr>
          <a:lstStyle/>
          <a:p>
            <a:pPr algn="ctr"/>
            <a:r>
              <a:rPr lang="en-US" sz="1500" b="1">
                <a:latin typeface="Arial" panose="020B0604020202020204" pitchFamily="34" charset="0"/>
                <a:cs typeface="Arial" panose="020B0604020202020204" pitchFamily="34" charset="0"/>
              </a:rPr>
              <a:t>Mouth spray</a:t>
            </a:r>
          </a:p>
        </p:txBody>
      </p:sp>
      <p:sp>
        <p:nvSpPr>
          <p:cNvPr id="18" name="TextBox 17">
            <a:extLst>
              <a:ext uri="{FF2B5EF4-FFF2-40B4-BE49-F238E27FC236}">
                <a16:creationId xmlns:a16="http://schemas.microsoft.com/office/drawing/2014/main" id="{9BAF39DC-F3A0-0045-8DB2-D828B9525F27}"/>
              </a:ext>
            </a:extLst>
          </p:cNvPr>
          <p:cNvSpPr txBox="1"/>
          <p:nvPr/>
        </p:nvSpPr>
        <p:spPr>
          <a:xfrm>
            <a:off x="6665013" y="5264010"/>
            <a:ext cx="1624272" cy="323165"/>
          </a:xfrm>
          <a:prstGeom prst="rect">
            <a:avLst/>
          </a:prstGeom>
          <a:noFill/>
        </p:spPr>
        <p:txBody>
          <a:bodyPr wrap="square" rtlCol="0">
            <a:spAutoFit/>
          </a:bodyPr>
          <a:lstStyle/>
          <a:p>
            <a:pPr algn="ctr"/>
            <a:r>
              <a:rPr lang="en-US" sz="1500" b="1">
                <a:latin typeface="Arial" panose="020B0604020202020204" pitchFamily="34" charset="0"/>
                <a:cs typeface="Arial" panose="020B0604020202020204" pitchFamily="34" charset="0"/>
              </a:rPr>
              <a:t>Microtab</a:t>
            </a:r>
          </a:p>
        </p:txBody>
      </p:sp>
      <p:sp>
        <p:nvSpPr>
          <p:cNvPr id="19" name="TextBox 18">
            <a:extLst>
              <a:ext uri="{FF2B5EF4-FFF2-40B4-BE49-F238E27FC236}">
                <a16:creationId xmlns:a16="http://schemas.microsoft.com/office/drawing/2014/main" id="{F9D35C25-AB37-1F4B-A8C2-0F7D0BE157BD}"/>
              </a:ext>
            </a:extLst>
          </p:cNvPr>
          <p:cNvSpPr txBox="1"/>
          <p:nvPr/>
        </p:nvSpPr>
        <p:spPr>
          <a:xfrm>
            <a:off x="4645971" y="5264010"/>
            <a:ext cx="1624272" cy="553998"/>
          </a:xfrm>
          <a:prstGeom prst="rect">
            <a:avLst/>
          </a:prstGeom>
          <a:noFill/>
        </p:spPr>
        <p:txBody>
          <a:bodyPr wrap="square" rtlCol="0">
            <a:spAutoFit/>
          </a:bodyPr>
          <a:lstStyle/>
          <a:p>
            <a:pPr algn="ctr"/>
            <a:r>
              <a:rPr lang="en-US" sz="1500" b="1" dirty="0">
                <a:latin typeface="Arial" panose="020B0604020202020204" pitchFamily="34" charset="0"/>
                <a:cs typeface="Arial" panose="020B0604020202020204" pitchFamily="34" charset="0"/>
              </a:rPr>
              <a:t>Lozenges &amp; </a:t>
            </a:r>
            <a:br>
              <a:rPr lang="en-US" sz="1500" b="1" dirty="0">
                <a:latin typeface="Arial" panose="020B0604020202020204" pitchFamily="34" charset="0"/>
                <a:cs typeface="Arial" panose="020B0604020202020204" pitchFamily="34" charset="0"/>
              </a:rPr>
            </a:br>
            <a:r>
              <a:rPr lang="en-US" sz="1500" b="1" dirty="0">
                <a:latin typeface="Arial" panose="020B0604020202020204" pitchFamily="34" charset="0"/>
                <a:cs typeface="Arial" panose="020B0604020202020204" pitchFamily="34" charset="0"/>
              </a:rPr>
              <a:t>mini lozenges</a:t>
            </a:r>
          </a:p>
        </p:txBody>
      </p:sp>
      <p:sp>
        <p:nvSpPr>
          <p:cNvPr id="4" name="Footer Placeholder 3">
            <a:extLst>
              <a:ext uri="{FF2B5EF4-FFF2-40B4-BE49-F238E27FC236}">
                <a16:creationId xmlns:a16="http://schemas.microsoft.com/office/drawing/2014/main" id="{28E69392-5965-6734-E348-1D4599D02625}"/>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3201552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59075C-3362-9C44-D264-2172E4E26766}"/>
              </a:ext>
            </a:extLst>
          </p:cNvPr>
          <p:cNvPicPr>
            <a:picLocks noChangeAspect="1"/>
          </p:cNvPicPr>
          <p:nvPr/>
        </p:nvPicPr>
        <p:blipFill>
          <a:blip r:embed="rId3"/>
          <a:srcRect/>
          <a:stretch/>
        </p:blipFill>
        <p:spPr>
          <a:xfrm>
            <a:off x="0" y="0"/>
            <a:ext cx="9144000" cy="6858000"/>
          </a:xfrm>
          <a:prstGeom prst="rect">
            <a:avLst/>
          </a:prstGeom>
        </p:spPr>
      </p:pic>
      <p:sp>
        <p:nvSpPr>
          <p:cNvPr id="8" name="Text Placeholder 3">
            <a:extLst>
              <a:ext uri="{FF2B5EF4-FFF2-40B4-BE49-F238E27FC236}">
                <a16:creationId xmlns:a16="http://schemas.microsoft.com/office/drawing/2014/main" id="{BE86D53E-02D7-4F31-4D26-DA4C11B785A1}"/>
              </a:ext>
            </a:extLst>
          </p:cNvPr>
          <p:cNvSpPr txBox="1">
            <a:spLocks/>
          </p:cNvSpPr>
          <p:nvPr/>
        </p:nvSpPr>
        <p:spPr bwMode="auto">
          <a:xfrm>
            <a:off x="0" y="4378037"/>
            <a:ext cx="9144000" cy="1567511"/>
          </a:xfrm>
          <a:prstGeom prst="rect">
            <a:avLst/>
          </a:prstGeom>
          <a:solidFill>
            <a:schemeClr val="accent2">
              <a:alpha val="80000"/>
            </a:schemeClr>
          </a:solidFill>
          <a:ln w="9525">
            <a:noFill/>
            <a:miter lim="800000"/>
            <a:headEnd/>
            <a:tailEnd/>
          </a:ln>
        </p:spPr>
        <p:txBody>
          <a:bodyPr vert="horz" wrap="square" lIns="1080000" tIns="45720" rIns="108000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Lucida Grande" panose="020B0600040502020204" pitchFamily="34" charset="0"/>
              <a:buNone/>
            </a:pPr>
            <a:r>
              <a:rPr lang="en-US" sz="2800" b="1" dirty="0">
                <a:solidFill>
                  <a:schemeClr val="bg1"/>
                </a:solidFill>
              </a:rPr>
              <a:t>John </a:t>
            </a:r>
            <a:r>
              <a:rPr lang="en-US" sz="2600" dirty="0">
                <a:solidFill>
                  <a:schemeClr val="bg1"/>
                </a:solidFill>
              </a:rPr>
              <a:t>– age 67</a:t>
            </a:r>
          </a:p>
          <a:p>
            <a:pPr marL="0" indent="0">
              <a:buNone/>
            </a:pPr>
            <a:r>
              <a:rPr lang="en-US" sz="2400" dirty="0">
                <a:solidFill>
                  <a:schemeClr val="accent3"/>
                </a:solidFill>
              </a:rPr>
              <a:t>Smokes 50 cigarettes/day; 52 years</a:t>
            </a:r>
          </a:p>
        </p:txBody>
      </p:sp>
    </p:spTree>
    <p:extLst>
      <p:ext uri="{BB962C8B-B14F-4D97-AF65-F5344CB8AC3E}">
        <p14:creationId xmlns:p14="http://schemas.microsoft.com/office/powerpoint/2010/main" val="610458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F04EA-D882-D14F-8331-65B021A586A7}"/>
              </a:ext>
            </a:extLst>
          </p:cNvPr>
          <p:cNvSpPr>
            <a:spLocks noGrp="1"/>
          </p:cNvSpPr>
          <p:nvPr>
            <p:ph type="title"/>
          </p:nvPr>
        </p:nvSpPr>
        <p:spPr/>
        <p:txBody>
          <a:bodyPr/>
          <a:lstStyle/>
          <a:p>
            <a:r>
              <a:rPr lang="en-US"/>
              <a:t>NRT: action and effectiveness</a:t>
            </a:r>
          </a:p>
        </p:txBody>
      </p:sp>
      <p:sp>
        <p:nvSpPr>
          <p:cNvPr id="6" name="Text Placeholder 3">
            <a:extLst>
              <a:ext uri="{FF2B5EF4-FFF2-40B4-BE49-F238E27FC236}">
                <a16:creationId xmlns:a16="http://schemas.microsoft.com/office/drawing/2014/main" id="{E0CE6AEE-61AF-6543-B37D-D94C6E73F809}"/>
              </a:ext>
            </a:extLst>
          </p:cNvPr>
          <p:cNvSpPr txBox="1">
            <a:spLocks/>
          </p:cNvSpPr>
          <p:nvPr/>
        </p:nvSpPr>
        <p:spPr bwMode="auto">
          <a:xfrm>
            <a:off x="571500" y="5557029"/>
            <a:ext cx="7966604" cy="5411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600"/>
              </a:lnSpc>
              <a:buNone/>
            </a:pPr>
            <a:r>
              <a:rPr lang="en-US" sz="1100" dirty="0">
                <a:latin typeface="Arial" panose="020B0604020202020204" pitchFamily="34" charset="0"/>
                <a:cs typeface="Arial" panose="020B0604020202020204" pitchFamily="34" charset="0"/>
              </a:rPr>
              <a:t>Source:  Hughes 2002 &amp; Royal College of Physicians, </a:t>
            </a:r>
            <a:r>
              <a:rPr lang="en-US" sz="1100" i="1" dirty="0">
                <a:latin typeface="Arial" panose="020B0604020202020204" pitchFamily="34" charset="0"/>
                <a:cs typeface="Arial" panose="020B0604020202020204" pitchFamily="34" charset="0"/>
              </a:rPr>
              <a:t>Nicotine Addiction in Britain</a:t>
            </a:r>
            <a:r>
              <a:rPr lang="en-US" sz="1100" dirty="0">
                <a:latin typeface="Arial" panose="020B0604020202020204" pitchFamily="34" charset="0"/>
                <a:cs typeface="Arial" panose="020B0604020202020204" pitchFamily="34" charset="0"/>
              </a:rPr>
              <a:t>.</a:t>
            </a:r>
            <a:br>
              <a:rPr lang="en-US" sz="1100" dirty="0">
                <a:latin typeface="Arial" panose="020B0604020202020204" pitchFamily="34" charset="0"/>
                <a:cs typeface="Arial" panose="020B0604020202020204" pitchFamily="34" charset="0"/>
              </a:rPr>
            </a:br>
            <a:r>
              <a:rPr lang="en-US" sz="1100" dirty="0">
                <a:latin typeface="Arial" panose="020B0604020202020204" pitchFamily="34" charset="0"/>
                <a:cs typeface="Arial" panose="020B0604020202020204" pitchFamily="34" charset="0"/>
              </a:rPr>
              <a:t>A report of the Tobacco Advisory Group of the Royal College of Physicians. London, RCP, 2000</a:t>
            </a:r>
          </a:p>
        </p:txBody>
      </p:sp>
      <p:pic>
        <p:nvPicPr>
          <p:cNvPr id="8" name="Picture 7">
            <a:extLst>
              <a:ext uri="{FF2B5EF4-FFF2-40B4-BE49-F238E27FC236}">
                <a16:creationId xmlns:a16="http://schemas.microsoft.com/office/drawing/2014/main" id="{FF2BA223-E24A-4F4B-81E0-46356682B814}"/>
              </a:ext>
            </a:extLst>
          </p:cNvPr>
          <p:cNvPicPr>
            <a:picLocks noChangeAspect="1"/>
          </p:cNvPicPr>
          <p:nvPr/>
        </p:nvPicPr>
        <p:blipFill>
          <a:blip r:embed="rId3"/>
          <a:stretch>
            <a:fillRect/>
          </a:stretch>
        </p:blipFill>
        <p:spPr>
          <a:xfrm>
            <a:off x="1555697" y="1844326"/>
            <a:ext cx="6032605" cy="3447203"/>
          </a:xfrm>
          <a:prstGeom prst="rect">
            <a:avLst/>
          </a:prstGeom>
        </p:spPr>
      </p:pic>
      <p:sp>
        <p:nvSpPr>
          <p:cNvPr id="7" name="TextBox 6">
            <a:extLst>
              <a:ext uri="{FF2B5EF4-FFF2-40B4-BE49-F238E27FC236}">
                <a16:creationId xmlns:a16="http://schemas.microsoft.com/office/drawing/2014/main" id="{23FAD166-4CD5-1D29-AFC0-6117BB602419}"/>
              </a:ext>
            </a:extLst>
          </p:cNvPr>
          <p:cNvSpPr txBox="1"/>
          <p:nvPr/>
        </p:nvSpPr>
        <p:spPr bwMode="auto">
          <a:xfrm>
            <a:off x="2124075" y="3120509"/>
            <a:ext cx="4895850" cy="369332"/>
          </a:xfrm>
          <a:prstGeom prst="rect">
            <a:avLst/>
          </a:prstGeom>
          <a:noFill/>
          <a:ln w="9525">
            <a:noFill/>
            <a:miter lim="800000"/>
            <a:headEnd/>
            <a:tailEnd/>
          </a:ln>
        </p:spPr>
        <p:txBody>
          <a:bodyPr wrap="square">
            <a:spAutoFit/>
          </a:bodyPr>
          <a:lstStyle/>
          <a:p>
            <a:r>
              <a:rPr lang="en-CA" b="0" i="0" dirty="0">
                <a:solidFill>
                  <a:srgbClr val="000000"/>
                </a:solidFill>
                <a:effectLst/>
                <a:latin typeface="Times"/>
              </a:rPr>
              <a:t> </a:t>
            </a:r>
            <a:endParaRPr lang="en-GB" dirty="0"/>
          </a:p>
        </p:txBody>
      </p:sp>
      <p:sp>
        <p:nvSpPr>
          <p:cNvPr id="11" name="Footer Placeholder 3">
            <a:extLst>
              <a:ext uri="{FF2B5EF4-FFF2-40B4-BE49-F238E27FC236}">
                <a16:creationId xmlns:a16="http://schemas.microsoft.com/office/drawing/2014/main" id="{BF62974C-44F5-737B-FCCA-5279BE8AFB87}"/>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3631018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C8270-F8DE-0C4A-8E34-AB9ECE0779F9}"/>
              </a:ext>
            </a:extLst>
          </p:cNvPr>
          <p:cNvSpPr>
            <a:spLocks noGrp="1"/>
          </p:cNvSpPr>
          <p:nvPr>
            <p:ph type="title"/>
          </p:nvPr>
        </p:nvSpPr>
        <p:spPr/>
        <p:txBody>
          <a:bodyPr/>
          <a:lstStyle/>
          <a:p>
            <a:r>
              <a:rPr lang="en-US"/>
              <a:t>NRT combination therapy</a:t>
            </a:r>
          </a:p>
        </p:txBody>
      </p:sp>
      <p:sp>
        <p:nvSpPr>
          <p:cNvPr id="6" name="Text Placeholder 3">
            <a:extLst>
              <a:ext uri="{FF2B5EF4-FFF2-40B4-BE49-F238E27FC236}">
                <a16:creationId xmlns:a16="http://schemas.microsoft.com/office/drawing/2014/main" id="{65A46C67-32B6-104A-8ACF-21210C817E95}"/>
              </a:ext>
            </a:extLst>
          </p:cNvPr>
          <p:cNvSpPr txBox="1">
            <a:spLocks/>
          </p:cNvSpPr>
          <p:nvPr/>
        </p:nvSpPr>
        <p:spPr bwMode="auto">
          <a:xfrm>
            <a:off x="588698" y="5373216"/>
            <a:ext cx="7966604" cy="79512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buNone/>
            </a:pPr>
            <a:r>
              <a:rPr lang="en-US" sz="1100">
                <a:latin typeface="Arial" panose="020B0604020202020204" pitchFamily="34" charset="0"/>
                <a:cs typeface="Arial" panose="020B0604020202020204" pitchFamily="34" charset="0"/>
              </a:rPr>
              <a:t>Cahill K, et al. Pharmacological interventions for smoking cessation: an overview and network meta‐analysis. </a:t>
            </a:r>
            <a:br>
              <a:rPr lang="en-US" sz="1100">
                <a:latin typeface="Arial" panose="020B0604020202020204" pitchFamily="34" charset="0"/>
                <a:cs typeface="Arial" panose="020B0604020202020204" pitchFamily="34" charset="0"/>
              </a:rPr>
            </a:br>
            <a:r>
              <a:rPr lang="en-US" sz="1100">
                <a:latin typeface="Arial" panose="020B0604020202020204" pitchFamily="34" charset="0"/>
                <a:cs typeface="Arial" panose="020B0604020202020204" pitchFamily="34" charset="0"/>
              </a:rPr>
              <a:t>Cochrane Database of Systematic Reviews 2013. Lindson N, et al. Different doses, duration, and modes of delivery </a:t>
            </a:r>
            <a:br>
              <a:rPr lang="en-US" sz="1100">
                <a:latin typeface="Arial" panose="020B0604020202020204" pitchFamily="34" charset="0"/>
                <a:cs typeface="Arial" panose="020B0604020202020204" pitchFamily="34" charset="0"/>
              </a:rPr>
            </a:br>
            <a:r>
              <a:rPr lang="en-US" sz="1100">
                <a:latin typeface="Arial" panose="020B0604020202020204" pitchFamily="34" charset="0"/>
                <a:cs typeface="Arial" panose="020B0604020202020204" pitchFamily="34" charset="0"/>
              </a:rPr>
              <a:t>of nicotine replacement therapy for smoking cessation. Cochrane Database Syst Rev. 2019</a:t>
            </a:r>
          </a:p>
        </p:txBody>
      </p:sp>
      <p:sp>
        <p:nvSpPr>
          <p:cNvPr id="7" name="TextBox 6">
            <a:extLst>
              <a:ext uri="{FF2B5EF4-FFF2-40B4-BE49-F238E27FC236}">
                <a16:creationId xmlns:a16="http://schemas.microsoft.com/office/drawing/2014/main" id="{3E702AD6-FF24-4049-90EE-E6EDFC14F9D7}"/>
              </a:ext>
            </a:extLst>
          </p:cNvPr>
          <p:cNvSpPr txBox="1"/>
          <p:nvPr/>
        </p:nvSpPr>
        <p:spPr>
          <a:xfrm>
            <a:off x="1078537" y="1702487"/>
            <a:ext cx="2169731" cy="369332"/>
          </a:xfrm>
          <a:prstGeom prst="rect">
            <a:avLst/>
          </a:prstGeom>
          <a:noFill/>
        </p:spPr>
        <p:txBody>
          <a:bodyPr wrap="square" rtlCol="0">
            <a:spAutoFit/>
          </a:bodyPr>
          <a:lstStyle/>
          <a:p>
            <a:pPr algn="ctr"/>
            <a:r>
              <a:rPr lang="en-US" b="1">
                <a:latin typeface="Arial" panose="020B0604020202020204" pitchFamily="34" charset="0"/>
                <a:cs typeface="Arial" panose="020B0604020202020204" pitchFamily="34" charset="0"/>
              </a:rPr>
              <a:t>NRT patch</a:t>
            </a:r>
          </a:p>
        </p:txBody>
      </p:sp>
      <p:sp>
        <p:nvSpPr>
          <p:cNvPr id="8" name="TextBox 7">
            <a:extLst>
              <a:ext uri="{FF2B5EF4-FFF2-40B4-BE49-F238E27FC236}">
                <a16:creationId xmlns:a16="http://schemas.microsoft.com/office/drawing/2014/main" id="{9A9F330A-912E-6849-9AC8-D125F455EBA7}"/>
              </a:ext>
            </a:extLst>
          </p:cNvPr>
          <p:cNvSpPr txBox="1"/>
          <p:nvPr/>
        </p:nvSpPr>
        <p:spPr>
          <a:xfrm>
            <a:off x="4430364" y="1702487"/>
            <a:ext cx="3887788" cy="369332"/>
          </a:xfrm>
          <a:prstGeom prst="rect">
            <a:avLst/>
          </a:prstGeom>
          <a:noFill/>
        </p:spPr>
        <p:txBody>
          <a:bodyPr wrap="square" rtlCol="0">
            <a:spAutoFit/>
          </a:bodyPr>
          <a:lstStyle/>
          <a:p>
            <a:pPr algn="ctr"/>
            <a:r>
              <a:rPr lang="en-US" b="1">
                <a:latin typeface="Arial" panose="020B0604020202020204" pitchFamily="34" charset="0"/>
                <a:cs typeface="Arial" panose="020B0604020202020204" pitchFamily="34" charset="0"/>
              </a:rPr>
              <a:t>Faster-acting NRT</a:t>
            </a:r>
          </a:p>
        </p:txBody>
      </p:sp>
      <p:pic>
        <p:nvPicPr>
          <p:cNvPr id="9" name="Picture 8">
            <a:extLst>
              <a:ext uri="{FF2B5EF4-FFF2-40B4-BE49-F238E27FC236}">
                <a16:creationId xmlns:a16="http://schemas.microsoft.com/office/drawing/2014/main" id="{96C9E5FA-5ADC-524F-8CEF-FA9504345438}"/>
              </a:ext>
            </a:extLst>
          </p:cNvPr>
          <p:cNvPicPr>
            <a:picLocks noChangeAspect="1"/>
          </p:cNvPicPr>
          <p:nvPr/>
        </p:nvPicPr>
        <p:blipFill>
          <a:blip r:embed="rId3"/>
          <a:stretch>
            <a:fillRect/>
          </a:stretch>
        </p:blipFill>
        <p:spPr>
          <a:xfrm>
            <a:off x="1119085" y="2209840"/>
            <a:ext cx="2088635" cy="1304257"/>
          </a:xfrm>
          <a:prstGeom prst="rect">
            <a:avLst/>
          </a:prstGeom>
        </p:spPr>
      </p:pic>
      <p:pic>
        <p:nvPicPr>
          <p:cNvPr id="10" name="Picture 9">
            <a:extLst>
              <a:ext uri="{FF2B5EF4-FFF2-40B4-BE49-F238E27FC236}">
                <a16:creationId xmlns:a16="http://schemas.microsoft.com/office/drawing/2014/main" id="{9877ED11-F40E-0844-AFF0-20F3B424A488}"/>
              </a:ext>
            </a:extLst>
          </p:cNvPr>
          <p:cNvPicPr>
            <a:picLocks noChangeAspect="1"/>
          </p:cNvPicPr>
          <p:nvPr/>
        </p:nvPicPr>
        <p:blipFill>
          <a:blip r:embed="rId4"/>
          <a:srcRect/>
          <a:stretch/>
        </p:blipFill>
        <p:spPr>
          <a:xfrm>
            <a:off x="4551134" y="2246125"/>
            <a:ext cx="2020940" cy="1251678"/>
          </a:xfrm>
          <a:prstGeom prst="rect">
            <a:avLst/>
          </a:prstGeom>
        </p:spPr>
      </p:pic>
      <p:pic>
        <p:nvPicPr>
          <p:cNvPr id="11" name="Picture 10">
            <a:extLst>
              <a:ext uri="{FF2B5EF4-FFF2-40B4-BE49-F238E27FC236}">
                <a16:creationId xmlns:a16="http://schemas.microsoft.com/office/drawing/2014/main" id="{E7A81044-1138-254E-A2D5-5317C4CA8857}"/>
              </a:ext>
            </a:extLst>
          </p:cNvPr>
          <p:cNvPicPr>
            <a:picLocks noChangeAspect="1"/>
          </p:cNvPicPr>
          <p:nvPr/>
        </p:nvPicPr>
        <p:blipFill>
          <a:blip r:embed="rId5"/>
          <a:srcRect/>
          <a:stretch/>
        </p:blipFill>
        <p:spPr>
          <a:xfrm>
            <a:off x="6593165" y="2254950"/>
            <a:ext cx="1894770" cy="1160546"/>
          </a:xfrm>
          <a:prstGeom prst="rect">
            <a:avLst/>
          </a:prstGeom>
        </p:spPr>
      </p:pic>
      <p:sp>
        <p:nvSpPr>
          <p:cNvPr id="12" name="TextBox 11">
            <a:extLst>
              <a:ext uri="{FF2B5EF4-FFF2-40B4-BE49-F238E27FC236}">
                <a16:creationId xmlns:a16="http://schemas.microsoft.com/office/drawing/2014/main" id="{367AF97D-15AD-B045-A897-A9BB002C09CD}"/>
              </a:ext>
            </a:extLst>
          </p:cNvPr>
          <p:cNvSpPr txBox="1"/>
          <p:nvPr/>
        </p:nvSpPr>
        <p:spPr>
          <a:xfrm>
            <a:off x="404285" y="3745148"/>
            <a:ext cx="3518235" cy="1200588"/>
          </a:xfrm>
          <a:prstGeom prst="rect">
            <a:avLst/>
          </a:prstGeom>
          <a:noFill/>
        </p:spPr>
        <p:txBody>
          <a:bodyPr wrap="square" rtlCol="0">
            <a:noAutofit/>
          </a:bodyPr>
          <a:lstStyle/>
          <a:p>
            <a:pPr algn="ctr">
              <a:lnSpc>
                <a:spcPts val="2100"/>
              </a:lnSpc>
            </a:pPr>
            <a:r>
              <a:rPr lang="en-US" sz="1500">
                <a:latin typeface="Arial" panose="020B0604020202020204" pitchFamily="34" charset="0"/>
                <a:cs typeface="Arial" panose="020B0604020202020204" pitchFamily="34" charset="0"/>
              </a:rPr>
              <a:t>Provides steady dose of nicotine throughout the day to help with withdrawal symptoms and </a:t>
            </a:r>
            <a:br>
              <a:rPr lang="en-US" sz="1500">
                <a:latin typeface="Arial" panose="020B0604020202020204" pitchFamily="34" charset="0"/>
                <a:cs typeface="Arial" panose="020B0604020202020204" pitchFamily="34" charset="0"/>
              </a:rPr>
            </a:br>
            <a:r>
              <a:rPr lang="en-US" sz="1500">
                <a:latin typeface="Arial" panose="020B0604020202020204" pitchFamily="34" charset="0"/>
                <a:cs typeface="Arial" panose="020B0604020202020204" pitchFamily="34" charset="0"/>
              </a:rPr>
              <a:t>‘background’ urges to smoke</a:t>
            </a:r>
          </a:p>
        </p:txBody>
      </p:sp>
      <p:sp>
        <p:nvSpPr>
          <p:cNvPr id="13" name="TextBox 12">
            <a:extLst>
              <a:ext uri="{FF2B5EF4-FFF2-40B4-BE49-F238E27FC236}">
                <a16:creationId xmlns:a16="http://schemas.microsoft.com/office/drawing/2014/main" id="{2F437147-F812-294A-B79D-0ACF79083511}"/>
              </a:ext>
            </a:extLst>
          </p:cNvPr>
          <p:cNvSpPr txBox="1"/>
          <p:nvPr/>
        </p:nvSpPr>
        <p:spPr>
          <a:xfrm>
            <a:off x="4720921" y="3745148"/>
            <a:ext cx="3518235" cy="1012580"/>
          </a:xfrm>
          <a:prstGeom prst="rect">
            <a:avLst/>
          </a:prstGeom>
          <a:noFill/>
        </p:spPr>
        <p:txBody>
          <a:bodyPr wrap="square" rtlCol="0">
            <a:noAutofit/>
          </a:bodyPr>
          <a:lstStyle/>
          <a:p>
            <a:pPr algn="ctr">
              <a:lnSpc>
                <a:spcPts val="2100"/>
              </a:lnSpc>
            </a:pPr>
            <a:r>
              <a:rPr lang="en-US" sz="1500">
                <a:latin typeface="Arial" panose="020B0604020202020204" pitchFamily="34" charset="0"/>
                <a:cs typeface="Arial" panose="020B0604020202020204" pitchFamily="34" charset="0"/>
              </a:rPr>
              <a:t>Provides relief from ‘breakthrough’ urges to smoke and other </a:t>
            </a:r>
            <a:br>
              <a:rPr lang="en-US" sz="1500">
                <a:latin typeface="Arial" panose="020B0604020202020204" pitchFamily="34" charset="0"/>
                <a:cs typeface="Arial" panose="020B0604020202020204" pitchFamily="34" charset="0"/>
              </a:rPr>
            </a:br>
            <a:r>
              <a:rPr lang="en-US" sz="1500">
                <a:latin typeface="Arial" panose="020B0604020202020204" pitchFamily="34" charset="0"/>
                <a:cs typeface="Arial" panose="020B0604020202020204" pitchFamily="34" charset="0"/>
              </a:rPr>
              <a:t>withdrawal symptoms</a:t>
            </a:r>
          </a:p>
          <a:p>
            <a:pPr algn="ctr">
              <a:lnSpc>
                <a:spcPts val="2100"/>
              </a:lnSpc>
            </a:pPr>
            <a:endParaRPr lang="en-US" sz="1500">
              <a:latin typeface="Arial" panose="020B0604020202020204" pitchFamily="34" charset="0"/>
              <a:cs typeface="Arial" panose="020B0604020202020204" pitchFamily="34" charset="0"/>
            </a:endParaRPr>
          </a:p>
        </p:txBody>
      </p:sp>
      <p:grpSp>
        <p:nvGrpSpPr>
          <p:cNvPr id="16" name="Group 15">
            <a:extLst>
              <a:ext uri="{FF2B5EF4-FFF2-40B4-BE49-F238E27FC236}">
                <a16:creationId xmlns:a16="http://schemas.microsoft.com/office/drawing/2014/main" id="{360FED0B-07F0-904F-8766-7D89E032CA5D}"/>
              </a:ext>
            </a:extLst>
          </p:cNvPr>
          <p:cNvGrpSpPr/>
          <p:nvPr/>
        </p:nvGrpSpPr>
        <p:grpSpPr>
          <a:xfrm>
            <a:off x="3578589" y="2331606"/>
            <a:ext cx="606751" cy="769441"/>
            <a:chOff x="4142469" y="1950606"/>
            <a:chExt cx="606751" cy="769441"/>
          </a:xfrm>
        </p:grpSpPr>
        <p:sp>
          <p:nvSpPr>
            <p:cNvPr id="15" name="Oval 14">
              <a:extLst>
                <a:ext uri="{FF2B5EF4-FFF2-40B4-BE49-F238E27FC236}">
                  <a16:creationId xmlns:a16="http://schemas.microsoft.com/office/drawing/2014/main" id="{2D67F47A-6B3B-EE4B-AC17-C96FB5DB7814}"/>
                </a:ext>
              </a:extLst>
            </p:cNvPr>
            <p:cNvSpPr/>
            <p:nvPr/>
          </p:nvSpPr>
          <p:spPr bwMode="auto">
            <a:xfrm>
              <a:off x="4142469" y="2042445"/>
              <a:ext cx="606751" cy="606751"/>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4" name="TextBox 13">
              <a:extLst>
                <a:ext uri="{FF2B5EF4-FFF2-40B4-BE49-F238E27FC236}">
                  <a16:creationId xmlns:a16="http://schemas.microsoft.com/office/drawing/2014/main" id="{5473E47A-6862-1B4E-BBAA-08AFCFDCB6C9}"/>
                </a:ext>
              </a:extLst>
            </p:cNvPr>
            <p:cNvSpPr txBox="1"/>
            <p:nvPr/>
          </p:nvSpPr>
          <p:spPr>
            <a:xfrm>
              <a:off x="4226732" y="1950606"/>
              <a:ext cx="438224" cy="769441"/>
            </a:xfrm>
            <a:prstGeom prst="rect">
              <a:avLst/>
            </a:prstGeom>
            <a:noFill/>
          </p:spPr>
          <p:txBody>
            <a:bodyPr wrap="square" lIns="0" tIns="0" rIns="0" bIns="0" rtlCol="0">
              <a:spAutoFit/>
            </a:bodyPr>
            <a:lstStyle/>
            <a:p>
              <a:pPr algn="ctr"/>
              <a:r>
                <a:rPr lang="en-US" sz="5000">
                  <a:solidFill>
                    <a:schemeClr val="bg1"/>
                  </a:solidFill>
                  <a:latin typeface="Century Gothic" panose="020B0502020202020204" pitchFamily="34" charset="0"/>
                </a:rPr>
                <a:t>+</a:t>
              </a:r>
            </a:p>
          </p:txBody>
        </p:sp>
      </p:grpSp>
      <p:sp>
        <p:nvSpPr>
          <p:cNvPr id="4" name="Footer Placeholder 3">
            <a:extLst>
              <a:ext uri="{FF2B5EF4-FFF2-40B4-BE49-F238E27FC236}">
                <a16:creationId xmlns:a16="http://schemas.microsoft.com/office/drawing/2014/main" id="{7FB459D7-01CC-F541-1341-8ABB7BD589EC}"/>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3446357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A3CADC4-AB95-35F9-5231-CFE0D73E2F7B}"/>
              </a:ext>
            </a:extLst>
          </p:cNvPr>
          <p:cNvSpPr>
            <a:spLocks/>
          </p:cNvSpPr>
          <p:nvPr/>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Title 1">
            <a:extLst>
              <a:ext uri="{FF2B5EF4-FFF2-40B4-BE49-F238E27FC236}">
                <a16:creationId xmlns:a16="http://schemas.microsoft.com/office/drawing/2014/main" id="{6D6C02DF-E081-15AA-B46F-C6A4A701E1D8}"/>
              </a:ext>
            </a:extLst>
          </p:cNvPr>
          <p:cNvSpPr>
            <a:spLocks noGrp="1"/>
          </p:cNvSpPr>
          <p:nvPr>
            <p:ph type="title"/>
          </p:nvPr>
        </p:nvSpPr>
        <p:spPr/>
        <p:txBody>
          <a:bodyPr/>
          <a:lstStyle/>
          <a:p>
            <a:endParaRPr lang="en-US" dirty="0"/>
          </a:p>
        </p:txBody>
      </p:sp>
      <p:pic>
        <p:nvPicPr>
          <p:cNvPr id="5" name="Picture 4" descr="A close-up of various medicines&#10;&#10;Description automatically generated">
            <a:extLst>
              <a:ext uri="{FF2B5EF4-FFF2-40B4-BE49-F238E27FC236}">
                <a16:creationId xmlns:a16="http://schemas.microsoft.com/office/drawing/2014/main" id="{57D07BAF-6012-0CE9-03A2-306986BF22BC}"/>
              </a:ext>
            </a:extLst>
          </p:cNvPr>
          <p:cNvPicPr>
            <a:picLocks noChangeAspect="1"/>
          </p:cNvPicPr>
          <p:nvPr/>
        </p:nvPicPr>
        <p:blipFill>
          <a:blip r:embed="rId3"/>
          <a:stretch>
            <a:fillRect/>
          </a:stretch>
        </p:blipFill>
        <p:spPr>
          <a:xfrm>
            <a:off x="225577" y="1771650"/>
            <a:ext cx="8654745" cy="4343400"/>
          </a:xfrm>
          <a:prstGeom prst="rect">
            <a:avLst/>
          </a:prstGeom>
        </p:spPr>
      </p:pic>
      <p:sp>
        <p:nvSpPr>
          <p:cNvPr id="9" name="Content Placeholder 8">
            <a:extLst>
              <a:ext uri="{FF2B5EF4-FFF2-40B4-BE49-F238E27FC236}">
                <a16:creationId xmlns:a16="http://schemas.microsoft.com/office/drawing/2014/main" id="{BB1D8537-0834-EB82-36B1-3197219D3FA3}"/>
              </a:ext>
            </a:extLst>
          </p:cNvPr>
          <p:cNvSpPr>
            <a:spLocks noGrp="1"/>
          </p:cNvSpPr>
          <p:nvPr>
            <p:ph sz="half" idx="1"/>
          </p:nvPr>
        </p:nvSpPr>
        <p:spPr>
          <a:xfrm>
            <a:off x="1044735" y="742950"/>
            <a:ext cx="7054525" cy="4267200"/>
          </a:xfrm>
        </p:spPr>
        <p:txBody>
          <a:bodyPr>
            <a:normAutofit/>
          </a:bodyPr>
          <a:lstStyle/>
          <a:p>
            <a:pPr marL="0" indent="0" algn="ctr">
              <a:buNone/>
            </a:pPr>
            <a:r>
              <a:rPr lang="en-US" sz="3200" b="1" dirty="0">
                <a:solidFill>
                  <a:schemeClr val="accent4">
                    <a:lumMod val="75000"/>
                    <a:lumOff val="25000"/>
                  </a:schemeClr>
                </a:solidFill>
              </a:rPr>
              <a:t>NRT PRODUCTS </a:t>
            </a:r>
          </a:p>
        </p:txBody>
      </p:sp>
    </p:spTree>
    <p:extLst>
      <p:ext uri="{BB962C8B-B14F-4D97-AF65-F5344CB8AC3E}">
        <p14:creationId xmlns:p14="http://schemas.microsoft.com/office/powerpoint/2010/main" val="37047445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370E64-9B6D-4092-F750-55CAB75C4A60}"/>
            </a:ext>
          </a:extLst>
        </p:cNvPr>
        <p:cNvGrpSpPr/>
        <p:nvPr/>
      </p:nvGrpSpPr>
      <p:grpSpPr>
        <a:xfrm>
          <a:off x="0" y="0"/>
          <a:ext cx="0" cy="0"/>
          <a:chOff x="0" y="0"/>
          <a:chExt cx="0" cy="0"/>
        </a:xfrm>
      </p:grpSpPr>
      <p:pic>
        <p:nvPicPr>
          <p:cNvPr id="11" name="Content Placeholder 6">
            <a:extLst>
              <a:ext uri="{FF2B5EF4-FFF2-40B4-BE49-F238E27FC236}">
                <a16:creationId xmlns:a16="http://schemas.microsoft.com/office/drawing/2014/main" id="{72C6DA20-27E9-A955-4CF9-985D3FDAB8CE}"/>
              </a:ext>
            </a:extLst>
          </p:cNvPr>
          <p:cNvPicPr>
            <a:picLocks noChangeAspect="1"/>
          </p:cNvPicPr>
          <p:nvPr/>
        </p:nvPicPr>
        <p:blipFill>
          <a:blip r:embed="rId3"/>
          <a:srcRect/>
          <a:stretch/>
        </p:blipFill>
        <p:spPr bwMode="auto">
          <a:xfrm>
            <a:off x="2702982" y="1753830"/>
            <a:ext cx="2910539" cy="41589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descr="Graphical user interface, application&#10;&#10;Description automatically generated">
            <a:extLst>
              <a:ext uri="{FF2B5EF4-FFF2-40B4-BE49-F238E27FC236}">
                <a16:creationId xmlns:a16="http://schemas.microsoft.com/office/drawing/2014/main" id="{3186E380-1A84-621E-6E08-9D04D0BA2E5A}"/>
              </a:ext>
            </a:extLst>
          </p:cNvPr>
          <p:cNvPicPr>
            <a:picLocks noChangeAspect="1"/>
          </p:cNvPicPr>
          <p:nvPr/>
        </p:nvPicPr>
        <p:blipFill>
          <a:blip r:embed="rId4"/>
          <a:stretch>
            <a:fillRect/>
          </a:stretch>
        </p:blipFill>
        <p:spPr>
          <a:xfrm>
            <a:off x="5883191" y="1753830"/>
            <a:ext cx="2910539" cy="41589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0">
            <a:schemeClr val="dk1"/>
          </a:lnRef>
          <a:fillRef idx="3">
            <a:schemeClr val="dk1"/>
          </a:fillRef>
          <a:effectRef idx="3">
            <a:schemeClr val="dk1"/>
          </a:effectRef>
          <a:fontRef idx="minor">
            <a:schemeClr val="lt1"/>
          </a:fontRef>
        </p:style>
      </p:pic>
      <p:sp>
        <p:nvSpPr>
          <p:cNvPr id="5" name="Title 1">
            <a:extLst>
              <a:ext uri="{FF2B5EF4-FFF2-40B4-BE49-F238E27FC236}">
                <a16:creationId xmlns:a16="http://schemas.microsoft.com/office/drawing/2014/main" id="{9ED693E4-A023-61C8-7C81-F889E3BAF9B6}"/>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355600" algn="l" defTabSz="457200" rtl="0" eaLnBrk="0" fontAlgn="base" hangingPunct="0">
              <a:spcBef>
                <a:spcPct val="0"/>
              </a:spcBef>
              <a:spcAft>
                <a:spcPct val="0"/>
              </a:spcAft>
              <a:defRPr sz="2300" b="1" i="0" kern="1200" baseline="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GB" b="0" dirty="0"/>
              <a:t>Tobacco dependence aids ‒ quick reference</a:t>
            </a:r>
          </a:p>
        </p:txBody>
      </p:sp>
      <p:sp>
        <p:nvSpPr>
          <p:cNvPr id="2" name="TextBox 1">
            <a:extLst>
              <a:ext uri="{FF2B5EF4-FFF2-40B4-BE49-F238E27FC236}">
                <a16:creationId xmlns:a16="http://schemas.microsoft.com/office/drawing/2014/main" id="{4EFDCEE4-6446-FCAE-A63C-FD954074200F}"/>
              </a:ext>
            </a:extLst>
          </p:cNvPr>
          <p:cNvSpPr txBox="1"/>
          <p:nvPr/>
        </p:nvSpPr>
        <p:spPr bwMode="auto">
          <a:xfrm>
            <a:off x="455431" y="1753830"/>
            <a:ext cx="1960088" cy="1224258"/>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Day 1</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4</a:t>
            </a:r>
          </a:p>
        </p:txBody>
      </p:sp>
      <p:sp>
        <p:nvSpPr>
          <p:cNvPr id="8" name="Footer Placeholder 3">
            <a:extLst>
              <a:ext uri="{FF2B5EF4-FFF2-40B4-BE49-F238E27FC236}">
                <a16:creationId xmlns:a16="http://schemas.microsoft.com/office/drawing/2014/main" id="{9F31F00C-7096-3131-F3B7-B5E10C329C23}"/>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358015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867017-4924-56AE-E3E8-1A5B675C5C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998267-0112-B059-DA9B-61BE7ECD926A}"/>
              </a:ext>
            </a:extLst>
          </p:cNvPr>
          <p:cNvSpPr>
            <a:spLocks noGrp="1"/>
          </p:cNvSpPr>
          <p:nvPr>
            <p:ph type="title"/>
          </p:nvPr>
        </p:nvSpPr>
        <p:spPr/>
        <p:txBody>
          <a:bodyPr/>
          <a:lstStyle/>
          <a:p>
            <a:r>
              <a:rPr lang="en-US" dirty="0"/>
              <a:t>Tobacco dependence aids: groups and questions</a:t>
            </a:r>
          </a:p>
        </p:txBody>
      </p:sp>
      <p:graphicFrame>
        <p:nvGraphicFramePr>
          <p:cNvPr id="8" name="Table 7">
            <a:extLst>
              <a:ext uri="{FF2B5EF4-FFF2-40B4-BE49-F238E27FC236}">
                <a16:creationId xmlns:a16="http://schemas.microsoft.com/office/drawing/2014/main" id="{E25BB65B-FDAA-E871-C6AD-35DF4A9051A4}"/>
              </a:ext>
            </a:extLst>
          </p:cNvPr>
          <p:cNvGraphicFramePr>
            <a:graphicFrameLocks noGrp="1"/>
          </p:cNvGraphicFramePr>
          <p:nvPr>
            <p:extLst>
              <p:ext uri="{D42A27DB-BD31-4B8C-83A1-F6EECF244321}">
                <p14:modId xmlns:p14="http://schemas.microsoft.com/office/powerpoint/2010/main" val="3356124798"/>
              </p:ext>
            </p:extLst>
          </p:nvPr>
        </p:nvGraphicFramePr>
        <p:xfrm>
          <a:off x="706170" y="2880038"/>
          <a:ext cx="5607081" cy="2987868"/>
        </p:xfrm>
        <a:graphic>
          <a:graphicData uri="http://schemas.openxmlformats.org/drawingml/2006/table">
            <a:tbl>
              <a:tblPr>
                <a:tableStyleId>{9DCAF9ED-07DC-4A11-8D7F-57B35C25682E}</a:tableStyleId>
              </a:tblPr>
              <a:tblGrid>
                <a:gridCol w="1059012">
                  <a:extLst>
                    <a:ext uri="{9D8B030D-6E8A-4147-A177-3AD203B41FA5}">
                      <a16:colId xmlns:a16="http://schemas.microsoft.com/office/drawing/2014/main" val="3136363467"/>
                    </a:ext>
                  </a:extLst>
                </a:gridCol>
                <a:gridCol w="2421374">
                  <a:extLst>
                    <a:ext uri="{9D8B030D-6E8A-4147-A177-3AD203B41FA5}">
                      <a16:colId xmlns:a16="http://schemas.microsoft.com/office/drawing/2014/main" val="1108254513"/>
                    </a:ext>
                  </a:extLst>
                </a:gridCol>
                <a:gridCol w="2126695">
                  <a:extLst>
                    <a:ext uri="{9D8B030D-6E8A-4147-A177-3AD203B41FA5}">
                      <a16:colId xmlns:a16="http://schemas.microsoft.com/office/drawing/2014/main" val="1433948520"/>
                    </a:ext>
                  </a:extLst>
                </a:gridCol>
              </a:tblGrid>
              <a:tr h="497978">
                <a:tc>
                  <a:txBody>
                    <a:bodyPr/>
                    <a:lstStyle/>
                    <a:p>
                      <a:pPr algn="l" fontAlgn="b"/>
                      <a:r>
                        <a:rPr lang="en-GB" sz="1600" b="1" u="none" strike="noStrike" dirty="0">
                          <a:effectLst/>
                          <a:latin typeface="Arial" panose="020B0604020202020204" pitchFamily="34" charset="0"/>
                          <a:cs typeface="Arial" panose="020B0604020202020204" pitchFamily="34" charset="0"/>
                        </a:rPr>
                        <a:t>Group 1</a:t>
                      </a:r>
                      <a:endParaRPr lang="en-GB" sz="1600" b="1" i="0" u="none" strike="noStrike" dirty="0">
                        <a:solidFill>
                          <a:srgbClr val="000000"/>
                        </a:solidFill>
                        <a:effectLst/>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GB" sz="1600" b="1" u="none" strike="noStrike" dirty="0">
                          <a:solidFill>
                            <a:srgbClr val="009A9E"/>
                          </a:solidFill>
                          <a:effectLst/>
                          <a:latin typeface="Arial" panose="020B0604020202020204" pitchFamily="34" charset="0"/>
                          <a:cs typeface="Arial" panose="020B0604020202020204" pitchFamily="34" charset="0"/>
                        </a:rPr>
                        <a:t>Patch</a:t>
                      </a:r>
                      <a:endParaRPr lang="en-GB" sz="1600" b="1" i="0" u="none" strike="noStrike" dirty="0">
                        <a:solidFill>
                          <a:srgbClr val="009A9E"/>
                        </a:solidFill>
                        <a:effectLst/>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00436688"/>
                  </a:ext>
                </a:extLst>
              </a:tr>
              <a:tr h="497978">
                <a:tc>
                  <a:txBody>
                    <a:bodyPr/>
                    <a:lstStyle/>
                    <a:p>
                      <a:pPr algn="l" fontAlgn="b"/>
                      <a:r>
                        <a:rPr lang="en-GB" sz="1600" b="1" u="none" strike="noStrike" dirty="0">
                          <a:effectLst/>
                          <a:latin typeface="Arial" panose="020B0604020202020204" pitchFamily="34" charset="0"/>
                          <a:cs typeface="Arial" panose="020B0604020202020204" pitchFamily="34" charset="0"/>
                        </a:rPr>
                        <a:t>Group 2</a:t>
                      </a:r>
                      <a:endParaRPr lang="en-GB" sz="1600" b="1" i="0" u="none" strike="noStrike" dirty="0">
                        <a:solidFill>
                          <a:srgbClr val="000000"/>
                        </a:solidFill>
                        <a:effectLst/>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l">
                        <a:buNone/>
                      </a:pPr>
                      <a:r>
                        <a:rPr lang="en-GB" sz="1600" b="1" u="none" strike="noStrike" dirty="0">
                          <a:solidFill>
                            <a:srgbClr val="009A9E"/>
                          </a:solidFill>
                          <a:effectLst/>
                          <a:latin typeface="Arial"/>
                          <a:cs typeface="Arial"/>
                        </a:rPr>
                        <a:t>Mouth spray</a:t>
                      </a:r>
                      <a:endParaRPr lang="en-US" sz="1600" dirty="0">
                        <a:solidFill>
                          <a:srgbClr val="009A9E"/>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7623582"/>
                  </a:ext>
                </a:extLst>
              </a:tr>
              <a:tr h="497978">
                <a:tc>
                  <a:txBody>
                    <a:bodyPr/>
                    <a:lstStyle/>
                    <a:p>
                      <a:pPr algn="l" fontAlgn="b"/>
                      <a:r>
                        <a:rPr lang="en-GB" sz="1600" b="1" u="none" strike="noStrike" dirty="0">
                          <a:effectLst/>
                          <a:latin typeface="Arial" panose="020B0604020202020204" pitchFamily="34" charset="0"/>
                          <a:cs typeface="Arial" panose="020B0604020202020204" pitchFamily="34" charset="0"/>
                        </a:rPr>
                        <a:t>Group 3</a:t>
                      </a:r>
                      <a:endParaRPr lang="en-GB" sz="1600" b="1" i="0" u="none" strike="noStrike" dirty="0">
                        <a:solidFill>
                          <a:srgbClr val="000000"/>
                        </a:solidFill>
                        <a:effectLst/>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l">
                        <a:buNone/>
                      </a:pPr>
                      <a:r>
                        <a:rPr lang="en-GB" sz="1600" b="1" i="0" u="none" strike="noStrike" dirty="0">
                          <a:solidFill>
                            <a:srgbClr val="009A9E"/>
                          </a:solidFill>
                          <a:effectLst/>
                          <a:latin typeface="Arial"/>
                          <a:cs typeface="Arial"/>
                        </a:rPr>
                        <a:t>Inhalator</a:t>
                      </a:r>
                      <a:endParaRPr lang="en-GB" sz="1600" b="1" i="0" u="none" strike="noStrike" dirty="0">
                        <a:solidFill>
                          <a:srgbClr val="009A9E"/>
                        </a:solidFill>
                        <a:effectLst/>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37118084"/>
                  </a:ext>
                </a:extLst>
              </a:tr>
              <a:tr h="497978">
                <a:tc>
                  <a:txBody>
                    <a:bodyPr/>
                    <a:lstStyle/>
                    <a:p>
                      <a:pPr algn="l" fontAlgn="b"/>
                      <a:r>
                        <a:rPr lang="en-GB" sz="1600" b="1" u="none" strike="noStrike" dirty="0">
                          <a:effectLst/>
                          <a:latin typeface="Arial" panose="020B0604020202020204" pitchFamily="34" charset="0"/>
                          <a:cs typeface="Arial" panose="020B0604020202020204" pitchFamily="34" charset="0"/>
                        </a:rPr>
                        <a:t>Group 4</a:t>
                      </a:r>
                      <a:endParaRPr lang="en-GB" sz="1600" b="1" i="0" u="none" strike="noStrike" dirty="0">
                        <a:solidFill>
                          <a:srgbClr val="000000"/>
                        </a:solidFill>
                        <a:effectLst/>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l">
                        <a:buNone/>
                      </a:pPr>
                      <a:r>
                        <a:rPr lang="en-GB" sz="1600" b="1" u="none" strike="noStrike" dirty="0">
                          <a:solidFill>
                            <a:srgbClr val="009A9E"/>
                          </a:solidFill>
                          <a:effectLst/>
                          <a:latin typeface="Arial"/>
                          <a:cs typeface="Arial"/>
                        </a:rPr>
                        <a:t>Gum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81620357"/>
                  </a:ext>
                </a:extLst>
              </a:tr>
              <a:tr h="497978">
                <a:tc>
                  <a:txBody>
                    <a:bodyPr/>
                    <a:lstStyle/>
                    <a:p>
                      <a:pPr lvl="0" algn="l">
                        <a:buNone/>
                      </a:pPr>
                      <a:r>
                        <a:rPr lang="en-GB" sz="1600" b="1" u="none" strike="noStrike" dirty="0">
                          <a:effectLst/>
                          <a:latin typeface="Arial"/>
                          <a:cs typeface="Arial"/>
                        </a:rPr>
                        <a:t>Group 5</a:t>
                      </a:r>
                      <a:endParaRPr lang="en-GB" sz="1600" b="1" i="0" u="none" strike="noStrike" dirty="0">
                        <a:solidFill>
                          <a:srgbClr val="000000"/>
                        </a:solidFill>
                        <a:effectLst/>
                        <a:latin typeface="Arial"/>
                        <a:cs typeface="Aria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l">
                        <a:buNone/>
                      </a:pPr>
                      <a:endParaRPr lang="en-GB" sz="1600" b="0" i="0" u="none" strike="noStrike" dirty="0">
                        <a:solidFill>
                          <a:srgbClr val="000000"/>
                        </a:solidFill>
                        <a:effectLst/>
                        <a:latin typeface="Arial"/>
                        <a:cs typeface="Aria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l">
                        <a:buNone/>
                      </a:pPr>
                      <a:r>
                        <a:rPr lang="en-GB" sz="1600" b="1" u="none" strike="noStrike" dirty="0">
                          <a:solidFill>
                            <a:srgbClr val="009A9E"/>
                          </a:solidFill>
                          <a:effectLst/>
                          <a:latin typeface="Arial"/>
                          <a:cs typeface="Arial"/>
                        </a:rPr>
                        <a:t>Nasal spray</a:t>
                      </a:r>
                      <a:endParaRPr 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41615169"/>
                  </a:ext>
                </a:extLst>
              </a:tr>
              <a:tr h="497978">
                <a:tc>
                  <a:txBody>
                    <a:bodyPr/>
                    <a:lstStyle/>
                    <a:p>
                      <a:pPr lvl="0" algn="l">
                        <a:buNone/>
                      </a:pPr>
                      <a:r>
                        <a:rPr lang="en-GB" sz="1600" b="1" u="none" strike="noStrike" dirty="0">
                          <a:effectLst/>
                          <a:latin typeface="Arial"/>
                          <a:cs typeface="Arial"/>
                        </a:rPr>
                        <a:t>Group 6</a:t>
                      </a:r>
                      <a:endParaRPr lang="en-GB" sz="1600" b="1" i="0" u="none" strike="noStrike" dirty="0">
                        <a:solidFill>
                          <a:srgbClr val="000000"/>
                        </a:solidFill>
                        <a:effectLst/>
                        <a:latin typeface="Arial"/>
                        <a:cs typeface="Aria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l">
                        <a:buNone/>
                      </a:pPr>
                      <a:endParaRPr lang="en-GB" sz="1600" b="0" i="0" u="none" strike="noStrike" dirty="0">
                        <a:solidFill>
                          <a:srgbClr val="000000"/>
                        </a:solidFill>
                        <a:effectLst/>
                        <a:latin typeface="Arial"/>
                        <a:cs typeface="Aria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l">
                        <a:buNone/>
                      </a:pPr>
                      <a:r>
                        <a:rPr lang="en-GB" sz="1600" b="1" u="none" strike="noStrike" dirty="0">
                          <a:solidFill>
                            <a:srgbClr val="009A9E"/>
                          </a:solidFill>
                          <a:effectLst/>
                          <a:latin typeface="Arial"/>
                          <a:cs typeface="Arial"/>
                        </a:rPr>
                        <a:t>Vape</a:t>
                      </a:r>
                      <a:endParaRPr 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50121835"/>
                  </a:ext>
                </a:extLst>
              </a:tr>
            </a:tbl>
          </a:graphicData>
        </a:graphic>
      </p:graphicFrame>
      <p:sp>
        <p:nvSpPr>
          <p:cNvPr id="7" name="Text Placeholder 3">
            <a:extLst>
              <a:ext uri="{FF2B5EF4-FFF2-40B4-BE49-F238E27FC236}">
                <a16:creationId xmlns:a16="http://schemas.microsoft.com/office/drawing/2014/main" id="{D1859BC4-602F-232C-223E-82C90FF30C10}"/>
              </a:ext>
            </a:extLst>
          </p:cNvPr>
          <p:cNvSpPr txBox="1">
            <a:spLocks/>
          </p:cNvSpPr>
          <p:nvPr/>
        </p:nvSpPr>
        <p:spPr bwMode="auto">
          <a:xfrm>
            <a:off x="571500" y="1608450"/>
            <a:ext cx="7866330" cy="169627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0" fontAlgn="base" latinLnBrk="0" hangingPunct="0">
              <a:lnSpc>
                <a:spcPts val="2800"/>
              </a:lnSpc>
              <a:spcBef>
                <a:spcPts val="600"/>
              </a:spcBef>
              <a:spcAft>
                <a:spcPts val="600"/>
              </a:spcAft>
              <a:buClr>
                <a:srgbClr val="00BCBF"/>
              </a:buClr>
              <a:buSzPct val="120000"/>
              <a:buFont typeface="Century Gothic" panose="020B0502020202020204" pitchFamily="34" charset="0"/>
              <a:buChar char="■"/>
              <a:tabLst/>
              <a:defRPr/>
            </a:pPr>
            <a:r>
              <a:rPr kumimoji="0" lang="en-US" i="0" u="none" strike="noStrike" kern="1200" cap="none" spc="0" normalizeH="0" baseline="0" noProof="0" dirty="0">
                <a:ln>
                  <a:noFill/>
                </a:ln>
                <a:solidFill>
                  <a:srgbClr val="333333"/>
                </a:solidFill>
                <a:effectLst/>
                <a:uLnTx/>
                <a:uFillTx/>
                <a:latin typeface="Arial" panose="020B0604020202020204" pitchFamily="34" charset="0"/>
                <a:cs typeface="Arial" panose="020B0604020202020204" pitchFamily="34" charset="0"/>
              </a:rPr>
              <a:t>How would you present this product to a patient?</a:t>
            </a:r>
          </a:p>
          <a:p>
            <a:pPr marL="342900" marR="0" lvl="0" indent="-342900" algn="l" defTabSz="457200" rtl="0" eaLnBrk="0" fontAlgn="base" latinLnBrk="0" hangingPunct="0">
              <a:lnSpc>
                <a:spcPts val="2800"/>
              </a:lnSpc>
              <a:spcBef>
                <a:spcPts val="600"/>
              </a:spcBef>
              <a:spcAft>
                <a:spcPts val="600"/>
              </a:spcAft>
              <a:buClr>
                <a:srgbClr val="00BCBF"/>
              </a:buClr>
              <a:buSzPct val="120000"/>
              <a:buFont typeface="Century Gothic" panose="020B0502020202020204" pitchFamily="34" charset="0"/>
              <a:buChar char="■"/>
              <a:tabLst/>
              <a:defRPr/>
            </a:pPr>
            <a:r>
              <a:rPr kumimoji="0" lang="en-US" i="0" u="none" strike="noStrike" kern="1200" cap="none" spc="0" normalizeH="0" baseline="0" noProof="0" dirty="0">
                <a:ln>
                  <a:noFill/>
                </a:ln>
                <a:solidFill>
                  <a:srgbClr val="333333"/>
                </a:solidFill>
                <a:effectLst/>
                <a:uLnTx/>
                <a:uFillTx/>
                <a:latin typeface="Arial" panose="020B0604020202020204" pitchFamily="34" charset="0"/>
                <a:cs typeface="Arial" panose="020B0604020202020204" pitchFamily="34" charset="0"/>
              </a:rPr>
              <a:t>What consideration might there be for a patient using this product?</a:t>
            </a:r>
          </a:p>
        </p:txBody>
      </p:sp>
      <p:sp>
        <p:nvSpPr>
          <p:cNvPr id="4" name="TextBox 3">
            <a:extLst>
              <a:ext uri="{FF2B5EF4-FFF2-40B4-BE49-F238E27FC236}">
                <a16:creationId xmlns:a16="http://schemas.microsoft.com/office/drawing/2014/main" id="{7DDFE757-5C41-3FE5-9386-E3A65360A828}"/>
              </a:ext>
            </a:extLst>
          </p:cNvPr>
          <p:cNvSpPr txBox="1"/>
          <p:nvPr/>
        </p:nvSpPr>
        <p:spPr bwMode="auto">
          <a:xfrm>
            <a:off x="6768865" y="3622499"/>
            <a:ext cx="1960088" cy="1224258"/>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Day 1</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a:t>
            </a:r>
            <a:r>
              <a:rPr lang="en-US" sz="2000" dirty="0">
                <a:solidFill>
                  <a:schemeClr val="bg2"/>
                </a:solidFill>
                <a:latin typeface="+mn-lt"/>
              </a:rPr>
              <a:t>5</a:t>
            </a:r>
            <a:endPar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endParaRPr>
          </a:p>
        </p:txBody>
      </p:sp>
      <p:sp>
        <p:nvSpPr>
          <p:cNvPr id="3" name="Footer Placeholder 3">
            <a:extLst>
              <a:ext uri="{FF2B5EF4-FFF2-40B4-BE49-F238E27FC236}">
                <a16:creationId xmlns:a16="http://schemas.microsoft.com/office/drawing/2014/main" id="{4A8BDDBC-424A-E8E3-3FFD-AC0C3118C043}"/>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239174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E3902-2924-064E-85A9-2B44F3F1828C}"/>
              </a:ext>
            </a:extLst>
          </p:cNvPr>
          <p:cNvSpPr>
            <a:spLocks noGrp="1"/>
          </p:cNvSpPr>
          <p:nvPr>
            <p:ph type="title"/>
          </p:nvPr>
        </p:nvSpPr>
        <p:spPr/>
        <p:txBody>
          <a:bodyPr/>
          <a:lstStyle/>
          <a:p>
            <a:r>
              <a:rPr lang="en-US" dirty="0"/>
              <a:t>Nicotine </a:t>
            </a:r>
            <a:r>
              <a:rPr lang="en-US" dirty="0" err="1"/>
              <a:t>patche</a:t>
            </a:r>
            <a:endParaRPr lang="en-US" dirty="0"/>
          </a:p>
        </p:txBody>
      </p:sp>
      <p:pic>
        <p:nvPicPr>
          <p:cNvPr id="13" name="Picture 12">
            <a:extLst>
              <a:ext uri="{FF2B5EF4-FFF2-40B4-BE49-F238E27FC236}">
                <a16:creationId xmlns:a16="http://schemas.microsoft.com/office/drawing/2014/main" id="{F80F0B87-DCB1-7E41-B9C7-A07E554FB18F}"/>
              </a:ext>
            </a:extLst>
          </p:cNvPr>
          <p:cNvPicPr>
            <a:picLocks noChangeAspect="1"/>
          </p:cNvPicPr>
          <p:nvPr/>
        </p:nvPicPr>
        <p:blipFill rotWithShape="1">
          <a:blip r:embed="rId3"/>
          <a:srcRect r="901" b="5769"/>
          <a:stretch/>
        </p:blipFill>
        <p:spPr>
          <a:xfrm>
            <a:off x="895148" y="3694288"/>
            <a:ext cx="3440476" cy="2042878"/>
          </a:xfrm>
          <a:prstGeom prst="rect">
            <a:avLst/>
          </a:prstGeom>
        </p:spPr>
      </p:pic>
      <p:sp>
        <p:nvSpPr>
          <p:cNvPr id="11" name="Text Placeholder 3">
            <a:extLst>
              <a:ext uri="{FF2B5EF4-FFF2-40B4-BE49-F238E27FC236}">
                <a16:creationId xmlns:a16="http://schemas.microsoft.com/office/drawing/2014/main" id="{8D7D3190-F78A-404A-B0B7-0230568F588C}"/>
              </a:ext>
            </a:extLst>
          </p:cNvPr>
          <p:cNvSpPr txBox="1">
            <a:spLocks/>
          </p:cNvSpPr>
          <p:nvPr/>
        </p:nvSpPr>
        <p:spPr bwMode="auto">
          <a:xfrm>
            <a:off x="571500" y="1530527"/>
            <a:ext cx="4205600" cy="216376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a:solidFill>
                  <a:schemeClr val="accent1"/>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buNone/>
            </a:pPr>
            <a:r>
              <a:rPr lang="en-US" sz="1600" b="1">
                <a:latin typeface="Arial" panose="020B0604020202020204" pitchFamily="34" charset="0"/>
                <a:cs typeface="Arial" panose="020B0604020202020204" pitchFamily="34" charset="0"/>
              </a:rPr>
              <a:t>16-hour skin patches:</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25mg, 15mg &amp; 10mg</a:t>
            </a:r>
          </a:p>
          <a:p>
            <a:pPr marL="223838" indent="-223838">
              <a:lnSpc>
                <a:spcPts val="2200"/>
              </a:lnSpc>
              <a:spcBef>
                <a:spcPts val="400"/>
              </a:spcBef>
              <a:spcAft>
                <a:spcPts val="400"/>
              </a:spcAft>
              <a:buClr>
                <a:schemeClr val="accent1"/>
              </a:buClr>
              <a:buNone/>
            </a:pPr>
            <a:r>
              <a:rPr lang="en-US" sz="1600" b="1">
                <a:latin typeface="Arial" panose="020B0604020202020204" pitchFamily="34" charset="0"/>
                <a:cs typeface="Arial" panose="020B0604020202020204" pitchFamily="34" charset="0"/>
              </a:rPr>
              <a:t>24-hour skin patches:</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21mg, 14mg &amp; 7mg</a:t>
            </a:r>
          </a:p>
        </p:txBody>
      </p:sp>
      <p:sp>
        <p:nvSpPr>
          <p:cNvPr id="7" name="Text Placeholder 3">
            <a:extLst>
              <a:ext uri="{FF2B5EF4-FFF2-40B4-BE49-F238E27FC236}">
                <a16:creationId xmlns:a16="http://schemas.microsoft.com/office/drawing/2014/main" id="{2AF92AB8-DA71-E24B-8DD8-1A0927472D88}"/>
              </a:ext>
            </a:extLst>
          </p:cNvPr>
          <p:cNvSpPr>
            <a:spLocks noGrp="1"/>
          </p:cNvSpPr>
          <p:nvPr>
            <p:ph type="body" idx="12"/>
          </p:nvPr>
        </p:nvSpPr>
        <p:spPr>
          <a:xfrm>
            <a:off x="4582841" y="2095626"/>
            <a:ext cx="7979318" cy="4443286"/>
          </a:xfrm>
        </p:spPr>
        <p:txBody>
          <a:bodyPr/>
          <a:lstStyle/>
          <a:p>
            <a:pPr marL="223838" indent="-223838">
              <a:lnSpc>
                <a:spcPts val="2200"/>
              </a:lnSpc>
              <a:buNone/>
            </a:pPr>
            <a:r>
              <a:rPr lang="en-US" sz="1700" b="1" dirty="0">
                <a:solidFill>
                  <a:schemeClr val="accent1"/>
                </a:solidFill>
              </a:rPr>
              <a:t>How it is used</a:t>
            </a:r>
          </a:p>
          <a:p>
            <a:pPr marL="223838" indent="-223838">
              <a:lnSpc>
                <a:spcPts val="2200"/>
              </a:lnSpc>
            </a:pPr>
            <a:r>
              <a:rPr lang="en-US" sz="1600" dirty="0"/>
              <a:t>Apply to clean, dry, non-hairy area</a:t>
            </a:r>
          </a:p>
          <a:p>
            <a:pPr marL="223838" indent="-223838">
              <a:lnSpc>
                <a:spcPts val="2200"/>
              </a:lnSpc>
            </a:pPr>
            <a:r>
              <a:rPr lang="en-US" sz="1600" dirty="0"/>
              <a:t>Ensure sticks well to skin </a:t>
            </a:r>
          </a:p>
          <a:p>
            <a:pPr marL="223838" indent="-223838">
              <a:lnSpc>
                <a:spcPts val="2200"/>
              </a:lnSpc>
            </a:pPr>
            <a:r>
              <a:rPr lang="en-US" sz="1600" dirty="0"/>
              <a:t>Replace every 24 hours. Rotate site daily </a:t>
            </a:r>
          </a:p>
          <a:p>
            <a:pPr marL="223838" indent="-223838">
              <a:lnSpc>
                <a:spcPts val="2200"/>
              </a:lnSpc>
            </a:pPr>
            <a:r>
              <a:rPr lang="en-US" sz="1600" dirty="0"/>
              <a:t>Rash from adhesive is common; </a:t>
            </a:r>
          </a:p>
          <a:p>
            <a:pPr marL="0" indent="0">
              <a:lnSpc>
                <a:spcPts val="2200"/>
              </a:lnSpc>
              <a:buNone/>
            </a:pPr>
            <a:r>
              <a:rPr lang="en-US" sz="1600" dirty="0"/>
              <a:t>    topical creams may be applied</a:t>
            </a:r>
          </a:p>
          <a:p>
            <a:pPr marL="223838" indent="-223838">
              <a:lnSpc>
                <a:spcPts val="2200"/>
              </a:lnSpc>
            </a:pPr>
            <a:endParaRPr lang="en-US" sz="1700" dirty="0"/>
          </a:p>
        </p:txBody>
      </p:sp>
      <p:sp>
        <p:nvSpPr>
          <p:cNvPr id="5" name="Footer Placeholder 3">
            <a:extLst>
              <a:ext uri="{FF2B5EF4-FFF2-40B4-BE49-F238E27FC236}">
                <a16:creationId xmlns:a16="http://schemas.microsoft.com/office/drawing/2014/main" id="{F4408AD1-6BF7-8494-F131-429EBB6F1D02}"/>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88819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500"/>
                                        <p:tgtEl>
                                          <p:spTgt spid="7">
                                            <p:txEl>
                                              <p:pRg st="0" end="0"/>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7">
                                            <p:txEl>
                                              <p:pRg st="1" end="1"/>
                                            </p:txEl>
                                          </p:spTgt>
                                        </p:tgtEl>
                                        <p:attrNameLst>
                                          <p:attrName>style.visibility</p:attrName>
                                        </p:attrNameLst>
                                      </p:cBhvr>
                                      <p:to>
                                        <p:strVal val="visible"/>
                                      </p:to>
                                    </p:set>
                                    <p:animEffect transition="in" filter="fade">
                                      <p:cBhvr>
                                        <p:cTn id="20" dur="500"/>
                                        <p:tgtEl>
                                          <p:spTgt spid="7">
                                            <p:txEl>
                                              <p:pRg st="1" end="1"/>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500"/>
                                        <p:tgtEl>
                                          <p:spTgt spid="7">
                                            <p:txEl>
                                              <p:pRg st="2" end="2"/>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txEl>
                                              <p:pRg st="3" end="3"/>
                                            </p:txEl>
                                          </p:spTgt>
                                        </p:tgtEl>
                                        <p:attrNameLst>
                                          <p:attrName>style.visibility</p:attrName>
                                        </p:attrNameLst>
                                      </p:cBhvr>
                                      <p:to>
                                        <p:strVal val="visible"/>
                                      </p:to>
                                    </p:set>
                                    <p:animEffect transition="in" filter="fade">
                                      <p:cBhvr>
                                        <p:cTn id="26" dur="500"/>
                                        <p:tgtEl>
                                          <p:spTgt spid="7">
                                            <p:txEl>
                                              <p:pRg st="3" end="3"/>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xEl>
                                              <p:pRg st="4" end="4"/>
                                            </p:txEl>
                                          </p:spTgt>
                                        </p:tgtEl>
                                        <p:attrNameLst>
                                          <p:attrName>style.visibility</p:attrName>
                                        </p:attrNameLst>
                                      </p:cBhvr>
                                      <p:to>
                                        <p:strVal val="visible"/>
                                      </p:to>
                                    </p:set>
                                    <p:animEffect transition="in" filter="fade">
                                      <p:cBhvr>
                                        <p:cTn id="29" dur="500"/>
                                        <p:tgtEl>
                                          <p:spTgt spid="7">
                                            <p:txEl>
                                              <p:pRg st="4" end="4"/>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F2146-BB3E-0B05-F8DD-AAFB1CCDE393}"/>
              </a:ext>
            </a:extLst>
          </p:cNvPr>
          <p:cNvSpPr>
            <a:spLocks noGrp="1"/>
          </p:cNvSpPr>
          <p:nvPr>
            <p:ph type="title"/>
          </p:nvPr>
        </p:nvSpPr>
        <p:spPr>
          <a:xfrm>
            <a:off x="571500" y="152400"/>
            <a:ext cx="7962900" cy="1066800"/>
          </a:xfrm>
        </p:spPr>
        <p:txBody>
          <a:bodyPr/>
          <a:lstStyle/>
          <a:p>
            <a:r>
              <a:rPr lang="en-US"/>
              <a:t>Nicotine nasal spray</a:t>
            </a:r>
          </a:p>
        </p:txBody>
      </p:sp>
      <p:pic>
        <p:nvPicPr>
          <p:cNvPr id="5" name="Picture 4">
            <a:extLst>
              <a:ext uri="{FF2B5EF4-FFF2-40B4-BE49-F238E27FC236}">
                <a16:creationId xmlns:a16="http://schemas.microsoft.com/office/drawing/2014/main" id="{B4BA4947-F9CB-0B2D-B476-20C60829519C}"/>
              </a:ext>
            </a:extLst>
          </p:cNvPr>
          <p:cNvPicPr>
            <a:picLocks noChangeAspect="1"/>
          </p:cNvPicPr>
          <p:nvPr/>
        </p:nvPicPr>
        <p:blipFill>
          <a:blip r:embed="rId3"/>
          <a:srcRect/>
          <a:stretch/>
        </p:blipFill>
        <p:spPr>
          <a:xfrm>
            <a:off x="5694745" y="2012426"/>
            <a:ext cx="2894519" cy="3091873"/>
          </a:xfrm>
          <a:prstGeom prst="rect">
            <a:avLst/>
          </a:prstGeom>
        </p:spPr>
      </p:pic>
      <p:sp>
        <p:nvSpPr>
          <p:cNvPr id="6" name="Text Placeholder 3">
            <a:extLst>
              <a:ext uri="{FF2B5EF4-FFF2-40B4-BE49-F238E27FC236}">
                <a16:creationId xmlns:a16="http://schemas.microsoft.com/office/drawing/2014/main" id="{DA314BD8-A389-9BAB-57E0-379D1D2DB098}"/>
              </a:ext>
            </a:extLst>
          </p:cNvPr>
          <p:cNvSpPr txBox="1">
            <a:spLocks/>
          </p:cNvSpPr>
          <p:nvPr/>
        </p:nvSpPr>
        <p:spPr bwMode="auto">
          <a:xfrm>
            <a:off x="571500" y="1637623"/>
            <a:ext cx="4138011" cy="321514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Font typeface="Lucida Grande" panose="020B0600040502020204" pitchFamily="34" charset="0"/>
              <a:buNone/>
            </a:pPr>
            <a:r>
              <a:rPr lang="en-US" sz="1700" b="1">
                <a:solidFill>
                  <a:schemeClr val="accent1"/>
                </a:solidFill>
                <a:latin typeface="Arial" panose="020B0604020202020204" pitchFamily="34" charset="0"/>
                <a:cs typeface="Arial" panose="020B0604020202020204" pitchFamily="34" charset="0"/>
              </a:rPr>
              <a:t>How it works</a:t>
            </a:r>
          </a:p>
          <a:p>
            <a:pPr marL="223838" indent="-223838">
              <a:lnSpc>
                <a:spcPts val="2200"/>
              </a:lnSpc>
              <a:spcBef>
                <a:spcPts val="400"/>
              </a:spcBef>
              <a:spcAft>
                <a:spcPts val="400"/>
              </a:spcAft>
              <a:buClr>
                <a:schemeClr val="accent1"/>
              </a:buClr>
            </a:pPr>
            <a:r>
              <a:rPr lang="en-US" sz="1600" b="1">
                <a:latin typeface="Arial" panose="020B0604020202020204" pitchFamily="34" charset="0"/>
                <a:cs typeface="Arial" panose="020B0604020202020204" pitchFamily="34" charset="0"/>
              </a:rPr>
              <a:t>Nicotine delivery: </a:t>
            </a:r>
            <a:r>
              <a:rPr lang="en-US" sz="1600">
                <a:latin typeface="Arial" panose="020B0604020202020204" pitchFamily="34" charset="0"/>
                <a:cs typeface="Arial" panose="020B0604020202020204" pitchFamily="34" charset="0"/>
              </a:rPr>
              <a:t>Via the nasal mucosa</a:t>
            </a:r>
          </a:p>
          <a:p>
            <a:pPr marL="223838" indent="-223838">
              <a:lnSpc>
                <a:spcPts val="2200"/>
              </a:lnSpc>
              <a:spcBef>
                <a:spcPts val="400"/>
              </a:spcBef>
              <a:spcAft>
                <a:spcPts val="400"/>
              </a:spcAft>
              <a:buClr>
                <a:schemeClr val="accent1"/>
              </a:buClr>
            </a:pPr>
            <a:r>
              <a:rPr lang="en-US" sz="1600" b="1">
                <a:latin typeface="Arial" panose="020B0604020202020204" pitchFamily="34" charset="0"/>
                <a:cs typeface="Arial" panose="020B0604020202020204" pitchFamily="34" charset="0"/>
              </a:rPr>
              <a:t>Absorption rate: </a:t>
            </a:r>
            <a:r>
              <a:rPr lang="en-US" sz="1600">
                <a:latin typeface="Arial" panose="020B0604020202020204" pitchFamily="34" charset="0"/>
                <a:cs typeface="Arial" panose="020B0604020202020204" pitchFamily="34" charset="0"/>
              </a:rPr>
              <a:t>0.5mg each shot</a:t>
            </a:r>
          </a:p>
        </p:txBody>
      </p:sp>
      <p:sp>
        <p:nvSpPr>
          <p:cNvPr id="7" name="Text Placeholder 3">
            <a:extLst>
              <a:ext uri="{FF2B5EF4-FFF2-40B4-BE49-F238E27FC236}">
                <a16:creationId xmlns:a16="http://schemas.microsoft.com/office/drawing/2014/main" id="{5C6A4D15-832A-8755-EE95-ED74CAC7C4B4}"/>
              </a:ext>
            </a:extLst>
          </p:cNvPr>
          <p:cNvSpPr txBox="1">
            <a:spLocks/>
          </p:cNvSpPr>
          <p:nvPr/>
        </p:nvSpPr>
        <p:spPr bwMode="auto">
          <a:xfrm>
            <a:off x="571500" y="5071622"/>
            <a:ext cx="8693230" cy="94059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Font typeface="Lucida Grande" panose="020B0600040502020204" pitchFamily="34" charset="0"/>
              <a:buNone/>
            </a:pPr>
            <a:r>
              <a:rPr lang="en-US" sz="1700" b="1">
                <a:solidFill>
                  <a:schemeClr val="accent1"/>
                </a:solidFill>
                <a:latin typeface="Arial" panose="020B0604020202020204" pitchFamily="34" charset="0"/>
                <a:cs typeface="Arial" panose="020B0604020202020204" pitchFamily="34" charset="0"/>
              </a:rPr>
              <a:t>Possible side effects</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Nasal irritation, sneezing, running nose, watering eyes, cough, nausea, headache.</a:t>
            </a:r>
            <a:endParaRPr lang="en-US" sz="1600" b="1">
              <a:latin typeface="Arial" panose="020B0604020202020204" pitchFamily="34" charset="0"/>
              <a:cs typeface="Arial" panose="020B0604020202020204" pitchFamily="34" charset="0"/>
            </a:endParaRPr>
          </a:p>
        </p:txBody>
      </p:sp>
      <p:sp>
        <p:nvSpPr>
          <p:cNvPr id="8" name="Text Placeholder 3">
            <a:extLst>
              <a:ext uri="{FF2B5EF4-FFF2-40B4-BE49-F238E27FC236}">
                <a16:creationId xmlns:a16="http://schemas.microsoft.com/office/drawing/2014/main" id="{F94C72EE-1F66-EC38-D446-B0EABFDE0CA7}"/>
              </a:ext>
            </a:extLst>
          </p:cNvPr>
          <p:cNvSpPr txBox="1">
            <a:spLocks/>
          </p:cNvSpPr>
          <p:nvPr/>
        </p:nvSpPr>
        <p:spPr bwMode="auto">
          <a:xfrm>
            <a:off x="571500" y="2996643"/>
            <a:ext cx="4779128" cy="19243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a:solidFill>
                  <a:schemeClr val="accent1"/>
                </a:solidFill>
                <a:latin typeface="Arial" panose="020B0604020202020204" pitchFamily="34" charset="0"/>
                <a:cs typeface="Arial" panose="020B0604020202020204" pitchFamily="34" charset="0"/>
              </a:rPr>
              <a:t>How it is used</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Prime the pump</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1-2 shots of spray in each nostril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every hour (45-degree angle)</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At least 30 shots a day (up to 64 sprays / day)</a:t>
            </a:r>
          </a:p>
        </p:txBody>
      </p:sp>
      <p:sp>
        <p:nvSpPr>
          <p:cNvPr id="16" name="Graphic 14">
            <a:extLst>
              <a:ext uri="{FF2B5EF4-FFF2-40B4-BE49-F238E27FC236}">
                <a16:creationId xmlns:a16="http://schemas.microsoft.com/office/drawing/2014/main" id="{58CF2815-5F3E-07D1-2CEB-6D427D3BCE07}"/>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a:p>
        </p:txBody>
      </p:sp>
      <p:sp>
        <p:nvSpPr>
          <p:cNvPr id="9" name="TextBox 8">
            <a:extLst>
              <a:ext uri="{FF2B5EF4-FFF2-40B4-BE49-F238E27FC236}">
                <a16:creationId xmlns:a16="http://schemas.microsoft.com/office/drawing/2014/main" id="{E5207743-25C7-C18D-FFDF-EDC968526173}"/>
              </a:ext>
            </a:extLst>
          </p:cNvPr>
          <p:cNvSpPr txBox="1"/>
          <p:nvPr/>
        </p:nvSpPr>
        <p:spPr bwMode="auto">
          <a:xfrm>
            <a:off x="6885432" y="219456"/>
            <a:ext cx="2258568" cy="1757134"/>
          </a:xfrm>
          <a:prstGeom prst="rect">
            <a:avLst/>
          </a:prstGeom>
          <a:no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0"/>
              </a:spcBef>
              <a:spcAft>
                <a:spcPts val="0"/>
              </a:spcAft>
              <a:buClr>
                <a:srgbClr val="C10C21"/>
              </a:buClr>
            </a:pPr>
            <a:r>
              <a:rPr lang="en-US" sz="2000" b="1">
                <a:solidFill>
                  <a:schemeClr val="bg1"/>
                </a:solidFill>
                <a:latin typeface="Arial Narrow" panose="020B0604020202020204" pitchFamily="34" charset="0"/>
                <a:cs typeface="Arial Narrow" panose="020B0604020202020204" pitchFamily="34" charset="0"/>
              </a:rPr>
              <a:t>30 sec – 2 mins</a:t>
            </a:r>
          </a:p>
          <a:p>
            <a:pPr algn="ctr">
              <a:spcBef>
                <a:spcPts val="0"/>
              </a:spcBef>
              <a:spcAft>
                <a:spcPts val="1000"/>
              </a:spcAft>
              <a:buClr>
                <a:srgbClr val="C10C21"/>
              </a:buClr>
            </a:pPr>
            <a:r>
              <a:rPr lang="en-US" sz="1600">
                <a:solidFill>
                  <a:schemeClr val="accent1"/>
                </a:solidFill>
                <a:latin typeface="Arial Narrow" panose="020B0604020202020204" pitchFamily="34" charset="0"/>
                <a:cs typeface="Arial Narrow" panose="020B0604020202020204" pitchFamily="34" charset="0"/>
              </a:rPr>
              <a:t>STARTS WORKING</a:t>
            </a:r>
          </a:p>
          <a:p>
            <a:pPr algn="ctr">
              <a:spcBef>
                <a:spcPts val="0"/>
              </a:spcBef>
              <a:spcAft>
                <a:spcPts val="0"/>
              </a:spcAft>
              <a:buClr>
                <a:srgbClr val="C10C21"/>
              </a:buClr>
            </a:pPr>
            <a:r>
              <a:rPr lang="en-US" sz="2000" b="1">
                <a:solidFill>
                  <a:schemeClr val="bg1"/>
                </a:solidFill>
                <a:latin typeface="Arial Narrow" panose="020B0604020202020204" pitchFamily="34" charset="0"/>
                <a:cs typeface="Arial Narrow" panose="020B0604020202020204" pitchFamily="34" charset="0"/>
              </a:rPr>
              <a:t>10 mins</a:t>
            </a:r>
          </a:p>
          <a:p>
            <a:pPr algn="ctr">
              <a:spcBef>
                <a:spcPts val="0"/>
              </a:spcBef>
              <a:spcAft>
                <a:spcPts val="0"/>
              </a:spcAft>
              <a:buClr>
                <a:srgbClr val="C10C21"/>
              </a:buClr>
            </a:pPr>
            <a:r>
              <a:rPr lang="en-US" sz="1600">
                <a:solidFill>
                  <a:schemeClr val="accent1"/>
                </a:solidFill>
                <a:latin typeface="Arial Narrow" panose="020B0604020202020204" pitchFamily="34" charset="0"/>
                <a:cs typeface="Arial Narrow" panose="020B0604020202020204" pitchFamily="34" charset="0"/>
              </a:rPr>
              <a:t>PEAK LEVELS</a:t>
            </a:r>
            <a:endParaRPr kumimoji="0" lang="en-US" sz="1600" u="none" strike="noStrike" kern="1200" cap="none" spc="0" normalizeH="0" baseline="0" noProof="0">
              <a:ln>
                <a:noFill/>
              </a:ln>
              <a:solidFill>
                <a:schemeClr val="accent1"/>
              </a:solidFill>
              <a:effectLst/>
              <a:uLnTx/>
              <a:uFillTx/>
              <a:latin typeface="Arial Narrow" panose="020B0604020202020204" pitchFamily="34" charset="0"/>
              <a:cs typeface="Arial Narrow" panose="020B0604020202020204" pitchFamily="34" charset="0"/>
            </a:endParaRPr>
          </a:p>
        </p:txBody>
      </p:sp>
      <p:sp>
        <p:nvSpPr>
          <p:cNvPr id="4" name="Footer Placeholder 3">
            <a:extLst>
              <a:ext uri="{FF2B5EF4-FFF2-40B4-BE49-F238E27FC236}">
                <a16:creationId xmlns:a16="http://schemas.microsoft.com/office/drawing/2014/main" id="{C3826BA1-E72C-8DA8-5143-DD4A170AC24F}"/>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005552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p:stCondLst>
                              <p:cond delay="500"/>
                            </p:stCondLst>
                            <p:childTnLst>
                              <p:par>
                                <p:cTn id="29" presetID="10" presetClass="entr" presetSubtype="0" fill="hold" grpId="0" nodeType="afterEffect">
                                  <p:stCondLst>
                                    <p:cond delay="5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6" grpId="0" animBg="1"/>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108F03-146B-8249-A4C6-D7813DCB4790}"/>
              </a:ext>
            </a:extLst>
          </p:cNvPr>
          <p:cNvSpPr>
            <a:spLocks noGrp="1"/>
          </p:cNvSpPr>
          <p:nvPr>
            <p:ph type="title"/>
          </p:nvPr>
        </p:nvSpPr>
        <p:spPr/>
        <p:txBody>
          <a:bodyPr/>
          <a:lstStyle/>
          <a:p>
            <a:r>
              <a:rPr lang="en-US"/>
              <a:t>Oral products</a:t>
            </a:r>
          </a:p>
        </p:txBody>
      </p:sp>
      <p:grpSp>
        <p:nvGrpSpPr>
          <p:cNvPr id="22" name="Group 21">
            <a:extLst>
              <a:ext uri="{FF2B5EF4-FFF2-40B4-BE49-F238E27FC236}">
                <a16:creationId xmlns:a16="http://schemas.microsoft.com/office/drawing/2014/main" id="{5A287B0E-80B1-4349-B7EE-8B1C5E3960DD}"/>
              </a:ext>
            </a:extLst>
          </p:cNvPr>
          <p:cNvGrpSpPr/>
          <p:nvPr/>
        </p:nvGrpSpPr>
        <p:grpSpPr>
          <a:xfrm>
            <a:off x="689963" y="3197712"/>
            <a:ext cx="4855432" cy="1223869"/>
            <a:chOff x="689963" y="3140968"/>
            <a:chExt cx="4855432" cy="1223869"/>
          </a:xfrm>
        </p:grpSpPr>
        <p:pic>
          <p:nvPicPr>
            <p:cNvPr id="5" name="Graphic 4" descr="Watch outline">
              <a:extLst>
                <a:ext uri="{FF2B5EF4-FFF2-40B4-BE49-F238E27FC236}">
                  <a16:creationId xmlns:a16="http://schemas.microsoft.com/office/drawing/2014/main" id="{8A0D4C55-940C-6F40-B8DE-99BB5950322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4127" y="3348486"/>
              <a:ext cx="808832" cy="808832"/>
            </a:xfrm>
            <a:prstGeom prst="rect">
              <a:avLst/>
            </a:prstGeom>
          </p:spPr>
        </p:pic>
        <p:sp>
          <p:nvSpPr>
            <p:cNvPr id="12" name="Text Placeholder 3">
              <a:extLst>
                <a:ext uri="{FF2B5EF4-FFF2-40B4-BE49-F238E27FC236}">
                  <a16:creationId xmlns:a16="http://schemas.microsoft.com/office/drawing/2014/main" id="{17DE7A65-1178-194A-8076-555D5D0FF249}"/>
                </a:ext>
              </a:extLst>
            </p:cNvPr>
            <p:cNvSpPr txBox="1">
              <a:spLocks/>
            </p:cNvSpPr>
            <p:nvPr/>
          </p:nvSpPr>
          <p:spPr bwMode="auto">
            <a:xfrm>
              <a:off x="1828799" y="3233022"/>
              <a:ext cx="3352801" cy="103976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400"/>
                </a:lnSpc>
                <a:buNone/>
              </a:pPr>
              <a:r>
                <a:rPr lang="en-US" sz="1700" b="1">
                  <a:latin typeface="Arial" panose="020B0604020202020204" pitchFamily="34" charset="0"/>
                  <a:cs typeface="Arial" panose="020B0604020202020204" pitchFamily="34" charset="0"/>
                </a:rPr>
                <a:t>Usage: </a:t>
              </a:r>
              <a:br>
                <a:rPr lang="en-US" sz="1700" b="1">
                  <a:latin typeface="Arial" panose="020B0604020202020204" pitchFamily="34" charset="0"/>
                  <a:cs typeface="Arial" panose="020B0604020202020204" pitchFamily="34" charset="0"/>
                </a:rPr>
              </a:br>
              <a:r>
                <a:rPr lang="en-US" sz="1700">
                  <a:latin typeface="Arial" panose="020B0604020202020204" pitchFamily="34" charset="0"/>
                  <a:cs typeface="Arial" panose="020B0604020202020204" pitchFamily="34" charset="0"/>
                </a:rPr>
                <a:t>Use on the hour, every hour</a:t>
              </a:r>
            </a:p>
          </p:txBody>
        </p:sp>
        <p:sp>
          <p:nvSpPr>
            <p:cNvPr id="13" name="Rectangle 12">
              <a:extLst>
                <a:ext uri="{FF2B5EF4-FFF2-40B4-BE49-F238E27FC236}">
                  <a16:creationId xmlns:a16="http://schemas.microsoft.com/office/drawing/2014/main" id="{F5D4B6C4-0A35-A147-844C-86CA24066E0F}"/>
                </a:ext>
              </a:extLst>
            </p:cNvPr>
            <p:cNvSpPr/>
            <p:nvPr/>
          </p:nvSpPr>
          <p:spPr bwMode="auto">
            <a:xfrm>
              <a:off x="689963" y="3140968"/>
              <a:ext cx="4855432" cy="1223869"/>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grpSp>
        <p:nvGrpSpPr>
          <p:cNvPr id="23" name="Group 22">
            <a:extLst>
              <a:ext uri="{FF2B5EF4-FFF2-40B4-BE49-F238E27FC236}">
                <a16:creationId xmlns:a16="http://schemas.microsoft.com/office/drawing/2014/main" id="{50012DAE-006C-1344-8CAB-ADAC03E92123}"/>
              </a:ext>
            </a:extLst>
          </p:cNvPr>
          <p:cNvGrpSpPr/>
          <p:nvPr/>
        </p:nvGrpSpPr>
        <p:grpSpPr>
          <a:xfrm>
            <a:off x="689963" y="4620456"/>
            <a:ext cx="4855432" cy="1223869"/>
            <a:chOff x="689963" y="4581128"/>
            <a:chExt cx="4855432" cy="1223869"/>
          </a:xfrm>
        </p:grpSpPr>
        <p:pic>
          <p:nvPicPr>
            <p:cNvPr id="6" name="Graphic 5" descr="Bubble Tea outline">
              <a:extLst>
                <a:ext uri="{FF2B5EF4-FFF2-40B4-BE49-F238E27FC236}">
                  <a16:creationId xmlns:a16="http://schemas.microsoft.com/office/drawing/2014/main" id="{2EF60973-DBD3-C540-BD49-4EDE4ACC08A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4630" y="4759149"/>
              <a:ext cx="867826" cy="867826"/>
            </a:xfrm>
            <a:prstGeom prst="rect">
              <a:avLst/>
            </a:prstGeom>
          </p:spPr>
        </p:pic>
        <p:sp>
          <p:nvSpPr>
            <p:cNvPr id="14" name="Text Placeholder 3">
              <a:extLst>
                <a:ext uri="{FF2B5EF4-FFF2-40B4-BE49-F238E27FC236}">
                  <a16:creationId xmlns:a16="http://schemas.microsoft.com/office/drawing/2014/main" id="{DEA13316-D7F8-C04C-B4A0-79527D39F6DE}"/>
                </a:ext>
              </a:extLst>
            </p:cNvPr>
            <p:cNvSpPr txBox="1">
              <a:spLocks/>
            </p:cNvSpPr>
            <p:nvPr/>
          </p:nvSpPr>
          <p:spPr bwMode="auto">
            <a:xfrm>
              <a:off x="1828799" y="4673182"/>
              <a:ext cx="3618272" cy="103976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400"/>
                </a:lnSpc>
                <a:buNone/>
              </a:pPr>
              <a:r>
                <a:rPr lang="en-US" sz="1700" b="1">
                  <a:latin typeface="Arial" panose="020B0604020202020204" pitchFamily="34" charset="0"/>
                  <a:cs typeface="Arial" panose="020B0604020202020204" pitchFamily="34" charset="0"/>
                </a:rPr>
                <a:t>Absorption: </a:t>
              </a:r>
              <a:br>
                <a:rPr lang="en-US" sz="1700" b="1">
                  <a:latin typeface="Arial" panose="020B0604020202020204" pitchFamily="34" charset="0"/>
                  <a:cs typeface="Arial" panose="020B0604020202020204" pitchFamily="34" charset="0"/>
                </a:rPr>
              </a:br>
              <a:r>
                <a:rPr lang="en-US" sz="1700">
                  <a:latin typeface="Arial" panose="020B0604020202020204" pitchFamily="34" charset="0"/>
                  <a:cs typeface="Arial" panose="020B0604020202020204" pitchFamily="34" charset="0"/>
                </a:rPr>
                <a:t>Avoid drinking fruit juice for </a:t>
              </a:r>
              <a:br>
                <a:rPr lang="en-US" sz="1700">
                  <a:latin typeface="Arial" panose="020B0604020202020204" pitchFamily="34" charset="0"/>
                  <a:cs typeface="Arial" panose="020B0604020202020204" pitchFamily="34" charset="0"/>
                </a:rPr>
              </a:br>
              <a:r>
                <a:rPr lang="en-US" sz="1700">
                  <a:latin typeface="Arial" panose="020B0604020202020204" pitchFamily="34" charset="0"/>
                  <a:cs typeface="Arial" panose="020B0604020202020204" pitchFamily="34" charset="0"/>
                </a:rPr>
                <a:t>15 minutes before or during use.</a:t>
              </a:r>
              <a:endParaRPr lang="en-US" sz="1700" b="1">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9DF4CF55-AFB0-8349-8CCD-E834BFE78513}"/>
                </a:ext>
              </a:extLst>
            </p:cNvPr>
            <p:cNvSpPr/>
            <p:nvPr/>
          </p:nvSpPr>
          <p:spPr bwMode="auto">
            <a:xfrm>
              <a:off x="689963" y="4581128"/>
              <a:ext cx="4855432" cy="1223869"/>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grpSp>
        <p:nvGrpSpPr>
          <p:cNvPr id="27" name="Group 26">
            <a:extLst>
              <a:ext uri="{FF2B5EF4-FFF2-40B4-BE49-F238E27FC236}">
                <a16:creationId xmlns:a16="http://schemas.microsoft.com/office/drawing/2014/main" id="{225AB304-74B0-B649-81FF-10205D86F1B0}"/>
              </a:ext>
            </a:extLst>
          </p:cNvPr>
          <p:cNvGrpSpPr/>
          <p:nvPr/>
        </p:nvGrpSpPr>
        <p:grpSpPr>
          <a:xfrm>
            <a:off x="689963" y="1774968"/>
            <a:ext cx="4855432" cy="1223869"/>
            <a:chOff x="689963" y="1774968"/>
            <a:chExt cx="4855432" cy="1223869"/>
          </a:xfrm>
        </p:grpSpPr>
        <p:pic>
          <p:nvPicPr>
            <p:cNvPr id="7" name="Graphic 6" descr="Lips outline">
              <a:extLst>
                <a:ext uri="{FF2B5EF4-FFF2-40B4-BE49-F238E27FC236}">
                  <a16:creationId xmlns:a16="http://schemas.microsoft.com/office/drawing/2014/main" id="{46BE7116-C725-6441-9720-C96E1EF28CD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6879" y="1975238"/>
              <a:ext cx="823329" cy="823329"/>
            </a:xfrm>
            <a:prstGeom prst="rect">
              <a:avLst/>
            </a:prstGeom>
          </p:spPr>
        </p:pic>
        <p:sp>
          <p:nvSpPr>
            <p:cNvPr id="10" name="Rectangle 9">
              <a:extLst>
                <a:ext uri="{FF2B5EF4-FFF2-40B4-BE49-F238E27FC236}">
                  <a16:creationId xmlns:a16="http://schemas.microsoft.com/office/drawing/2014/main" id="{1F68CDDB-165E-5F4F-9DE8-C12D3DEC55A4}"/>
                </a:ext>
              </a:extLst>
            </p:cNvPr>
            <p:cNvSpPr/>
            <p:nvPr/>
          </p:nvSpPr>
          <p:spPr bwMode="auto">
            <a:xfrm>
              <a:off x="689963" y="1774968"/>
              <a:ext cx="4855432" cy="1223869"/>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8" name="Text Placeholder 3">
              <a:extLst>
                <a:ext uri="{FF2B5EF4-FFF2-40B4-BE49-F238E27FC236}">
                  <a16:creationId xmlns:a16="http://schemas.microsoft.com/office/drawing/2014/main" id="{A4408574-B2BA-894B-AD9B-C9A7B55AA25B}"/>
                </a:ext>
              </a:extLst>
            </p:cNvPr>
            <p:cNvSpPr txBox="1">
              <a:spLocks/>
            </p:cNvSpPr>
            <p:nvPr/>
          </p:nvSpPr>
          <p:spPr bwMode="auto">
            <a:xfrm>
              <a:off x="1828799" y="1867022"/>
              <a:ext cx="3352801" cy="103976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400"/>
                </a:lnSpc>
                <a:buNone/>
              </a:pPr>
              <a:r>
                <a:rPr lang="en-US" sz="1700" b="1">
                  <a:latin typeface="Arial" panose="020B0604020202020204" pitchFamily="34" charset="0"/>
                  <a:cs typeface="Arial" panose="020B0604020202020204" pitchFamily="34" charset="0"/>
                </a:rPr>
                <a:t>Nicotine absorption: </a:t>
              </a:r>
              <a:r>
                <a:rPr lang="en-US" sz="1700">
                  <a:latin typeface="Arial" panose="020B0604020202020204" pitchFamily="34" charset="0"/>
                  <a:cs typeface="Arial" panose="020B0604020202020204" pitchFamily="34" charset="0"/>
                </a:rPr>
                <a:t>bloodstream via the buccal mucosa (mouth and throat)</a:t>
              </a:r>
            </a:p>
          </p:txBody>
        </p:sp>
      </p:grpSp>
      <p:grpSp>
        <p:nvGrpSpPr>
          <p:cNvPr id="29" name="Group 28">
            <a:extLst>
              <a:ext uri="{FF2B5EF4-FFF2-40B4-BE49-F238E27FC236}">
                <a16:creationId xmlns:a16="http://schemas.microsoft.com/office/drawing/2014/main" id="{8E415B2A-2F5A-3D49-A236-1D3B4C2506CB}"/>
              </a:ext>
            </a:extLst>
          </p:cNvPr>
          <p:cNvGrpSpPr/>
          <p:nvPr/>
        </p:nvGrpSpPr>
        <p:grpSpPr>
          <a:xfrm>
            <a:off x="5925902" y="1774968"/>
            <a:ext cx="2478627" cy="4071399"/>
            <a:chOff x="5822535" y="1774968"/>
            <a:chExt cx="2478627" cy="4071399"/>
          </a:xfrm>
        </p:grpSpPr>
        <p:sp>
          <p:nvSpPr>
            <p:cNvPr id="11" name="Text Placeholder 3">
              <a:extLst>
                <a:ext uri="{FF2B5EF4-FFF2-40B4-BE49-F238E27FC236}">
                  <a16:creationId xmlns:a16="http://schemas.microsoft.com/office/drawing/2014/main" id="{43BE41CC-9843-BF42-85B2-70A25CA41216}"/>
                </a:ext>
              </a:extLst>
            </p:cNvPr>
            <p:cNvSpPr txBox="1">
              <a:spLocks/>
            </p:cNvSpPr>
            <p:nvPr/>
          </p:nvSpPr>
          <p:spPr bwMode="auto">
            <a:xfrm>
              <a:off x="6057958" y="2028025"/>
              <a:ext cx="2007780" cy="355927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400"/>
                </a:lnSpc>
                <a:buClr>
                  <a:schemeClr val="accent1"/>
                </a:buClr>
                <a:buNone/>
              </a:pPr>
              <a:r>
                <a:rPr lang="en-US" sz="1700" b="1">
                  <a:latin typeface="Arial" panose="020B0604020202020204" pitchFamily="34" charset="0"/>
                  <a:cs typeface="Arial" panose="020B0604020202020204" pitchFamily="34" charset="0"/>
                </a:rPr>
                <a:t>Common </a:t>
              </a:r>
              <a:br>
                <a:rPr lang="en-US" sz="1700" b="1">
                  <a:latin typeface="Arial" panose="020B0604020202020204" pitchFamily="34" charset="0"/>
                  <a:cs typeface="Arial" panose="020B0604020202020204" pitchFamily="34" charset="0"/>
                </a:rPr>
              </a:br>
              <a:r>
                <a:rPr lang="en-US" sz="1700" b="1">
                  <a:latin typeface="Arial" panose="020B0604020202020204" pitchFamily="34" charset="0"/>
                  <a:cs typeface="Arial" panose="020B0604020202020204" pitchFamily="34" charset="0"/>
                </a:rPr>
                <a:t>side effects:</a:t>
              </a:r>
            </a:p>
            <a:p>
              <a:pPr marL="285750" indent="-285750">
                <a:lnSpc>
                  <a:spcPts val="2400"/>
                </a:lnSpc>
                <a:buClr>
                  <a:schemeClr val="accent1"/>
                </a:buClr>
              </a:pPr>
              <a:r>
                <a:rPr lang="en-US" sz="1700">
                  <a:latin typeface="Arial" panose="020B0604020202020204" pitchFamily="34" charset="0"/>
                  <a:cs typeface="Arial" panose="020B0604020202020204" pitchFamily="34" charset="0"/>
                </a:rPr>
                <a:t>Taste</a:t>
              </a:r>
            </a:p>
            <a:p>
              <a:pPr marL="285750" indent="-285750">
                <a:lnSpc>
                  <a:spcPts val="2400"/>
                </a:lnSpc>
                <a:buClr>
                  <a:schemeClr val="accent1"/>
                </a:buClr>
              </a:pPr>
              <a:r>
                <a:rPr lang="en-US" sz="1700">
                  <a:latin typeface="Arial" panose="020B0604020202020204" pitchFamily="34" charset="0"/>
                  <a:cs typeface="Arial" panose="020B0604020202020204" pitchFamily="34" charset="0"/>
                </a:rPr>
                <a:t>Mouth and </a:t>
              </a:r>
              <a:br>
                <a:rPr lang="en-US" sz="1700">
                  <a:latin typeface="Arial" panose="020B0604020202020204" pitchFamily="34" charset="0"/>
                  <a:cs typeface="Arial" panose="020B0604020202020204" pitchFamily="34" charset="0"/>
                </a:rPr>
              </a:br>
              <a:r>
                <a:rPr lang="en-US" sz="1700">
                  <a:latin typeface="Arial" panose="020B0604020202020204" pitchFamily="34" charset="0"/>
                  <a:cs typeface="Arial" panose="020B0604020202020204" pitchFamily="34" charset="0"/>
                </a:rPr>
                <a:t>throat irritation</a:t>
              </a:r>
            </a:p>
            <a:p>
              <a:pPr marL="285750" indent="-285750">
                <a:lnSpc>
                  <a:spcPts val="2400"/>
                </a:lnSpc>
                <a:buClr>
                  <a:schemeClr val="accent1"/>
                </a:buClr>
              </a:pPr>
              <a:r>
                <a:rPr lang="en-US" sz="1700">
                  <a:latin typeface="Arial" panose="020B0604020202020204" pitchFamily="34" charset="0"/>
                  <a:cs typeface="Arial" panose="020B0604020202020204" pitchFamily="34" charset="0"/>
                </a:rPr>
                <a:t>Hiccups</a:t>
              </a:r>
            </a:p>
            <a:p>
              <a:pPr marL="285750" indent="-285750">
                <a:lnSpc>
                  <a:spcPts val="2400"/>
                </a:lnSpc>
                <a:buClr>
                  <a:schemeClr val="accent1"/>
                </a:buClr>
              </a:pPr>
              <a:r>
                <a:rPr lang="en-US" sz="1700">
                  <a:latin typeface="Arial" panose="020B0604020202020204" pitchFamily="34" charset="0"/>
                  <a:cs typeface="Arial" panose="020B0604020202020204" pitchFamily="34" charset="0"/>
                </a:rPr>
                <a:t>Nausea</a:t>
              </a:r>
            </a:p>
            <a:p>
              <a:pPr marL="285750" indent="-285750">
                <a:lnSpc>
                  <a:spcPts val="2400"/>
                </a:lnSpc>
                <a:buClr>
                  <a:schemeClr val="accent1"/>
                </a:buClr>
              </a:pPr>
              <a:r>
                <a:rPr lang="en-US" sz="1700">
                  <a:latin typeface="Arial" panose="020B0604020202020204" pitchFamily="34" charset="0"/>
                  <a:cs typeface="Arial" panose="020B0604020202020204" pitchFamily="34" charset="0"/>
                </a:rPr>
                <a:t>Headache</a:t>
              </a:r>
              <a:endParaRPr lang="en-US" sz="1700" b="1">
                <a:latin typeface="Arial" panose="020B0604020202020204" pitchFamily="34" charset="0"/>
                <a:cs typeface="Arial" panose="020B0604020202020204" pitchFamily="34" charset="0"/>
              </a:endParaRPr>
            </a:p>
          </p:txBody>
        </p:sp>
        <p:sp>
          <p:nvSpPr>
            <p:cNvPr id="25" name="Rectangle 24">
              <a:extLst>
                <a:ext uri="{FF2B5EF4-FFF2-40B4-BE49-F238E27FC236}">
                  <a16:creationId xmlns:a16="http://schemas.microsoft.com/office/drawing/2014/main" id="{99A72B4D-0020-1E46-A937-845635860F1A}"/>
                </a:ext>
              </a:extLst>
            </p:cNvPr>
            <p:cNvSpPr/>
            <p:nvPr/>
          </p:nvSpPr>
          <p:spPr bwMode="auto">
            <a:xfrm>
              <a:off x="5822535" y="1774968"/>
              <a:ext cx="2478627" cy="4071399"/>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sp>
        <p:nvSpPr>
          <p:cNvPr id="4" name="Footer Placeholder 3">
            <a:extLst>
              <a:ext uri="{FF2B5EF4-FFF2-40B4-BE49-F238E27FC236}">
                <a16:creationId xmlns:a16="http://schemas.microsoft.com/office/drawing/2014/main" id="{371C878C-7A65-FBAE-215E-A1BBA190EF9D}"/>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767597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E3902-2924-064E-85A9-2B44F3F1828C}"/>
              </a:ext>
            </a:extLst>
          </p:cNvPr>
          <p:cNvSpPr>
            <a:spLocks noGrp="1"/>
          </p:cNvSpPr>
          <p:nvPr>
            <p:ph type="title"/>
          </p:nvPr>
        </p:nvSpPr>
        <p:spPr/>
        <p:txBody>
          <a:bodyPr/>
          <a:lstStyle/>
          <a:p>
            <a:r>
              <a:rPr lang="en-US"/>
              <a:t>Nicotine chewing gum</a:t>
            </a:r>
          </a:p>
        </p:txBody>
      </p:sp>
      <p:sp>
        <p:nvSpPr>
          <p:cNvPr id="11" name="Text Placeholder 3">
            <a:extLst>
              <a:ext uri="{FF2B5EF4-FFF2-40B4-BE49-F238E27FC236}">
                <a16:creationId xmlns:a16="http://schemas.microsoft.com/office/drawing/2014/main" id="{8D7D3190-F78A-404A-B0B7-0230568F588C}"/>
              </a:ext>
            </a:extLst>
          </p:cNvPr>
          <p:cNvSpPr txBox="1">
            <a:spLocks/>
          </p:cNvSpPr>
          <p:nvPr/>
        </p:nvSpPr>
        <p:spPr bwMode="auto">
          <a:xfrm>
            <a:off x="571499" y="1627796"/>
            <a:ext cx="4205600" cy="156803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dirty="0">
                <a:solidFill>
                  <a:schemeClr val="accent1"/>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2mg and 4mg</a:t>
            </a:r>
          </a:p>
          <a:p>
            <a:pPr marL="223838" indent="-223838">
              <a:lnSpc>
                <a:spcPts val="2200"/>
              </a:lnSpc>
              <a:spcBef>
                <a:spcPts val="400"/>
              </a:spcBef>
              <a:spcAft>
                <a:spcPts val="400"/>
              </a:spcAft>
              <a:buClr>
                <a:schemeClr val="accent1"/>
              </a:buClr>
            </a:pPr>
            <a:r>
              <a:rPr lang="en-US" sz="1600" b="1" dirty="0" err="1">
                <a:solidFill>
                  <a:schemeClr val="accent4">
                    <a:lumMod val="75000"/>
                    <a:lumOff val="25000"/>
                  </a:schemeClr>
                </a:solidFill>
                <a:latin typeface="Arial" panose="020B0604020202020204" pitchFamily="34" charset="0"/>
                <a:cs typeface="Arial" panose="020B0604020202020204" pitchFamily="34" charset="0"/>
              </a:rPr>
              <a:t>Flavours</a:t>
            </a:r>
            <a:r>
              <a:rPr lang="en-US" sz="1600" b="1" dirty="0">
                <a:solidFill>
                  <a:schemeClr val="accent4">
                    <a:lumMod val="75000"/>
                    <a:lumOff val="25000"/>
                  </a:schemeClr>
                </a:solidFill>
                <a:latin typeface="Arial" panose="020B0604020202020204" pitchFamily="34" charset="0"/>
                <a:cs typeface="Arial" panose="020B0604020202020204" pitchFamily="34" charset="0"/>
              </a:rPr>
              <a:t>: </a:t>
            </a:r>
          </a:p>
          <a:p>
            <a:pPr marL="0" indent="0">
              <a:lnSpc>
                <a:spcPts val="2200"/>
              </a:lnSpc>
              <a:spcBef>
                <a:spcPts val="400"/>
              </a:spcBef>
              <a:spcAft>
                <a:spcPts val="400"/>
              </a:spcAft>
              <a:buClr>
                <a:schemeClr val="accent1"/>
              </a:buClr>
              <a:buNone/>
            </a:pPr>
            <a:r>
              <a:rPr lang="en-US" sz="1600" dirty="0">
                <a:solidFill>
                  <a:schemeClr val="accent1"/>
                </a:solidFill>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plain, fruit, mint, icy white</a:t>
            </a:r>
          </a:p>
          <a:p>
            <a:pPr marL="223838" indent="-223838">
              <a:lnSpc>
                <a:spcPts val="2200"/>
              </a:lnSpc>
              <a:spcBef>
                <a:spcPts val="400"/>
              </a:spcBef>
              <a:spcAft>
                <a:spcPts val="400"/>
              </a:spcAft>
              <a:buClr>
                <a:schemeClr val="accent1"/>
              </a:buClr>
            </a:pPr>
            <a:endParaRPr lang="en-US" sz="1600" dirty="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313F5B82-58AA-7543-ACAC-D4EE69B9CC98}"/>
              </a:ext>
            </a:extLst>
          </p:cNvPr>
          <p:cNvPicPr>
            <a:picLocks noChangeAspect="1"/>
          </p:cNvPicPr>
          <p:nvPr/>
        </p:nvPicPr>
        <p:blipFill>
          <a:blip r:embed="rId3"/>
          <a:srcRect/>
          <a:stretch/>
        </p:blipFill>
        <p:spPr>
          <a:xfrm>
            <a:off x="426327" y="3902052"/>
            <a:ext cx="3159212" cy="1956672"/>
          </a:xfrm>
          <a:prstGeom prst="rect">
            <a:avLst/>
          </a:prstGeom>
        </p:spPr>
      </p:pic>
      <p:sp>
        <p:nvSpPr>
          <p:cNvPr id="3" name="Graphic 14">
            <a:extLst>
              <a:ext uri="{FF2B5EF4-FFF2-40B4-BE49-F238E27FC236}">
                <a16:creationId xmlns:a16="http://schemas.microsoft.com/office/drawing/2014/main" id="{5BCD90A6-5E45-9A09-A6C3-196743B52A08}"/>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a:p>
        </p:txBody>
      </p:sp>
      <p:sp>
        <p:nvSpPr>
          <p:cNvPr id="4" name="TextBox 3">
            <a:extLst>
              <a:ext uri="{FF2B5EF4-FFF2-40B4-BE49-F238E27FC236}">
                <a16:creationId xmlns:a16="http://schemas.microsoft.com/office/drawing/2014/main" id="{A48FC7E0-8121-72A5-CDEA-1423823216CD}"/>
              </a:ext>
            </a:extLst>
          </p:cNvPr>
          <p:cNvSpPr txBox="1"/>
          <p:nvPr/>
        </p:nvSpPr>
        <p:spPr bwMode="auto">
          <a:xfrm>
            <a:off x="6885432" y="258668"/>
            <a:ext cx="2258568" cy="1757134"/>
          </a:xfrm>
          <a:prstGeom prst="rect">
            <a:avLst/>
          </a:prstGeom>
          <a:no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0"/>
              </a:spcBef>
              <a:spcAft>
                <a:spcPts val="0"/>
              </a:spcAft>
              <a:buClr>
                <a:srgbClr val="C10C21"/>
              </a:buClr>
            </a:pPr>
            <a:r>
              <a:rPr lang="en-US" sz="2000" b="1">
                <a:solidFill>
                  <a:schemeClr val="bg1"/>
                </a:solidFill>
                <a:latin typeface="Arial Narrow" panose="020B0604020202020204" pitchFamily="34" charset="0"/>
                <a:cs typeface="Arial Narrow" panose="020B0604020202020204" pitchFamily="34" charset="0"/>
              </a:rPr>
              <a:t>5 – 7 mins</a:t>
            </a:r>
          </a:p>
          <a:p>
            <a:pPr algn="ctr">
              <a:spcBef>
                <a:spcPts val="0"/>
              </a:spcBef>
              <a:spcAft>
                <a:spcPts val="1000"/>
              </a:spcAft>
              <a:buClr>
                <a:srgbClr val="C10C21"/>
              </a:buClr>
            </a:pPr>
            <a:r>
              <a:rPr lang="en-US" sz="1600">
                <a:solidFill>
                  <a:schemeClr val="accent1"/>
                </a:solidFill>
                <a:latin typeface="Arial Narrow" panose="020B0604020202020204" pitchFamily="34" charset="0"/>
                <a:cs typeface="Arial Narrow" panose="020B0604020202020204" pitchFamily="34" charset="0"/>
              </a:rPr>
              <a:t>STARTS WORKING</a:t>
            </a:r>
          </a:p>
          <a:p>
            <a:pPr algn="ctr">
              <a:spcBef>
                <a:spcPts val="0"/>
              </a:spcBef>
              <a:spcAft>
                <a:spcPts val="0"/>
              </a:spcAft>
              <a:buClr>
                <a:srgbClr val="C10C21"/>
              </a:buClr>
            </a:pPr>
            <a:r>
              <a:rPr lang="en-US" sz="2000" b="1">
                <a:solidFill>
                  <a:schemeClr val="bg1"/>
                </a:solidFill>
                <a:latin typeface="Arial Narrow" panose="020B0604020202020204" pitchFamily="34" charset="0"/>
                <a:cs typeface="Arial Narrow" panose="020B0604020202020204" pitchFamily="34" charset="0"/>
              </a:rPr>
              <a:t>30 mins</a:t>
            </a:r>
          </a:p>
          <a:p>
            <a:pPr algn="ctr">
              <a:spcBef>
                <a:spcPts val="0"/>
              </a:spcBef>
              <a:spcAft>
                <a:spcPts val="0"/>
              </a:spcAft>
              <a:buClr>
                <a:srgbClr val="C10C21"/>
              </a:buClr>
            </a:pPr>
            <a:r>
              <a:rPr lang="en-US" sz="1600">
                <a:solidFill>
                  <a:schemeClr val="accent1"/>
                </a:solidFill>
                <a:latin typeface="Arial Narrow" panose="020B0604020202020204" pitchFamily="34" charset="0"/>
                <a:cs typeface="Arial Narrow" panose="020B0604020202020204" pitchFamily="34" charset="0"/>
              </a:rPr>
              <a:t>PEAK LEVELS</a:t>
            </a:r>
            <a:endParaRPr kumimoji="0" lang="en-US" sz="1600" u="none" strike="noStrike" kern="1200" cap="none" spc="0" normalizeH="0" baseline="0" noProof="0">
              <a:ln>
                <a:noFill/>
              </a:ln>
              <a:solidFill>
                <a:schemeClr val="accent1"/>
              </a:solidFill>
              <a:effectLst/>
              <a:uLnTx/>
              <a:uFillTx/>
              <a:latin typeface="Arial Narrow" panose="020B0604020202020204" pitchFamily="34" charset="0"/>
              <a:cs typeface="Arial Narrow" panose="020B0604020202020204" pitchFamily="34" charset="0"/>
            </a:endParaRPr>
          </a:p>
        </p:txBody>
      </p:sp>
      <p:sp>
        <p:nvSpPr>
          <p:cNvPr id="5" name="Text Placeholder 3">
            <a:extLst>
              <a:ext uri="{FF2B5EF4-FFF2-40B4-BE49-F238E27FC236}">
                <a16:creationId xmlns:a16="http://schemas.microsoft.com/office/drawing/2014/main" id="{E131C8EC-CB07-47E0-6AFE-D26F648CAC8B}"/>
              </a:ext>
            </a:extLst>
          </p:cNvPr>
          <p:cNvSpPr txBox="1">
            <a:spLocks/>
          </p:cNvSpPr>
          <p:nvPr/>
        </p:nvSpPr>
        <p:spPr bwMode="auto">
          <a:xfrm>
            <a:off x="3868817" y="1562213"/>
            <a:ext cx="3960734" cy="419991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600"/>
              </a:spcBef>
              <a:spcAft>
                <a:spcPts val="600"/>
              </a:spcAft>
              <a:buClr>
                <a:schemeClr val="accent1"/>
              </a:buClr>
              <a:buNone/>
            </a:pPr>
            <a:r>
              <a:rPr lang="en-US" sz="1700" b="1" dirty="0">
                <a:solidFill>
                  <a:schemeClr val="accent1"/>
                </a:solidFill>
                <a:latin typeface="Arial" panose="020B0604020202020204" pitchFamily="34" charset="0"/>
                <a:cs typeface="Arial" panose="020B0604020202020204" pitchFamily="34" charset="0"/>
              </a:rPr>
              <a:t>How it is used</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Special chewing technique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a:t>
            </a:r>
            <a:r>
              <a:rPr lang="en-US" sz="1600" b="1" dirty="0">
                <a:solidFill>
                  <a:schemeClr val="accent1"/>
                </a:solidFill>
                <a:latin typeface="Arial" panose="020B0604020202020204" pitchFamily="34" charset="0"/>
                <a:cs typeface="Arial" panose="020B0604020202020204" pitchFamily="34" charset="0"/>
              </a:rPr>
              <a:t>Chew and Park</a:t>
            </a:r>
            <a:r>
              <a:rPr lang="en-US" sz="1600" dirty="0">
                <a:latin typeface="Arial" panose="020B0604020202020204" pitchFamily="34" charset="0"/>
                <a:cs typeface="Arial" panose="020B0604020202020204" pitchFamily="34" charset="0"/>
              </a:rPr>
              <a:t>”</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Use for about 30 minutes</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Use one piece per hour</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Max 15 pieces day; </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Sticks to dentures; not appropriate for people with complicated dental work</a:t>
            </a:r>
          </a:p>
        </p:txBody>
      </p:sp>
      <p:sp>
        <p:nvSpPr>
          <p:cNvPr id="7" name="Footer Placeholder 3">
            <a:extLst>
              <a:ext uri="{FF2B5EF4-FFF2-40B4-BE49-F238E27FC236}">
                <a16:creationId xmlns:a16="http://schemas.microsoft.com/office/drawing/2014/main" id="{1F7F9F6D-6EC6-D2FF-1BEF-5298B87CEA2E}"/>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088876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par>
                          <p:cTn id="18" fill="hold">
                            <p:stCondLst>
                              <p:cond delay="500"/>
                            </p:stCondLst>
                            <p:childTnLst>
                              <p:par>
                                <p:cTn id="19" presetID="10" presetClass="entr" presetSubtype="0" fill="hold" grpId="0" nodeType="afterEffect">
                                  <p:stCondLst>
                                    <p:cond delay="5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animBg="1"/>
      <p:bldP spid="4"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F2146-BB3E-0B05-F8DD-AAFB1CCDE393}"/>
              </a:ext>
            </a:extLst>
          </p:cNvPr>
          <p:cNvSpPr>
            <a:spLocks noGrp="1"/>
          </p:cNvSpPr>
          <p:nvPr>
            <p:ph type="title"/>
          </p:nvPr>
        </p:nvSpPr>
        <p:spPr>
          <a:xfrm>
            <a:off x="571500" y="152400"/>
            <a:ext cx="7962900" cy="1066800"/>
          </a:xfrm>
        </p:spPr>
        <p:txBody>
          <a:bodyPr/>
          <a:lstStyle/>
          <a:p>
            <a:r>
              <a:rPr lang="en-US"/>
              <a:t>Nicotine mouth spray</a:t>
            </a:r>
          </a:p>
        </p:txBody>
      </p:sp>
      <p:sp>
        <p:nvSpPr>
          <p:cNvPr id="16" name="Graphic 14">
            <a:extLst>
              <a:ext uri="{FF2B5EF4-FFF2-40B4-BE49-F238E27FC236}">
                <a16:creationId xmlns:a16="http://schemas.microsoft.com/office/drawing/2014/main" id="{58CF2815-5F3E-07D1-2CEB-6D427D3BCE07}"/>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a:p>
        </p:txBody>
      </p:sp>
      <p:sp>
        <p:nvSpPr>
          <p:cNvPr id="9" name="TextBox 8">
            <a:extLst>
              <a:ext uri="{FF2B5EF4-FFF2-40B4-BE49-F238E27FC236}">
                <a16:creationId xmlns:a16="http://schemas.microsoft.com/office/drawing/2014/main" id="{E5207743-25C7-C18D-FFDF-EDC968526173}"/>
              </a:ext>
            </a:extLst>
          </p:cNvPr>
          <p:cNvSpPr txBox="1"/>
          <p:nvPr/>
        </p:nvSpPr>
        <p:spPr bwMode="auto">
          <a:xfrm>
            <a:off x="6885432" y="219456"/>
            <a:ext cx="2258568" cy="1757134"/>
          </a:xfrm>
          <a:prstGeom prst="rect">
            <a:avLst/>
          </a:prstGeom>
          <a:no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0"/>
              </a:spcBef>
              <a:spcAft>
                <a:spcPts val="0"/>
              </a:spcAft>
              <a:buClr>
                <a:srgbClr val="C10C21"/>
              </a:buClr>
            </a:pPr>
            <a:r>
              <a:rPr lang="en-US" sz="2000" b="1">
                <a:solidFill>
                  <a:schemeClr val="bg1"/>
                </a:solidFill>
                <a:latin typeface="Arial Narrow" panose="020B0604020202020204" pitchFamily="34" charset="0"/>
                <a:cs typeface="Arial Narrow" panose="020B0604020202020204" pitchFamily="34" charset="0"/>
              </a:rPr>
              <a:t>30 sec – 2 mins</a:t>
            </a:r>
          </a:p>
          <a:p>
            <a:pPr algn="ctr">
              <a:spcBef>
                <a:spcPts val="0"/>
              </a:spcBef>
              <a:spcAft>
                <a:spcPts val="1000"/>
              </a:spcAft>
              <a:buClr>
                <a:srgbClr val="C10C21"/>
              </a:buClr>
            </a:pPr>
            <a:r>
              <a:rPr lang="en-US" sz="1600">
                <a:solidFill>
                  <a:schemeClr val="accent1"/>
                </a:solidFill>
                <a:latin typeface="Arial Narrow" panose="020B0604020202020204" pitchFamily="34" charset="0"/>
                <a:cs typeface="Arial Narrow" panose="020B0604020202020204" pitchFamily="34" charset="0"/>
              </a:rPr>
              <a:t>STARTS WORKING</a:t>
            </a:r>
          </a:p>
          <a:p>
            <a:pPr algn="ctr">
              <a:spcBef>
                <a:spcPts val="0"/>
              </a:spcBef>
              <a:spcAft>
                <a:spcPts val="0"/>
              </a:spcAft>
              <a:buClr>
                <a:srgbClr val="C10C21"/>
              </a:buClr>
            </a:pPr>
            <a:r>
              <a:rPr lang="en-US" sz="2000" b="1">
                <a:solidFill>
                  <a:schemeClr val="bg1"/>
                </a:solidFill>
                <a:latin typeface="Arial Narrow" panose="020B0604020202020204" pitchFamily="34" charset="0"/>
                <a:cs typeface="Arial Narrow" panose="020B0604020202020204" pitchFamily="34" charset="0"/>
              </a:rPr>
              <a:t>16 mins</a:t>
            </a:r>
          </a:p>
          <a:p>
            <a:pPr algn="ctr">
              <a:spcBef>
                <a:spcPts val="0"/>
              </a:spcBef>
              <a:spcAft>
                <a:spcPts val="0"/>
              </a:spcAft>
              <a:buClr>
                <a:srgbClr val="C10C21"/>
              </a:buClr>
            </a:pPr>
            <a:r>
              <a:rPr lang="en-US" sz="1600">
                <a:solidFill>
                  <a:schemeClr val="accent1"/>
                </a:solidFill>
                <a:latin typeface="Arial Narrow" panose="020B0604020202020204" pitchFamily="34" charset="0"/>
                <a:cs typeface="Arial Narrow" panose="020B0604020202020204" pitchFamily="34" charset="0"/>
              </a:rPr>
              <a:t>PEAK LEVELS</a:t>
            </a:r>
            <a:endParaRPr kumimoji="0" lang="en-US" sz="1600" u="none" strike="noStrike" kern="1200" cap="none" spc="0" normalizeH="0" baseline="0" noProof="0">
              <a:ln>
                <a:noFill/>
              </a:ln>
              <a:solidFill>
                <a:schemeClr val="accent1"/>
              </a:solidFill>
              <a:effectLst/>
              <a:uLnTx/>
              <a:uFillTx/>
              <a:latin typeface="Arial Narrow" panose="020B0604020202020204" pitchFamily="34" charset="0"/>
              <a:cs typeface="Arial Narrow" panose="020B0604020202020204" pitchFamily="34" charset="0"/>
            </a:endParaRPr>
          </a:p>
        </p:txBody>
      </p:sp>
      <p:sp>
        <p:nvSpPr>
          <p:cNvPr id="5" name="Text Placeholder 3">
            <a:extLst>
              <a:ext uri="{FF2B5EF4-FFF2-40B4-BE49-F238E27FC236}">
                <a16:creationId xmlns:a16="http://schemas.microsoft.com/office/drawing/2014/main" id="{44E18582-B864-91B5-05A4-24BF4D10782A}"/>
              </a:ext>
            </a:extLst>
          </p:cNvPr>
          <p:cNvSpPr txBox="1">
            <a:spLocks/>
          </p:cNvSpPr>
          <p:nvPr/>
        </p:nvSpPr>
        <p:spPr bwMode="auto">
          <a:xfrm>
            <a:off x="571500" y="1627796"/>
            <a:ext cx="5147376" cy="156803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a:solidFill>
                  <a:schemeClr val="accent1"/>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A 1mg/spray mouth spray  </a:t>
            </a:r>
          </a:p>
          <a:p>
            <a:pPr marL="223838" indent="-223838">
              <a:lnSpc>
                <a:spcPts val="2200"/>
              </a:lnSpc>
              <a:spcBef>
                <a:spcPts val="400"/>
              </a:spcBef>
              <a:spcAft>
                <a:spcPts val="0"/>
              </a:spcAft>
              <a:buClr>
                <a:schemeClr val="accent1"/>
              </a:buClr>
            </a:pPr>
            <a:r>
              <a:rPr lang="en-US" sz="1600">
                <a:latin typeface="Arial" panose="020B0604020202020204" pitchFamily="34" charset="0"/>
                <a:cs typeface="Arial" panose="020B0604020202020204" pitchFamily="34" charset="0"/>
              </a:rPr>
              <a:t>Brand name </a:t>
            </a:r>
            <a:r>
              <a:rPr lang="en-US" sz="1600" err="1">
                <a:latin typeface="Arial" panose="020B0604020202020204" pitchFamily="34" charset="0"/>
                <a:cs typeface="Arial" panose="020B0604020202020204" pitchFamily="34" charset="0"/>
              </a:rPr>
              <a:t>QuickMist</a:t>
            </a:r>
            <a:r>
              <a:rPr lang="en-US" sz="1600">
                <a:latin typeface="Arial" panose="020B0604020202020204" pitchFamily="34" charset="0"/>
                <a:cs typeface="Arial" panose="020B0604020202020204" pitchFamily="34" charset="0"/>
              </a:rPr>
              <a:t> </a:t>
            </a:r>
          </a:p>
          <a:p>
            <a:pPr marL="0" indent="0">
              <a:lnSpc>
                <a:spcPts val="2200"/>
              </a:lnSpc>
              <a:spcBef>
                <a:spcPts val="400"/>
              </a:spcBef>
              <a:spcAft>
                <a:spcPts val="0"/>
              </a:spcAft>
              <a:buClr>
                <a:schemeClr val="accent1"/>
              </a:buClr>
              <a:buNone/>
            </a:pPr>
            <a:r>
              <a:rPr lang="en-US" sz="1600">
                <a:latin typeface="Arial" panose="020B0604020202020204" pitchFamily="34" charset="0"/>
                <a:cs typeface="Arial" panose="020B0604020202020204" pitchFamily="34" charset="0"/>
              </a:rPr>
              <a:t>    (Fresh mint, Cool Berry)</a:t>
            </a:r>
          </a:p>
        </p:txBody>
      </p:sp>
      <p:sp>
        <p:nvSpPr>
          <p:cNvPr id="6" name="Text Placeholder 3">
            <a:extLst>
              <a:ext uri="{FF2B5EF4-FFF2-40B4-BE49-F238E27FC236}">
                <a16:creationId xmlns:a16="http://schemas.microsoft.com/office/drawing/2014/main" id="{F0245E9B-0B32-59B0-28AC-096C36ED3AA5}"/>
              </a:ext>
            </a:extLst>
          </p:cNvPr>
          <p:cNvSpPr txBox="1">
            <a:spLocks/>
          </p:cNvSpPr>
          <p:nvPr/>
        </p:nvSpPr>
        <p:spPr bwMode="auto">
          <a:xfrm>
            <a:off x="4095745" y="1627796"/>
            <a:ext cx="4207235" cy="419991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600"/>
              </a:spcBef>
              <a:spcAft>
                <a:spcPts val="600"/>
              </a:spcAft>
              <a:buClr>
                <a:schemeClr val="accent1"/>
              </a:buClr>
              <a:buNone/>
            </a:pPr>
            <a:r>
              <a:rPr lang="en-US" sz="1700" b="1">
                <a:solidFill>
                  <a:schemeClr val="accent1"/>
                </a:solidFill>
                <a:latin typeface="Arial" panose="020B0604020202020204" pitchFamily="34" charset="0"/>
                <a:cs typeface="Arial" panose="020B0604020202020204" pitchFamily="34" charset="0"/>
              </a:rPr>
              <a:t>How it is used</a:t>
            </a:r>
          </a:p>
          <a:p>
            <a:pPr marL="223838" indent="-223838">
              <a:lnSpc>
                <a:spcPts val="22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Child-proof lock (push lever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and slide up or down)</a:t>
            </a:r>
          </a:p>
          <a:p>
            <a:pPr marL="223838" indent="-223838">
              <a:lnSpc>
                <a:spcPts val="22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First use: </a:t>
            </a:r>
            <a:r>
              <a:rPr lang="en-US" sz="1600" b="1">
                <a:solidFill>
                  <a:schemeClr val="accent1"/>
                </a:solidFill>
                <a:latin typeface="Arial" panose="020B0604020202020204" pitchFamily="34" charset="0"/>
                <a:cs typeface="Arial" panose="020B0604020202020204" pitchFamily="34" charset="0"/>
              </a:rPr>
              <a:t>prime the pump</a:t>
            </a:r>
            <a:r>
              <a:rPr lang="en-US" sz="1600" b="1">
                <a:solidFill>
                  <a:srgbClr val="00B1FF"/>
                </a:solidFill>
                <a:latin typeface="Arial" panose="020B0604020202020204" pitchFamily="34" charset="0"/>
                <a:cs typeface="Arial" panose="020B0604020202020204" pitchFamily="34" charset="0"/>
              </a:rPr>
              <a:t> </a:t>
            </a:r>
          </a:p>
          <a:p>
            <a:pPr marL="223838" indent="-223838">
              <a:lnSpc>
                <a:spcPts val="22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Point and spray (firmly) inside of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mouth against the cheek, repeat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on other side of mouth</a:t>
            </a:r>
          </a:p>
          <a:p>
            <a:pPr marL="223838" indent="-223838">
              <a:lnSpc>
                <a:spcPts val="22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1 to 2 sprays every 30 minutes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to an hour  </a:t>
            </a:r>
          </a:p>
          <a:p>
            <a:pPr marL="223838" indent="-223838">
              <a:lnSpc>
                <a:spcPts val="22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Hold spray in the mouth and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avoid swallowing for a few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seconds after spraying</a:t>
            </a:r>
          </a:p>
          <a:p>
            <a:pPr marL="223838" indent="-223838">
              <a:lnSpc>
                <a:spcPts val="2200"/>
              </a:lnSpc>
              <a:spcBef>
                <a:spcPts val="600"/>
              </a:spcBef>
              <a:spcAft>
                <a:spcPts val="600"/>
              </a:spcAft>
              <a:buClr>
                <a:schemeClr val="accent1"/>
              </a:buClr>
            </a:pPr>
            <a:endParaRPr lang="en-US" sz="1600">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2061003F-FE66-38D2-0BA7-1E1C820DE9A6}"/>
              </a:ext>
            </a:extLst>
          </p:cNvPr>
          <p:cNvPicPr>
            <a:picLocks noChangeAspect="1"/>
          </p:cNvPicPr>
          <p:nvPr/>
        </p:nvPicPr>
        <p:blipFill>
          <a:blip r:embed="rId3"/>
          <a:srcRect/>
          <a:stretch/>
        </p:blipFill>
        <p:spPr>
          <a:xfrm rot="493706">
            <a:off x="464966" y="3725693"/>
            <a:ext cx="3242892" cy="1816864"/>
          </a:xfrm>
          <a:prstGeom prst="rect">
            <a:avLst/>
          </a:prstGeom>
        </p:spPr>
      </p:pic>
      <p:sp>
        <p:nvSpPr>
          <p:cNvPr id="4" name="Footer Placeholder 3">
            <a:extLst>
              <a:ext uri="{FF2B5EF4-FFF2-40B4-BE49-F238E27FC236}">
                <a16:creationId xmlns:a16="http://schemas.microsoft.com/office/drawing/2014/main" id="{2076C4A8-DB0B-368C-C1C4-E8D28663193B}"/>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886350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500"/>
                            </p:stCondLst>
                            <p:childTnLst>
                              <p:par>
                                <p:cTn id="24" presetID="10" presetClass="entr" presetSubtype="0" fill="hold" grpId="0" nodeType="after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9"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D8172C-147B-9041-7DD9-92CEFEBB62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16D5D6-D285-F72D-A920-DE2E07672D2D}"/>
              </a:ext>
            </a:extLst>
          </p:cNvPr>
          <p:cNvSpPr>
            <a:spLocks noGrp="1"/>
          </p:cNvSpPr>
          <p:nvPr>
            <p:ph type="title"/>
          </p:nvPr>
        </p:nvSpPr>
        <p:spPr>
          <a:xfrm>
            <a:off x="571500" y="152400"/>
            <a:ext cx="7962900" cy="1066800"/>
          </a:xfrm>
        </p:spPr>
        <p:txBody>
          <a:bodyPr wrap="square" anchor="ctr">
            <a:normAutofit/>
          </a:bodyPr>
          <a:lstStyle/>
          <a:p>
            <a:r>
              <a:rPr lang="en-US" dirty="0"/>
              <a:t>Skills practice: practitioner</a:t>
            </a:r>
          </a:p>
        </p:txBody>
      </p:sp>
      <p:sp>
        <p:nvSpPr>
          <p:cNvPr id="4" name="Text Placeholder 3">
            <a:extLst>
              <a:ext uri="{FF2B5EF4-FFF2-40B4-BE49-F238E27FC236}">
                <a16:creationId xmlns:a16="http://schemas.microsoft.com/office/drawing/2014/main" id="{AD279571-F89C-35F1-810A-A6564871F138}"/>
              </a:ext>
            </a:extLst>
          </p:cNvPr>
          <p:cNvSpPr>
            <a:spLocks noGrp="1"/>
          </p:cNvSpPr>
          <p:nvPr>
            <p:ph sz="half" idx="1"/>
          </p:nvPr>
        </p:nvSpPr>
        <p:spPr>
          <a:xfrm>
            <a:off x="571500" y="1752601"/>
            <a:ext cx="3771900" cy="4267200"/>
          </a:xfrm>
        </p:spPr>
        <p:txBody>
          <a:bodyPr wrap="square" anchor="t">
            <a:noAutofit/>
          </a:bodyPr>
          <a:lstStyle/>
          <a:p>
            <a:pPr marL="0" indent="0">
              <a:spcBef>
                <a:spcPts val="0"/>
              </a:spcBef>
              <a:spcAft>
                <a:spcPts val="0"/>
              </a:spcAft>
              <a:buNone/>
            </a:pPr>
            <a:r>
              <a:rPr lang="en-GB" sz="1600" b="1" dirty="0">
                <a:solidFill>
                  <a:schemeClr val="accent1"/>
                </a:solidFill>
              </a:rPr>
              <a:t>Group size: </a:t>
            </a:r>
            <a:r>
              <a:rPr lang="en-GB" sz="1600" dirty="0"/>
              <a:t>Pairs – one person plays the TDA, the other the patient</a:t>
            </a:r>
          </a:p>
          <a:p>
            <a:pPr marL="0" indent="0">
              <a:spcBef>
                <a:spcPts val="0"/>
              </a:spcBef>
              <a:spcAft>
                <a:spcPts val="0"/>
              </a:spcAft>
              <a:buNone/>
            </a:pPr>
            <a:endParaRPr lang="en-GB" sz="1600" b="1" dirty="0">
              <a:solidFill>
                <a:schemeClr val="accent1"/>
              </a:solidFill>
            </a:endParaRPr>
          </a:p>
          <a:p>
            <a:pPr marL="0" indent="0">
              <a:spcBef>
                <a:spcPts val="0"/>
              </a:spcBef>
              <a:spcAft>
                <a:spcPts val="0"/>
              </a:spcAft>
              <a:buNone/>
            </a:pPr>
            <a:r>
              <a:rPr lang="en-GB" sz="1600" b="1" dirty="0">
                <a:solidFill>
                  <a:schemeClr val="accent1"/>
                </a:solidFill>
              </a:rPr>
              <a:t>Duration: </a:t>
            </a:r>
            <a:r>
              <a:rPr lang="en-GB" sz="1600" dirty="0">
                <a:solidFill>
                  <a:schemeClr val="accent1"/>
                </a:solidFill>
              </a:rPr>
              <a:t>12–15 minutes</a:t>
            </a:r>
          </a:p>
          <a:p>
            <a:pPr marL="287655" indent="-288290">
              <a:spcBef>
                <a:spcPts val="0"/>
              </a:spcBef>
              <a:spcAft>
                <a:spcPts val="0"/>
              </a:spcAft>
            </a:pPr>
            <a:r>
              <a:rPr lang="en-US" sz="1600" dirty="0"/>
              <a:t>Practice the core communication skills</a:t>
            </a:r>
          </a:p>
          <a:p>
            <a:pPr marL="287655" indent="-288290">
              <a:spcBef>
                <a:spcPts val="0"/>
              </a:spcBef>
              <a:spcAft>
                <a:spcPts val="0"/>
              </a:spcAft>
            </a:pPr>
            <a:r>
              <a:rPr lang="en-US" sz="1600" dirty="0"/>
              <a:t>Use the clinical checklist to ask questions to ensure you cover all the BCTs</a:t>
            </a:r>
          </a:p>
        </p:txBody>
      </p:sp>
      <p:pic>
        <p:nvPicPr>
          <p:cNvPr id="6" name="Picture 5" descr="A medical checklist with blue text&#10;&#10;Description automatically generated">
            <a:extLst>
              <a:ext uri="{FF2B5EF4-FFF2-40B4-BE49-F238E27FC236}">
                <a16:creationId xmlns:a16="http://schemas.microsoft.com/office/drawing/2014/main" id="{C07E271F-1A19-FAA7-AE62-9B4DD21A8917}"/>
              </a:ext>
            </a:extLst>
          </p:cNvPr>
          <p:cNvPicPr>
            <a:picLocks noChangeAspect="1"/>
          </p:cNvPicPr>
          <p:nvPr/>
        </p:nvPicPr>
        <p:blipFill>
          <a:blip r:embed="rId3"/>
          <a:stretch>
            <a:fillRect/>
          </a:stretch>
        </p:blipFill>
        <p:spPr>
          <a:xfrm>
            <a:off x="4810381" y="1532839"/>
            <a:ext cx="3776546" cy="4267200"/>
          </a:xfrm>
          <a:prstGeom prst="rect">
            <a:avLst/>
          </a:prstGeom>
          <a:ln>
            <a:solidFill>
              <a:schemeClr val="tx1"/>
            </a:solidFill>
          </a:ln>
        </p:spPr>
      </p:pic>
      <p:sp>
        <p:nvSpPr>
          <p:cNvPr id="3" name="Footer Placeholder 3">
            <a:extLst>
              <a:ext uri="{FF2B5EF4-FFF2-40B4-BE49-F238E27FC236}">
                <a16:creationId xmlns:a16="http://schemas.microsoft.com/office/drawing/2014/main" id="{DAFAE1FF-7E61-C6D5-5E91-822A7F4A5E90}"/>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
        <p:nvSpPr>
          <p:cNvPr id="5" name="TextBox 4">
            <a:extLst>
              <a:ext uri="{FF2B5EF4-FFF2-40B4-BE49-F238E27FC236}">
                <a16:creationId xmlns:a16="http://schemas.microsoft.com/office/drawing/2014/main" id="{6FCCC579-5852-FA7B-3990-EF5FC360620E}"/>
              </a:ext>
            </a:extLst>
          </p:cNvPr>
          <p:cNvSpPr txBox="1"/>
          <p:nvPr/>
        </p:nvSpPr>
        <p:spPr bwMode="auto">
          <a:xfrm>
            <a:off x="788545" y="5237286"/>
            <a:ext cx="1668905" cy="829454"/>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0"/>
              </a:spcBef>
              <a:spcAft>
                <a:spcPts val="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Day 1</a:t>
            </a:r>
          </a:p>
          <a:p>
            <a:pPr marL="0" marR="0" indent="0" algn="ctr" defTabSz="457200" rtl="0" eaLnBrk="1" fontAlgn="base" latinLnBrk="0" hangingPunct="1">
              <a:lnSpc>
                <a:spcPct val="100000"/>
              </a:lnSpc>
              <a:spcBef>
                <a:spcPts val="0"/>
              </a:spcBef>
              <a:spcAft>
                <a:spcPts val="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2</a:t>
            </a:r>
          </a:p>
        </p:txBody>
      </p:sp>
    </p:spTree>
    <p:extLst>
      <p:ext uri="{BB962C8B-B14F-4D97-AF65-F5344CB8AC3E}">
        <p14:creationId xmlns:p14="http://schemas.microsoft.com/office/powerpoint/2010/main" val="3926081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par>
                          <p:cTn id="18" fill="hold">
                            <p:stCondLst>
                              <p:cond delay="500"/>
                            </p:stCondLst>
                            <p:childTnLst>
                              <p:par>
                                <p:cTn id="19" presetID="10" presetClass="entr" presetSubtype="0" fill="hold" nodeType="afterEffect">
                                  <p:stCondLst>
                                    <p:cond delay="100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500"/>
                                        <p:tgtEl>
                                          <p:spTgt spid="4">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8E3A8EC-5B55-B720-7E8C-05DBD498E10D}"/>
              </a:ext>
            </a:extLst>
          </p:cNvPr>
          <p:cNvPicPr>
            <a:picLocks noChangeAspect="1"/>
          </p:cNvPicPr>
          <p:nvPr/>
        </p:nvPicPr>
        <p:blipFill>
          <a:blip r:embed="rId3"/>
          <a:srcRect/>
          <a:stretch/>
        </p:blipFill>
        <p:spPr>
          <a:xfrm>
            <a:off x="5610080" y="2437370"/>
            <a:ext cx="2319516" cy="3191015"/>
          </a:xfrm>
          <a:prstGeom prst="rect">
            <a:avLst/>
          </a:prstGeom>
        </p:spPr>
      </p:pic>
      <p:sp>
        <p:nvSpPr>
          <p:cNvPr id="2" name="Title 1">
            <a:extLst>
              <a:ext uri="{FF2B5EF4-FFF2-40B4-BE49-F238E27FC236}">
                <a16:creationId xmlns:a16="http://schemas.microsoft.com/office/drawing/2014/main" id="{54AF2146-BB3E-0B05-F8DD-AAFB1CCDE393}"/>
              </a:ext>
            </a:extLst>
          </p:cNvPr>
          <p:cNvSpPr>
            <a:spLocks noGrp="1"/>
          </p:cNvSpPr>
          <p:nvPr>
            <p:ph type="title"/>
          </p:nvPr>
        </p:nvSpPr>
        <p:spPr>
          <a:xfrm>
            <a:off x="571500" y="152400"/>
            <a:ext cx="7962900" cy="1066800"/>
          </a:xfrm>
        </p:spPr>
        <p:txBody>
          <a:bodyPr/>
          <a:lstStyle/>
          <a:p>
            <a:r>
              <a:rPr lang="en-US"/>
              <a:t>Nicotine lozenges and mini lozenges</a:t>
            </a:r>
          </a:p>
        </p:txBody>
      </p:sp>
      <p:sp>
        <p:nvSpPr>
          <p:cNvPr id="16" name="Graphic 14">
            <a:extLst>
              <a:ext uri="{FF2B5EF4-FFF2-40B4-BE49-F238E27FC236}">
                <a16:creationId xmlns:a16="http://schemas.microsoft.com/office/drawing/2014/main" id="{58CF2815-5F3E-07D1-2CEB-6D427D3BCE07}"/>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a:p>
        </p:txBody>
      </p:sp>
      <p:sp>
        <p:nvSpPr>
          <p:cNvPr id="9" name="TextBox 8">
            <a:extLst>
              <a:ext uri="{FF2B5EF4-FFF2-40B4-BE49-F238E27FC236}">
                <a16:creationId xmlns:a16="http://schemas.microsoft.com/office/drawing/2014/main" id="{E5207743-25C7-C18D-FFDF-EDC968526173}"/>
              </a:ext>
            </a:extLst>
          </p:cNvPr>
          <p:cNvSpPr txBox="1"/>
          <p:nvPr/>
        </p:nvSpPr>
        <p:spPr bwMode="auto">
          <a:xfrm>
            <a:off x="6885432" y="219456"/>
            <a:ext cx="2258568" cy="1757134"/>
          </a:xfrm>
          <a:prstGeom prst="rect">
            <a:avLst/>
          </a:prstGeom>
          <a:no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0"/>
              </a:spcBef>
              <a:spcAft>
                <a:spcPts val="0"/>
              </a:spcAft>
              <a:buClr>
                <a:srgbClr val="C10C21"/>
              </a:buClr>
            </a:pPr>
            <a:r>
              <a:rPr lang="en-US" sz="2000" b="1">
                <a:solidFill>
                  <a:schemeClr val="bg1"/>
                </a:solidFill>
                <a:latin typeface="Arial Narrow" panose="020B0604020202020204" pitchFamily="34" charset="0"/>
                <a:cs typeface="Arial Narrow" panose="020B0604020202020204" pitchFamily="34" charset="0"/>
              </a:rPr>
              <a:t>2 – 5 mins</a:t>
            </a:r>
          </a:p>
          <a:p>
            <a:pPr algn="ctr">
              <a:spcBef>
                <a:spcPts val="0"/>
              </a:spcBef>
              <a:spcAft>
                <a:spcPts val="1000"/>
              </a:spcAft>
              <a:buClr>
                <a:srgbClr val="C10C21"/>
              </a:buClr>
            </a:pPr>
            <a:r>
              <a:rPr lang="en-US" sz="1600">
                <a:solidFill>
                  <a:schemeClr val="accent1"/>
                </a:solidFill>
                <a:latin typeface="Arial Narrow" panose="020B0604020202020204" pitchFamily="34" charset="0"/>
                <a:cs typeface="Arial Narrow" panose="020B0604020202020204" pitchFamily="34" charset="0"/>
              </a:rPr>
              <a:t>STARTS WORKING</a:t>
            </a:r>
          </a:p>
          <a:p>
            <a:pPr algn="ctr">
              <a:spcBef>
                <a:spcPts val="0"/>
              </a:spcBef>
              <a:spcAft>
                <a:spcPts val="0"/>
              </a:spcAft>
              <a:buClr>
                <a:srgbClr val="C10C21"/>
              </a:buClr>
            </a:pPr>
            <a:r>
              <a:rPr lang="en-US" sz="2000" b="1">
                <a:solidFill>
                  <a:schemeClr val="bg1"/>
                </a:solidFill>
                <a:latin typeface="Arial Narrow" panose="020B0604020202020204" pitchFamily="34" charset="0"/>
                <a:cs typeface="Arial Narrow" panose="020B0604020202020204" pitchFamily="34" charset="0"/>
              </a:rPr>
              <a:t>30 mins</a:t>
            </a:r>
          </a:p>
          <a:p>
            <a:pPr algn="ctr">
              <a:spcBef>
                <a:spcPts val="0"/>
              </a:spcBef>
              <a:spcAft>
                <a:spcPts val="0"/>
              </a:spcAft>
              <a:buClr>
                <a:srgbClr val="C10C21"/>
              </a:buClr>
            </a:pPr>
            <a:r>
              <a:rPr lang="en-US" sz="1600">
                <a:solidFill>
                  <a:schemeClr val="accent1"/>
                </a:solidFill>
                <a:latin typeface="Arial Narrow" panose="020B0604020202020204" pitchFamily="34" charset="0"/>
                <a:cs typeface="Arial Narrow" panose="020B0604020202020204" pitchFamily="34" charset="0"/>
              </a:rPr>
              <a:t>PEAK LEVELS</a:t>
            </a:r>
            <a:endParaRPr kumimoji="0" lang="en-US" sz="1600" u="none" strike="noStrike" kern="1200" cap="none" spc="0" normalizeH="0" baseline="0" noProof="0">
              <a:ln>
                <a:noFill/>
              </a:ln>
              <a:solidFill>
                <a:schemeClr val="accent1"/>
              </a:solidFill>
              <a:effectLst/>
              <a:uLnTx/>
              <a:uFillTx/>
              <a:latin typeface="Arial Narrow" panose="020B0604020202020204" pitchFamily="34" charset="0"/>
              <a:cs typeface="Arial Narrow" panose="020B0604020202020204" pitchFamily="34" charset="0"/>
            </a:endParaRPr>
          </a:p>
        </p:txBody>
      </p:sp>
      <p:sp>
        <p:nvSpPr>
          <p:cNvPr id="3" name="Text Placeholder 3">
            <a:extLst>
              <a:ext uri="{FF2B5EF4-FFF2-40B4-BE49-F238E27FC236}">
                <a16:creationId xmlns:a16="http://schemas.microsoft.com/office/drawing/2014/main" id="{5388C581-8A62-5A53-407C-C362CBCF80CE}"/>
              </a:ext>
            </a:extLst>
          </p:cNvPr>
          <p:cNvSpPr txBox="1">
            <a:spLocks/>
          </p:cNvSpPr>
          <p:nvPr/>
        </p:nvSpPr>
        <p:spPr bwMode="auto">
          <a:xfrm>
            <a:off x="571500" y="1627796"/>
            <a:ext cx="4205600" cy="144081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a:solidFill>
                  <a:schemeClr val="accent1"/>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Sugar-free tablet</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Lozenges 1mg, 1.5mg, 2mg &amp; 4mg</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(Original and mini)</a:t>
            </a:r>
          </a:p>
        </p:txBody>
      </p:sp>
      <p:sp>
        <p:nvSpPr>
          <p:cNvPr id="6" name="Text Placeholder 3">
            <a:extLst>
              <a:ext uri="{FF2B5EF4-FFF2-40B4-BE49-F238E27FC236}">
                <a16:creationId xmlns:a16="http://schemas.microsoft.com/office/drawing/2014/main" id="{11D7FD83-2AFD-35D7-45A8-DE704D664BFB}"/>
              </a:ext>
            </a:extLst>
          </p:cNvPr>
          <p:cNvSpPr txBox="1">
            <a:spLocks/>
          </p:cNvSpPr>
          <p:nvPr/>
        </p:nvSpPr>
        <p:spPr bwMode="auto">
          <a:xfrm>
            <a:off x="571500" y="3495749"/>
            <a:ext cx="4207235" cy="20223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600"/>
              </a:spcBef>
              <a:spcAft>
                <a:spcPts val="600"/>
              </a:spcAft>
              <a:buClr>
                <a:schemeClr val="accent1"/>
              </a:buClr>
              <a:buNone/>
            </a:pPr>
            <a:r>
              <a:rPr lang="en-US" sz="1700" b="1">
                <a:solidFill>
                  <a:schemeClr val="accent1"/>
                </a:solidFill>
                <a:latin typeface="Arial" panose="020B0604020202020204" pitchFamily="34" charset="0"/>
                <a:cs typeface="Arial" panose="020B0604020202020204" pitchFamily="34" charset="0"/>
              </a:rPr>
              <a:t>How it is used</a:t>
            </a:r>
          </a:p>
          <a:p>
            <a:pPr marL="223838" indent="-223838">
              <a:lnSpc>
                <a:spcPts val="22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1 lozenge every hour or as required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to manage cravings/urges to smoke</a:t>
            </a:r>
          </a:p>
          <a:p>
            <a:pPr marL="223838" indent="-223838">
              <a:lnSpc>
                <a:spcPts val="22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Placed in mouth, allow to dissolve by moving around mouth periodically;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avoid crushing or chewing</a:t>
            </a:r>
          </a:p>
        </p:txBody>
      </p:sp>
      <p:sp>
        <p:nvSpPr>
          <p:cNvPr id="7" name="Footer Placeholder 3">
            <a:extLst>
              <a:ext uri="{FF2B5EF4-FFF2-40B4-BE49-F238E27FC236}">
                <a16:creationId xmlns:a16="http://schemas.microsoft.com/office/drawing/2014/main" id="{A29A7D96-4446-DE80-28BC-1711E2AA0A7D}"/>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511314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500"/>
                            </p:stCondLst>
                            <p:childTnLst>
                              <p:par>
                                <p:cTn id="24" presetID="10" presetClass="entr" presetSubtype="0" fill="hold" grpId="0" nodeType="after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9" grpId="0"/>
      <p:bldP spid="3"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ACC7226-DB87-4D4F-9F01-465A3CE79AFB}"/>
              </a:ext>
            </a:extLst>
          </p:cNvPr>
          <p:cNvPicPr>
            <a:picLocks noChangeAspect="1"/>
          </p:cNvPicPr>
          <p:nvPr/>
        </p:nvPicPr>
        <p:blipFill>
          <a:blip r:embed="rId3"/>
          <a:srcRect/>
          <a:stretch/>
        </p:blipFill>
        <p:spPr>
          <a:xfrm>
            <a:off x="5051480" y="2921867"/>
            <a:ext cx="3482920" cy="2154804"/>
          </a:xfrm>
          <a:prstGeom prst="rect">
            <a:avLst/>
          </a:prstGeom>
        </p:spPr>
      </p:pic>
      <p:sp>
        <p:nvSpPr>
          <p:cNvPr id="2" name="Title 1">
            <a:extLst>
              <a:ext uri="{FF2B5EF4-FFF2-40B4-BE49-F238E27FC236}">
                <a16:creationId xmlns:a16="http://schemas.microsoft.com/office/drawing/2014/main" id="{54AF2146-BB3E-0B05-F8DD-AAFB1CCDE393}"/>
              </a:ext>
            </a:extLst>
          </p:cNvPr>
          <p:cNvSpPr>
            <a:spLocks noGrp="1"/>
          </p:cNvSpPr>
          <p:nvPr>
            <p:ph type="title"/>
          </p:nvPr>
        </p:nvSpPr>
        <p:spPr>
          <a:xfrm>
            <a:off x="571500" y="152400"/>
            <a:ext cx="7962900" cy="1066800"/>
          </a:xfrm>
        </p:spPr>
        <p:txBody>
          <a:bodyPr/>
          <a:lstStyle/>
          <a:p>
            <a:r>
              <a:rPr lang="en-US"/>
              <a:t>Nicotine sublingual tablet (</a:t>
            </a:r>
            <a:r>
              <a:rPr lang="en-US" err="1"/>
              <a:t>microtab</a:t>
            </a:r>
            <a:r>
              <a:rPr lang="en-US"/>
              <a:t>)</a:t>
            </a:r>
          </a:p>
        </p:txBody>
      </p:sp>
      <p:sp>
        <p:nvSpPr>
          <p:cNvPr id="16" name="Graphic 14">
            <a:extLst>
              <a:ext uri="{FF2B5EF4-FFF2-40B4-BE49-F238E27FC236}">
                <a16:creationId xmlns:a16="http://schemas.microsoft.com/office/drawing/2014/main" id="{58CF2815-5F3E-07D1-2CEB-6D427D3BCE07}"/>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a:p>
        </p:txBody>
      </p:sp>
      <p:sp>
        <p:nvSpPr>
          <p:cNvPr id="9" name="TextBox 8">
            <a:extLst>
              <a:ext uri="{FF2B5EF4-FFF2-40B4-BE49-F238E27FC236}">
                <a16:creationId xmlns:a16="http://schemas.microsoft.com/office/drawing/2014/main" id="{E5207743-25C7-C18D-FFDF-EDC968526173}"/>
              </a:ext>
            </a:extLst>
          </p:cNvPr>
          <p:cNvSpPr txBox="1"/>
          <p:nvPr/>
        </p:nvSpPr>
        <p:spPr bwMode="auto">
          <a:xfrm>
            <a:off x="6885432" y="219456"/>
            <a:ext cx="2258568" cy="1757134"/>
          </a:xfrm>
          <a:prstGeom prst="rect">
            <a:avLst/>
          </a:prstGeom>
          <a:no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0"/>
              </a:spcBef>
              <a:spcAft>
                <a:spcPts val="0"/>
              </a:spcAft>
              <a:buClr>
                <a:srgbClr val="C10C21"/>
              </a:buClr>
            </a:pPr>
            <a:r>
              <a:rPr lang="en-US" sz="2000" b="1">
                <a:solidFill>
                  <a:schemeClr val="bg1"/>
                </a:solidFill>
                <a:latin typeface="Arial Narrow" panose="020B0604020202020204" pitchFamily="34" charset="0"/>
                <a:cs typeface="Arial Narrow" panose="020B0604020202020204" pitchFamily="34" charset="0"/>
              </a:rPr>
              <a:t>2 – 5 mins</a:t>
            </a:r>
          </a:p>
          <a:p>
            <a:pPr algn="ctr">
              <a:spcBef>
                <a:spcPts val="0"/>
              </a:spcBef>
              <a:spcAft>
                <a:spcPts val="1000"/>
              </a:spcAft>
              <a:buClr>
                <a:srgbClr val="C10C21"/>
              </a:buClr>
            </a:pPr>
            <a:r>
              <a:rPr lang="en-US" sz="1600">
                <a:solidFill>
                  <a:schemeClr val="accent1"/>
                </a:solidFill>
                <a:latin typeface="Arial Narrow" panose="020B0604020202020204" pitchFamily="34" charset="0"/>
                <a:cs typeface="Arial Narrow" panose="020B0604020202020204" pitchFamily="34" charset="0"/>
              </a:rPr>
              <a:t>STARTS WORKING</a:t>
            </a:r>
          </a:p>
          <a:p>
            <a:pPr algn="ctr">
              <a:spcBef>
                <a:spcPts val="0"/>
              </a:spcBef>
              <a:spcAft>
                <a:spcPts val="0"/>
              </a:spcAft>
              <a:buClr>
                <a:srgbClr val="C10C21"/>
              </a:buClr>
            </a:pPr>
            <a:r>
              <a:rPr lang="en-US" sz="2000" b="1">
                <a:solidFill>
                  <a:schemeClr val="bg1"/>
                </a:solidFill>
                <a:latin typeface="Arial Narrow" panose="020B0604020202020204" pitchFamily="34" charset="0"/>
                <a:cs typeface="Arial Narrow" panose="020B0604020202020204" pitchFamily="34" charset="0"/>
              </a:rPr>
              <a:t>30 mins</a:t>
            </a:r>
          </a:p>
          <a:p>
            <a:pPr algn="ctr">
              <a:spcBef>
                <a:spcPts val="0"/>
              </a:spcBef>
              <a:spcAft>
                <a:spcPts val="0"/>
              </a:spcAft>
              <a:buClr>
                <a:srgbClr val="C10C21"/>
              </a:buClr>
            </a:pPr>
            <a:r>
              <a:rPr lang="en-US" sz="1600">
                <a:solidFill>
                  <a:schemeClr val="accent1"/>
                </a:solidFill>
                <a:latin typeface="Arial Narrow" panose="020B0604020202020204" pitchFamily="34" charset="0"/>
                <a:cs typeface="Arial Narrow" panose="020B0604020202020204" pitchFamily="34" charset="0"/>
              </a:rPr>
              <a:t>PEAK LEVELS</a:t>
            </a:r>
            <a:endParaRPr kumimoji="0" lang="en-US" sz="1600" u="none" strike="noStrike" kern="1200" cap="none" spc="0" normalizeH="0" baseline="0" noProof="0">
              <a:ln>
                <a:noFill/>
              </a:ln>
              <a:solidFill>
                <a:schemeClr val="accent1"/>
              </a:solidFill>
              <a:effectLst/>
              <a:uLnTx/>
              <a:uFillTx/>
              <a:latin typeface="Arial Narrow" panose="020B0604020202020204" pitchFamily="34" charset="0"/>
              <a:cs typeface="Arial Narrow" panose="020B0604020202020204" pitchFamily="34" charset="0"/>
            </a:endParaRPr>
          </a:p>
        </p:txBody>
      </p:sp>
      <p:sp>
        <p:nvSpPr>
          <p:cNvPr id="3" name="Text Placeholder 3">
            <a:extLst>
              <a:ext uri="{FF2B5EF4-FFF2-40B4-BE49-F238E27FC236}">
                <a16:creationId xmlns:a16="http://schemas.microsoft.com/office/drawing/2014/main" id="{38FA0466-EC04-AAEA-2017-36E75E20F1FE}"/>
              </a:ext>
            </a:extLst>
          </p:cNvPr>
          <p:cNvSpPr txBox="1">
            <a:spLocks/>
          </p:cNvSpPr>
          <p:nvPr/>
        </p:nvSpPr>
        <p:spPr bwMode="auto">
          <a:xfrm>
            <a:off x="571500" y="1627796"/>
            <a:ext cx="5255864" cy="144081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dirty="0">
                <a:solidFill>
                  <a:schemeClr val="accent1"/>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Nicorette: small white tablet – 2mg nicotine </a:t>
            </a:r>
          </a:p>
        </p:txBody>
      </p:sp>
      <p:sp>
        <p:nvSpPr>
          <p:cNvPr id="6" name="Text Placeholder 3">
            <a:extLst>
              <a:ext uri="{FF2B5EF4-FFF2-40B4-BE49-F238E27FC236}">
                <a16:creationId xmlns:a16="http://schemas.microsoft.com/office/drawing/2014/main" id="{6C471A1C-DB8E-8130-4D44-7253C46BC9C7}"/>
              </a:ext>
            </a:extLst>
          </p:cNvPr>
          <p:cNvSpPr txBox="1">
            <a:spLocks/>
          </p:cNvSpPr>
          <p:nvPr/>
        </p:nvSpPr>
        <p:spPr bwMode="auto">
          <a:xfrm>
            <a:off x="571500" y="2921867"/>
            <a:ext cx="4572569" cy="21548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600"/>
              </a:spcBef>
              <a:spcAft>
                <a:spcPts val="600"/>
              </a:spcAft>
              <a:buClr>
                <a:schemeClr val="accent1"/>
              </a:buClr>
              <a:buNone/>
            </a:pPr>
            <a:r>
              <a:rPr lang="en-US" sz="1700" b="1" dirty="0">
                <a:solidFill>
                  <a:schemeClr val="accent1"/>
                </a:solidFill>
                <a:latin typeface="Arial" panose="020B0604020202020204" pitchFamily="34" charset="0"/>
                <a:cs typeface="Arial" panose="020B0604020202020204" pitchFamily="34" charset="0"/>
              </a:rPr>
              <a:t>How it is used</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Used sub-lingually: held until dissolved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(30 minutes); should not be chewed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or swallowed </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Use 1 – 2 per hour; 16 – 40  tablets a day</a:t>
            </a:r>
          </a:p>
          <a:p>
            <a:pPr marL="223838" indent="-223838">
              <a:lnSpc>
                <a:spcPts val="2200"/>
              </a:lnSpc>
              <a:spcBef>
                <a:spcPts val="600"/>
              </a:spcBef>
              <a:spcAft>
                <a:spcPts val="600"/>
              </a:spcAft>
              <a:buClr>
                <a:schemeClr val="accent1"/>
              </a:buClr>
            </a:pPr>
            <a:endParaRPr lang="en-US" sz="1600" dirty="0">
              <a:latin typeface="Arial" panose="020B0604020202020204" pitchFamily="34" charset="0"/>
              <a:cs typeface="Arial" panose="020B0604020202020204" pitchFamily="34" charset="0"/>
            </a:endParaRPr>
          </a:p>
        </p:txBody>
      </p:sp>
      <p:sp>
        <p:nvSpPr>
          <p:cNvPr id="7" name="Footer Placeholder 3">
            <a:extLst>
              <a:ext uri="{FF2B5EF4-FFF2-40B4-BE49-F238E27FC236}">
                <a16:creationId xmlns:a16="http://schemas.microsoft.com/office/drawing/2014/main" id="{C983818A-98C9-577B-9B0C-D467982D9AFA}"/>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976315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500"/>
                            </p:stCondLst>
                            <p:childTnLst>
                              <p:par>
                                <p:cTn id="24" presetID="10" presetClass="entr" presetSubtype="0" fill="hold" grpId="0" nodeType="after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9" grpId="0"/>
      <p:bldP spid="3"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E3902-2924-064E-85A9-2B44F3F1828C}"/>
              </a:ext>
            </a:extLst>
          </p:cNvPr>
          <p:cNvSpPr>
            <a:spLocks noGrp="1"/>
          </p:cNvSpPr>
          <p:nvPr>
            <p:ph type="title"/>
          </p:nvPr>
        </p:nvSpPr>
        <p:spPr/>
        <p:txBody>
          <a:bodyPr/>
          <a:lstStyle/>
          <a:p>
            <a:r>
              <a:rPr lang="en-US"/>
              <a:t>Nicotine inhalator</a:t>
            </a:r>
          </a:p>
        </p:txBody>
      </p:sp>
      <p:sp>
        <p:nvSpPr>
          <p:cNvPr id="6" name="Text Placeholder 3">
            <a:extLst>
              <a:ext uri="{FF2B5EF4-FFF2-40B4-BE49-F238E27FC236}">
                <a16:creationId xmlns:a16="http://schemas.microsoft.com/office/drawing/2014/main" id="{2C3D9EC5-8B53-5244-9EC8-C90434493967}"/>
              </a:ext>
            </a:extLst>
          </p:cNvPr>
          <p:cNvSpPr txBox="1">
            <a:spLocks/>
          </p:cNvSpPr>
          <p:nvPr/>
        </p:nvSpPr>
        <p:spPr bwMode="auto">
          <a:xfrm>
            <a:off x="420423" y="1833866"/>
            <a:ext cx="4151577" cy="234469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Font typeface="Lucida Grande" panose="020B0600040502020204" pitchFamily="34" charset="0"/>
              <a:buNone/>
            </a:pPr>
            <a:r>
              <a:rPr lang="en-US" sz="1700" b="1" dirty="0">
                <a:solidFill>
                  <a:schemeClr val="accent1"/>
                </a:solidFill>
                <a:latin typeface="Arial" panose="020B0604020202020204" pitchFamily="34" charset="0"/>
                <a:cs typeface="Arial" panose="020B0604020202020204" pitchFamily="34" charset="0"/>
              </a:rPr>
              <a:t>How it works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Plastic holder containing cartridge impregnated with 15mg nicotine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and menthol</a:t>
            </a:r>
          </a:p>
          <a:p>
            <a:pPr marL="223838" indent="-223838">
              <a:lnSpc>
                <a:spcPts val="2200"/>
              </a:lnSpc>
              <a:spcBef>
                <a:spcPts val="400"/>
              </a:spcBef>
              <a:spcAft>
                <a:spcPts val="400"/>
              </a:spcAft>
              <a:buClr>
                <a:schemeClr val="accent1"/>
              </a:buClr>
            </a:pPr>
            <a:r>
              <a:rPr lang="en-US" sz="1600" b="1" dirty="0">
                <a:latin typeface="Arial" panose="020B0604020202020204" pitchFamily="34" charset="0"/>
                <a:cs typeface="Arial" panose="020B0604020202020204" pitchFamily="34" charset="0"/>
              </a:rPr>
              <a:t>Average amount of nicotine absorbed from 15mg inhalator: </a:t>
            </a:r>
            <a:r>
              <a:rPr lang="en-US" sz="1600" dirty="0">
                <a:latin typeface="Arial" panose="020B0604020202020204" pitchFamily="34" charset="0"/>
                <a:cs typeface="Arial" panose="020B0604020202020204" pitchFamily="34" charset="0"/>
              </a:rPr>
              <a:t>20 minutes</a:t>
            </a:r>
            <a:r>
              <a:rPr lang="en-US" sz="1600" b="1"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puffing for 1mg nicotine</a:t>
            </a:r>
            <a:endParaRPr lang="en-US" sz="1600" b="1" dirty="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7517968D-51AA-294A-B0C6-F579EEF69EDC}"/>
              </a:ext>
            </a:extLst>
          </p:cNvPr>
          <p:cNvPicPr>
            <a:picLocks noChangeAspect="1"/>
          </p:cNvPicPr>
          <p:nvPr/>
        </p:nvPicPr>
        <p:blipFill>
          <a:blip r:embed="rId3"/>
          <a:srcRect/>
          <a:stretch/>
        </p:blipFill>
        <p:spPr>
          <a:xfrm>
            <a:off x="4171951" y="1550952"/>
            <a:ext cx="2838450" cy="1738550"/>
          </a:xfrm>
          <a:prstGeom prst="rect">
            <a:avLst/>
          </a:prstGeom>
        </p:spPr>
      </p:pic>
      <p:sp>
        <p:nvSpPr>
          <p:cNvPr id="12" name="Text Placeholder 3">
            <a:extLst>
              <a:ext uri="{FF2B5EF4-FFF2-40B4-BE49-F238E27FC236}">
                <a16:creationId xmlns:a16="http://schemas.microsoft.com/office/drawing/2014/main" id="{87D13C02-9E5B-7380-0398-4FF4AA10DF49}"/>
              </a:ext>
            </a:extLst>
          </p:cNvPr>
          <p:cNvSpPr txBox="1">
            <a:spLocks/>
          </p:cNvSpPr>
          <p:nvPr/>
        </p:nvSpPr>
        <p:spPr bwMode="auto">
          <a:xfrm>
            <a:off x="4790824" y="3454141"/>
            <a:ext cx="4151577" cy="300166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Font typeface="Lucida Grande" panose="020B0600040502020204" pitchFamily="34" charset="0"/>
              <a:buNone/>
            </a:pPr>
            <a:r>
              <a:rPr lang="en-US" sz="1700" b="1" dirty="0">
                <a:solidFill>
                  <a:schemeClr val="accent1"/>
                </a:solidFill>
                <a:latin typeface="Arial" panose="020B0604020202020204" pitchFamily="34" charset="0"/>
                <a:cs typeface="Arial" panose="020B0604020202020204" pitchFamily="34" charset="0"/>
              </a:rPr>
              <a:t>How it is used</a:t>
            </a:r>
          </a:p>
          <a:p>
            <a:pPr marL="223838" indent="-223838">
              <a:lnSpc>
                <a:spcPts val="2200"/>
              </a:lnSpc>
              <a:spcBef>
                <a:spcPts val="400"/>
              </a:spcBef>
              <a:spcAft>
                <a:spcPts val="400"/>
              </a:spcAft>
              <a:buClr>
                <a:schemeClr val="accent1"/>
              </a:buClr>
            </a:pPr>
            <a:r>
              <a:rPr lang="en-GB" sz="1600" dirty="0">
                <a:latin typeface="Arial" panose="020B0604020202020204" pitchFamily="34" charset="0"/>
                <a:cs typeface="Arial" panose="020B0604020202020204" pitchFamily="34" charset="0"/>
              </a:rPr>
              <a:t>Line up ridges of plastic holder to open </a:t>
            </a:r>
          </a:p>
          <a:p>
            <a:pPr marL="223838" indent="-223838">
              <a:lnSpc>
                <a:spcPts val="2200"/>
              </a:lnSpc>
              <a:spcBef>
                <a:spcPts val="400"/>
              </a:spcBef>
              <a:spcAft>
                <a:spcPts val="400"/>
              </a:spcAft>
              <a:buClr>
                <a:schemeClr val="accent1"/>
              </a:buClr>
            </a:pPr>
            <a:r>
              <a:rPr lang="en-GB" sz="1600" dirty="0">
                <a:latin typeface="Arial" panose="020B0604020202020204" pitchFamily="34" charset="0"/>
                <a:cs typeface="Arial" panose="020B0604020202020204" pitchFamily="34" charset="0"/>
              </a:rPr>
              <a:t>Special puffing technique – </a:t>
            </a:r>
            <a:r>
              <a:rPr lang="en-GB" sz="1600" b="1" dirty="0">
                <a:solidFill>
                  <a:schemeClr val="accent1"/>
                </a:solidFill>
                <a:latin typeface="Arial" panose="020B0604020202020204" pitchFamily="34" charset="0"/>
                <a:cs typeface="Arial" panose="020B0604020202020204" pitchFamily="34" charset="0"/>
              </a:rPr>
              <a:t>take slow shallow puffs to avoid throat burn</a:t>
            </a:r>
          </a:p>
          <a:p>
            <a:pPr marL="223838" indent="-223838">
              <a:lnSpc>
                <a:spcPts val="2200"/>
              </a:lnSpc>
              <a:spcBef>
                <a:spcPts val="400"/>
              </a:spcBef>
              <a:spcAft>
                <a:spcPts val="400"/>
              </a:spcAft>
              <a:buClr>
                <a:schemeClr val="accent1"/>
              </a:buClr>
            </a:pPr>
            <a:r>
              <a:rPr lang="en-GB" sz="1600" dirty="0">
                <a:latin typeface="Arial" panose="020B0604020202020204" pitchFamily="34" charset="0"/>
                <a:cs typeface="Arial" panose="020B0604020202020204" pitchFamily="34" charset="0"/>
              </a:rPr>
              <a:t>Use every hour for about 20 minutes. Puff as needed to manage cravings. </a:t>
            </a:r>
          </a:p>
        </p:txBody>
      </p:sp>
      <p:sp>
        <p:nvSpPr>
          <p:cNvPr id="3" name="Graphic 14">
            <a:extLst>
              <a:ext uri="{FF2B5EF4-FFF2-40B4-BE49-F238E27FC236}">
                <a16:creationId xmlns:a16="http://schemas.microsoft.com/office/drawing/2014/main" id="{830767C8-BD69-5A34-A677-12BD5C145BD0}"/>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a:p>
        </p:txBody>
      </p:sp>
      <p:sp>
        <p:nvSpPr>
          <p:cNvPr id="10" name="TextBox 9">
            <a:extLst>
              <a:ext uri="{FF2B5EF4-FFF2-40B4-BE49-F238E27FC236}">
                <a16:creationId xmlns:a16="http://schemas.microsoft.com/office/drawing/2014/main" id="{1DE68721-B7BF-A5E9-7514-58D066EE2777}"/>
              </a:ext>
            </a:extLst>
          </p:cNvPr>
          <p:cNvSpPr txBox="1"/>
          <p:nvPr/>
        </p:nvSpPr>
        <p:spPr bwMode="auto">
          <a:xfrm>
            <a:off x="6961634" y="243235"/>
            <a:ext cx="2077279" cy="1440814"/>
          </a:xfrm>
          <a:prstGeom prst="rect">
            <a:avLst/>
          </a:prstGeom>
          <a:solidFill>
            <a:schemeClr val="accent2"/>
          </a:solid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200"/>
              </a:spcBef>
              <a:spcAft>
                <a:spcPts val="200"/>
              </a:spcAft>
              <a:buClr>
                <a:srgbClr val="C10C21"/>
              </a:buClr>
            </a:pPr>
            <a:r>
              <a:rPr lang="en-US" b="1">
                <a:solidFill>
                  <a:schemeClr val="bg1"/>
                </a:solidFill>
                <a:latin typeface="Arial Narrow" panose="020B0604020202020204" pitchFamily="34" charset="0"/>
                <a:cs typeface="Arial Narrow" panose="020B0604020202020204" pitchFamily="34" charset="0"/>
              </a:rPr>
              <a:t>2 – 3 mins</a:t>
            </a:r>
          </a:p>
          <a:p>
            <a:pPr algn="ctr">
              <a:spcBef>
                <a:spcPts val="200"/>
              </a:spcBef>
              <a:spcAft>
                <a:spcPts val="200"/>
              </a:spcAft>
              <a:buClr>
                <a:srgbClr val="C10C21"/>
              </a:buClr>
            </a:pPr>
            <a:r>
              <a:rPr lang="en-US" sz="1400">
                <a:solidFill>
                  <a:schemeClr val="accent5">
                    <a:lumMod val="60000"/>
                    <a:lumOff val="40000"/>
                  </a:schemeClr>
                </a:solidFill>
                <a:latin typeface="Arial Narrow" panose="020B0604020202020204" pitchFamily="34" charset="0"/>
                <a:cs typeface="Arial Narrow" panose="020B0604020202020204" pitchFamily="34" charset="0"/>
              </a:rPr>
              <a:t>STARTS WORKING</a:t>
            </a:r>
          </a:p>
          <a:p>
            <a:pPr algn="ctr">
              <a:spcBef>
                <a:spcPts val="200"/>
              </a:spcBef>
              <a:spcAft>
                <a:spcPts val="200"/>
              </a:spcAft>
              <a:buClr>
                <a:srgbClr val="C10C21"/>
              </a:buClr>
            </a:pPr>
            <a:r>
              <a:rPr lang="en-US" b="1">
                <a:solidFill>
                  <a:schemeClr val="bg1"/>
                </a:solidFill>
                <a:latin typeface="Arial Narrow" panose="020B0604020202020204" pitchFamily="34" charset="0"/>
                <a:cs typeface="Arial Narrow" panose="020B0604020202020204" pitchFamily="34" charset="0"/>
              </a:rPr>
              <a:t>15 – 20 mins</a:t>
            </a:r>
          </a:p>
          <a:p>
            <a:pPr algn="ctr">
              <a:spcBef>
                <a:spcPts val="200"/>
              </a:spcBef>
              <a:spcAft>
                <a:spcPts val="200"/>
              </a:spcAft>
              <a:buClr>
                <a:srgbClr val="C10C21"/>
              </a:buClr>
            </a:pPr>
            <a:r>
              <a:rPr lang="en-US" sz="1400">
                <a:solidFill>
                  <a:schemeClr val="accent5">
                    <a:lumMod val="60000"/>
                    <a:lumOff val="40000"/>
                  </a:schemeClr>
                </a:solidFill>
                <a:latin typeface="Arial Narrow" panose="020B0604020202020204" pitchFamily="34" charset="0"/>
                <a:cs typeface="Arial Narrow" panose="020B0604020202020204" pitchFamily="34" charset="0"/>
              </a:rPr>
              <a:t>PEAK LEVELS</a:t>
            </a:r>
            <a:endParaRPr kumimoji="0" lang="en-US" sz="1400" u="none" strike="noStrike" kern="1200" cap="none" spc="0" normalizeH="0" baseline="0" noProof="0">
              <a:ln>
                <a:noFill/>
              </a:ln>
              <a:solidFill>
                <a:schemeClr val="accent5">
                  <a:lumMod val="60000"/>
                  <a:lumOff val="40000"/>
                </a:schemeClr>
              </a:solidFill>
              <a:effectLst/>
              <a:uLnTx/>
              <a:uFillTx/>
              <a:latin typeface="Arial Narrow" panose="020B0604020202020204" pitchFamily="34" charset="0"/>
              <a:cs typeface="Arial Narrow" panose="020B0604020202020204" pitchFamily="34" charset="0"/>
            </a:endParaRPr>
          </a:p>
        </p:txBody>
      </p:sp>
      <p:sp>
        <p:nvSpPr>
          <p:cNvPr id="5" name="Footer Placeholder 3">
            <a:extLst>
              <a:ext uri="{FF2B5EF4-FFF2-40B4-BE49-F238E27FC236}">
                <a16:creationId xmlns:a16="http://schemas.microsoft.com/office/drawing/2014/main" id="{E6E3198E-46D1-F424-83DA-3DB48688A09F}"/>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267015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3" grpId="0" animBg="1"/>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074282-FC5A-F59B-7401-72CD62274237}"/>
              </a:ext>
            </a:extLst>
          </p:cNvPr>
          <p:cNvSpPr>
            <a:spLocks noGrp="1"/>
          </p:cNvSpPr>
          <p:nvPr>
            <p:ph type="title"/>
          </p:nvPr>
        </p:nvSpPr>
        <p:spPr/>
        <p:txBody>
          <a:bodyPr/>
          <a:lstStyle/>
          <a:p>
            <a:r>
              <a:rPr lang="en-US"/>
              <a:t>Choosing the best product for your patient</a:t>
            </a:r>
          </a:p>
        </p:txBody>
      </p:sp>
      <p:sp>
        <p:nvSpPr>
          <p:cNvPr id="3" name="Text Placeholder 2">
            <a:extLst>
              <a:ext uri="{FF2B5EF4-FFF2-40B4-BE49-F238E27FC236}">
                <a16:creationId xmlns:a16="http://schemas.microsoft.com/office/drawing/2014/main" id="{8F722226-8417-305A-9C06-4BF8C1E66CCF}"/>
              </a:ext>
            </a:extLst>
          </p:cNvPr>
          <p:cNvSpPr>
            <a:spLocks noGrp="1"/>
          </p:cNvSpPr>
          <p:nvPr>
            <p:ph type="body" idx="12"/>
          </p:nvPr>
        </p:nvSpPr>
        <p:spPr>
          <a:xfrm>
            <a:off x="571500" y="1847170"/>
            <a:ext cx="7966604" cy="3929743"/>
          </a:xfrm>
        </p:spPr>
        <p:txBody>
          <a:bodyPr/>
          <a:lstStyle/>
          <a:p>
            <a:pPr marL="287655" indent="-288290">
              <a:lnSpc>
                <a:spcPts val="2000"/>
              </a:lnSpc>
              <a:spcBef>
                <a:spcPts val="0"/>
              </a:spcBef>
              <a:spcAft>
                <a:spcPts val="1200"/>
              </a:spcAft>
            </a:pPr>
            <a:r>
              <a:rPr lang="en-US" sz="1600" dirty="0">
                <a:latin typeface="Arial"/>
                <a:cs typeface="Arial"/>
              </a:rPr>
              <a:t>What you have access to (ideally all products)</a:t>
            </a:r>
            <a:endParaRPr lang="en-US" dirty="0">
              <a:latin typeface="Arial"/>
              <a:cs typeface="Arial"/>
            </a:endParaRPr>
          </a:p>
          <a:p>
            <a:pPr marL="287655" indent="-288290">
              <a:lnSpc>
                <a:spcPts val="2000"/>
              </a:lnSpc>
              <a:spcBef>
                <a:spcPts val="0"/>
              </a:spcBef>
              <a:spcAft>
                <a:spcPts val="1200"/>
              </a:spcAft>
            </a:pPr>
            <a:r>
              <a:rPr lang="en-US" sz="1600" dirty="0">
                <a:latin typeface="Arial"/>
                <a:cs typeface="Arial"/>
              </a:rPr>
              <a:t>Contraindications or sensitivities (e.g. dentures)</a:t>
            </a:r>
          </a:p>
          <a:p>
            <a:pPr marL="287655" indent="-288290">
              <a:lnSpc>
                <a:spcPts val="2000"/>
              </a:lnSpc>
              <a:spcBef>
                <a:spcPts val="0"/>
              </a:spcBef>
              <a:spcAft>
                <a:spcPts val="700"/>
              </a:spcAft>
            </a:pPr>
            <a:r>
              <a:rPr lang="en-US" sz="1600" dirty="0"/>
              <a:t>Patient needs</a:t>
            </a:r>
          </a:p>
          <a:p>
            <a:pPr marL="358775" lvl="3" indent="0">
              <a:lnSpc>
                <a:spcPts val="2000"/>
              </a:lnSpc>
              <a:spcBef>
                <a:spcPts val="0"/>
              </a:spcBef>
              <a:spcAft>
                <a:spcPts val="700"/>
              </a:spcAft>
              <a:buNone/>
              <a:tabLst>
                <a:tab pos="658813" algn="l"/>
              </a:tabLst>
            </a:pPr>
            <a:r>
              <a:rPr lang="en-US" sz="1600" dirty="0">
                <a:solidFill>
                  <a:schemeClr val="accent4">
                    <a:lumMod val="75000"/>
                    <a:lumOff val="25000"/>
                  </a:schemeClr>
                </a:solidFill>
                <a:latin typeface="+mn-lt"/>
              </a:rPr>
              <a:t>–	Rapid relief of urges to smoke (speed of delivery)</a:t>
            </a:r>
          </a:p>
          <a:p>
            <a:pPr marL="358775" indent="0">
              <a:lnSpc>
                <a:spcPts val="2000"/>
              </a:lnSpc>
              <a:spcBef>
                <a:spcPts val="0"/>
              </a:spcBef>
              <a:spcAft>
                <a:spcPts val="700"/>
              </a:spcAft>
              <a:buNone/>
              <a:tabLst>
                <a:tab pos="658813" algn="l"/>
              </a:tabLst>
            </a:pPr>
            <a:r>
              <a:rPr lang="en-US" sz="1600" dirty="0">
                <a:solidFill>
                  <a:schemeClr val="accent4">
                    <a:lumMod val="75000"/>
                    <a:lumOff val="25000"/>
                  </a:schemeClr>
                </a:solidFill>
                <a:latin typeface="+mn-lt"/>
              </a:rPr>
              <a:t>–	Hand to mouth? </a:t>
            </a:r>
          </a:p>
          <a:p>
            <a:pPr marL="358775" indent="0">
              <a:lnSpc>
                <a:spcPts val="2000"/>
              </a:lnSpc>
              <a:spcBef>
                <a:spcPts val="0"/>
              </a:spcBef>
              <a:spcAft>
                <a:spcPts val="1200"/>
              </a:spcAft>
              <a:buNone/>
              <a:tabLst>
                <a:tab pos="658813" algn="l"/>
              </a:tabLst>
            </a:pPr>
            <a:r>
              <a:rPr lang="en-US" sz="1600" dirty="0">
                <a:solidFill>
                  <a:schemeClr val="accent4">
                    <a:lumMod val="75000"/>
                    <a:lumOff val="25000"/>
                  </a:schemeClr>
                </a:solidFill>
                <a:latin typeface="+mn-lt"/>
              </a:rPr>
              <a:t> –	Ability to use correctly</a:t>
            </a:r>
          </a:p>
          <a:p>
            <a:pPr marL="287655" indent="-288290">
              <a:lnSpc>
                <a:spcPts val="2000"/>
              </a:lnSpc>
              <a:spcBef>
                <a:spcPts val="0"/>
              </a:spcBef>
              <a:spcAft>
                <a:spcPts val="1200"/>
              </a:spcAft>
            </a:pPr>
            <a:r>
              <a:rPr lang="en-US" sz="1600" dirty="0">
                <a:latin typeface="Arial"/>
                <a:cs typeface="Arial"/>
              </a:rPr>
              <a:t>Any past experience </a:t>
            </a:r>
          </a:p>
          <a:p>
            <a:pPr marL="287655" indent="-288290">
              <a:lnSpc>
                <a:spcPts val="2000"/>
              </a:lnSpc>
              <a:spcBef>
                <a:spcPts val="0"/>
              </a:spcBef>
              <a:spcAft>
                <a:spcPts val="1200"/>
              </a:spcAft>
            </a:pPr>
            <a:r>
              <a:rPr lang="en-US" sz="1600" dirty="0">
                <a:latin typeface="Arial"/>
                <a:cs typeface="Arial"/>
              </a:rPr>
              <a:t>Patient preference </a:t>
            </a:r>
            <a:endParaRPr lang="en-US" sz="1600" dirty="0"/>
          </a:p>
          <a:p>
            <a:pPr marL="0" indent="0">
              <a:lnSpc>
                <a:spcPts val="2000"/>
              </a:lnSpc>
              <a:spcBef>
                <a:spcPts val="0"/>
              </a:spcBef>
              <a:spcAft>
                <a:spcPts val="1200"/>
              </a:spcAft>
              <a:buNone/>
            </a:pPr>
            <a:endParaRPr lang="en-US" sz="1600" b="1" dirty="0">
              <a:solidFill>
                <a:schemeClr val="accent4">
                  <a:lumMod val="75000"/>
                  <a:lumOff val="25000"/>
                </a:schemeClr>
              </a:solidFill>
            </a:endParaRPr>
          </a:p>
        </p:txBody>
      </p:sp>
      <p:sp>
        <p:nvSpPr>
          <p:cNvPr id="8" name="Rectangle 7">
            <a:extLst>
              <a:ext uri="{FF2B5EF4-FFF2-40B4-BE49-F238E27FC236}">
                <a16:creationId xmlns:a16="http://schemas.microsoft.com/office/drawing/2014/main" id="{FDEC3F3E-57E4-C61A-8BD5-84A68AA622D2}"/>
              </a:ext>
            </a:extLst>
          </p:cNvPr>
          <p:cNvSpPr/>
          <p:nvPr/>
        </p:nvSpPr>
        <p:spPr bwMode="auto">
          <a:xfrm>
            <a:off x="6466115" y="2080533"/>
            <a:ext cx="2676500" cy="346301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7" name="Picture 6">
            <a:extLst>
              <a:ext uri="{FF2B5EF4-FFF2-40B4-BE49-F238E27FC236}">
                <a16:creationId xmlns:a16="http://schemas.microsoft.com/office/drawing/2014/main" id="{1C929CEA-6017-F6DD-CEBC-45B4CA752355}"/>
              </a:ext>
            </a:extLst>
          </p:cNvPr>
          <p:cNvPicPr>
            <a:picLocks noChangeAspect="1"/>
          </p:cNvPicPr>
          <p:nvPr/>
        </p:nvPicPr>
        <p:blipFill>
          <a:blip r:embed="rId3"/>
          <a:srcRect/>
          <a:stretch/>
        </p:blipFill>
        <p:spPr>
          <a:xfrm>
            <a:off x="6527347" y="2526860"/>
            <a:ext cx="2570364" cy="2570364"/>
          </a:xfrm>
          <a:prstGeom prst="rect">
            <a:avLst/>
          </a:prstGeom>
          <a:effectLst>
            <a:outerShdw blurRad="317500" dist="63500" dir="5400000" algn="ctr" rotWithShape="0">
              <a:srgbClr val="000000">
                <a:alpha val="35000"/>
              </a:srgbClr>
            </a:outerShdw>
          </a:effectLst>
        </p:spPr>
      </p:pic>
      <p:sp>
        <p:nvSpPr>
          <p:cNvPr id="5" name="Footer Placeholder 3">
            <a:extLst>
              <a:ext uri="{FF2B5EF4-FFF2-40B4-BE49-F238E27FC236}">
                <a16:creationId xmlns:a16="http://schemas.microsoft.com/office/drawing/2014/main" id="{9BAF5311-9156-4701-7832-D0640DCFE66E}"/>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9216656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A80DE861-4A3F-18F8-F7B9-732435FEAB1A}"/>
              </a:ext>
            </a:extLst>
          </p:cNvPr>
          <p:cNvSpPr>
            <a:spLocks noGrp="1"/>
          </p:cNvSpPr>
          <p:nvPr>
            <p:ph type="title"/>
          </p:nvPr>
        </p:nvSpPr>
        <p:spPr>
          <a:xfrm>
            <a:off x="571500" y="152400"/>
            <a:ext cx="7962900" cy="1066800"/>
          </a:xfrm>
        </p:spPr>
        <p:txBody>
          <a:bodyPr wrap="square" anchor="ctr">
            <a:normAutofit/>
          </a:bodyPr>
          <a:lstStyle/>
          <a:p>
            <a:r>
              <a:rPr lang="en-US" b="1" dirty="0"/>
              <a:t>NRT side effects: </a:t>
            </a:r>
            <a:r>
              <a:rPr lang="en-US" dirty="0"/>
              <a:t>Frequency and strategies</a:t>
            </a:r>
          </a:p>
        </p:txBody>
      </p:sp>
      <p:graphicFrame>
        <p:nvGraphicFramePr>
          <p:cNvPr id="3" name="Group 55">
            <a:extLst>
              <a:ext uri="{FF2B5EF4-FFF2-40B4-BE49-F238E27FC236}">
                <a16:creationId xmlns:a16="http://schemas.microsoft.com/office/drawing/2014/main" id="{F155E800-16AF-4EB3-1B98-46EA3624BE6A}"/>
              </a:ext>
            </a:extLst>
          </p:cNvPr>
          <p:cNvGraphicFramePr>
            <a:graphicFrameLocks/>
          </p:cNvGraphicFramePr>
          <p:nvPr/>
        </p:nvGraphicFramePr>
        <p:xfrm>
          <a:off x="684212" y="1607873"/>
          <a:ext cx="7775575" cy="4025648"/>
        </p:xfrm>
        <a:graphic>
          <a:graphicData uri="http://schemas.openxmlformats.org/drawingml/2006/table">
            <a:tbl>
              <a:tblPr firstRow="1" bandRow="1">
                <a:effectLst/>
                <a:tableStyleId>{F5AB1C69-6EDB-4FF4-983F-18BD219EF322}</a:tableStyleId>
              </a:tblPr>
              <a:tblGrid>
                <a:gridCol w="1655787">
                  <a:extLst>
                    <a:ext uri="{9D8B030D-6E8A-4147-A177-3AD203B41FA5}">
                      <a16:colId xmlns:a16="http://schemas.microsoft.com/office/drawing/2014/main" val="20000"/>
                    </a:ext>
                  </a:extLst>
                </a:gridCol>
                <a:gridCol w="1922400">
                  <a:extLst>
                    <a:ext uri="{9D8B030D-6E8A-4147-A177-3AD203B41FA5}">
                      <a16:colId xmlns:a16="http://schemas.microsoft.com/office/drawing/2014/main" val="20001"/>
                    </a:ext>
                  </a:extLst>
                </a:gridCol>
                <a:gridCol w="4197388">
                  <a:extLst>
                    <a:ext uri="{9D8B030D-6E8A-4147-A177-3AD203B41FA5}">
                      <a16:colId xmlns:a16="http://schemas.microsoft.com/office/drawing/2014/main" val="20002"/>
                    </a:ext>
                  </a:extLst>
                </a:gridCol>
              </a:tblGrid>
              <a:tr h="3474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Product</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solidFill>
                      <a:schemeClr val="accent5"/>
                    </a:solidFill>
                  </a:tcPr>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 who experience</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solidFill>
                      <a:schemeClr val="accent5"/>
                    </a:solidFill>
                  </a:tcPr>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Strategies</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solidFill>
                      <a:schemeClr val="accent5"/>
                    </a:solidFill>
                  </a:tcPr>
                </a:tc>
                <a:extLst>
                  <a:ext uri="{0D108BD9-81ED-4DB2-BD59-A6C34878D82A}">
                    <a16:rowId xmlns:a16="http://schemas.microsoft.com/office/drawing/2014/main" val="10000"/>
                  </a:ext>
                </a:extLst>
              </a:tr>
              <a:tr h="382265">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Skin irritation</a:t>
                      </a:r>
                      <a:endParaRPr kumimoji="0" lang="en-US" sz="1200" b="1" i="0" u="none" strike="noStrike" cap="none" normalizeH="0" baseline="0" dirty="0">
                        <a:ln>
                          <a:noFill/>
                        </a:ln>
                        <a:solidFill>
                          <a:schemeClr val="accent5"/>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35% (patch) </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Rotate sites, use clear patch, or use cortisone cream.</a:t>
                      </a:r>
                    </a:p>
                  </a:txBody>
                  <a:tcPr anchor="ctr" horzOverflow="overflow"/>
                </a:tc>
                <a:extLst>
                  <a:ext uri="{0D108BD9-81ED-4DB2-BD59-A6C34878D82A}">
                    <a16:rowId xmlns:a16="http://schemas.microsoft.com/office/drawing/2014/main" val="10001"/>
                  </a:ext>
                </a:extLst>
              </a:tr>
              <a:tr h="906251">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Nausea</a:t>
                      </a: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6% (patch)</a:t>
                      </a:r>
                    </a:p>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18% (gum)</a:t>
                      </a:r>
                    </a:p>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10% (spray)</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Avoid swallowing for 15 seconds after.</a:t>
                      </a:r>
                    </a:p>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Avoid use more than recommended dose </a:t>
                      </a:r>
                      <a:br>
                        <a:rPr kumimoji="0" lang="en-US" sz="1200" u="none" strike="noStrike" cap="none" normalizeH="0" baseline="0" dirty="0">
                          <a:ln>
                            <a:noFill/>
                          </a:ln>
                          <a:effectLst/>
                        </a:rPr>
                      </a:br>
                      <a:r>
                        <a:rPr kumimoji="0" lang="en-US" sz="1200" u="none" strike="noStrike" cap="none" normalizeH="0" baseline="0" dirty="0">
                          <a:ln>
                            <a:noFill/>
                          </a:ln>
                          <a:effectLst/>
                        </a:rPr>
                        <a:t>(increase patch dose instead)</a:t>
                      </a:r>
                    </a:p>
                  </a:txBody>
                  <a:tcPr anchor="ctr" horzOverflow="overflow"/>
                </a:tc>
                <a:extLst>
                  <a:ext uri="{0D108BD9-81ED-4DB2-BD59-A6C34878D82A}">
                    <a16:rowId xmlns:a16="http://schemas.microsoft.com/office/drawing/2014/main" val="10002"/>
                  </a:ext>
                </a:extLst>
              </a:tr>
              <a:tr h="356556">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Dizziness</a:t>
                      </a: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6% (patch) </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endParaRPr kumimoji="0" lang="en-US" sz="12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3"/>
                  </a:ext>
                </a:extLst>
              </a:tr>
              <a:tr h="534389">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Difficulty </a:t>
                      </a:r>
                      <a:br>
                        <a:rPr kumimoji="0" lang="en-US" sz="1200" b="1" u="none" strike="noStrike" cap="none" normalizeH="0" baseline="0" dirty="0">
                          <a:ln>
                            <a:noFill/>
                          </a:ln>
                          <a:solidFill>
                            <a:schemeClr val="accent5"/>
                          </a:solidFill>
                          <a:effectLst/>
                        </a:rPr>
                      </a:br>
                      <a:r>
                        <a:rPr kumimoji="0" lang="en-US" sz="1200" b="1" u="none" strike="noStrike" cap="none" normalizeH="0" baseline="0" dirty="0">
                          <a:ln>
                            <a:noFill/>
                          </a:ln>
                          <a:solidFill>
                            <a:schemeClr val="accent5"/>
                          </a:solidFill>
                          <a:effectLst/>
                        </a:rPr>
                        <a:t>sleeping</a:t>
                      </a: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7% (patch)</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Remove patch at bedtime. </a:t>
                      </a:r>
                      <a:br>
                        <a:rPr kumimoji="0" lang="en-US" sz="1200" u="none" strike="noStrike" cap="none" normalizeH="0" baseline="0" dirty="0">
                          <a:ln>
                            <a:noFill/>
                          </a:ln>
                          <a:effectLst/>
                        </a:rPr>
                      </a:br>
                      <a:endParaRPr kumimoji="0" lang="en-US" sz="1200" u="none" strike="noStrike" cap="none" normalizeH="0" baseline="0" dirty="0">
                        <a:ln>
                          <a:noFill/>
                        </a:ln>
                        <a:effectLst/>
                      </a:endParaRPr>
                    </a:p>
                  </a:txBody>
                  <a:tcPr anchor="ctr" horzOverflow="overflow"/>
                </a:tc>
                <a:extLst>
                  <a:ext uri="{0D108BD9-81ED-4DB2-BD59-A6C34878D82A}">
                    <a16:rowId xmlns:a16="http://schemas.microsoft.com/office/drawing/2014/main" val="10004"/>
                  </a:ext>
                </a:extLst>
              </a:tr>
              <a:tr h="602000">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Mouth or </a:t>
                      </a:r>
                      <a:br>
                        <a:rPr kumimoji="0" lang="en-US" sz="1200" b="1" u="none" strike="noStrike" cap="none" normalizeH="0" baseline="0" dirty="0">
                          <a:ln>
                            <a:noFill/>
                          </a:ln>
                          <a:solidFill>
                            <a:schemeClr val="accent5"/>
                          </a:solidFill>
                          <a:effectLst/>
                        </a:rPr>
                      </a:br>
                      <a:r>
                        <a:rPr kumimoji="0" lang="en-US" sz="1200" b="1" u="none" strike="noStrike" cap="none" normalizeH="0" baseline="0" dirty="0">
                          <a:ln>
                            <a:noFill/>
                          </a:ln>
                          <a:solidFill>
                            <a:schemeClr val="accent5"/>
                          </a:solidFill>
                          <a:effectLst/>
                        </a:rPr>
                        <a:t>throat irritation </a:t>
                      </a: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17% (inhalator)</a:t>
                      </a:r>
                    </a:p>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10% (mist) </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Take slow puffs of inhaler to avoid throat burn. </a:t>
                      </a:r>
                    </a:p>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Avoid inhaling mist.</a:t>
                      </a:r>
                    </a:p>
                  </a:txBody>
                  <a:tcPr anchor="ctr" horzOverflow="overflow"/>
                </a:tc>
                <a:extLst>
                  <a:ext uri="{0D108BD9-81ED-4DB2-BD59-A6C34878D82A}">
                    <a16:rowId xmlns:a16="http://schemas.microsoft.com/office/drawing/2014/main" val="10005"/>
                  </a:ext>
                </a:extLst>
              </a:tr>
              <a:tr h="527746">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Headache</a:t>
                      </a: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30% (patch)</a:t>
                      </a:r>
                    </a:p>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10% (mist)</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Drink plenty of water, use over the counter medication.</a:t>
                      </a:r>
                      <a:endParaRPr kumimoji="0" lang="en-US" sz="12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6"/>
                  </a:ext>
                </a:extLst>
              </a:tr>
              <a:tr h="368973">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Allergic reactions </a:t>
                      </a: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2% (patch)</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Switch to another stop smoking aid.</a:t>
                      </a:r>
                    </a:p>
                  </a:txBody>
                  <a:tcPr anchor="ctr" horzOverflow="overflow"/>
                </a:tc>
                <a:extLst>
                  <a:ext uri="{0D108BD9-81ED-4DB2-BD59-A6C34878D82A}">
                    <a16:rowId xmlns:a16="http://schemas.microsoft.com/office/drawing/2014/main" val="10007"/>
                  </a:ext>
                </a:extLst>
              </a:tr>
            </a:tbl>
          </a:graphicData>
        </a:graphic>
      </p:graphicFrame>
      <p:sp>
        <p:nvSpPr>
          <p:cNvPr id="4" name="Footer Placeholder 3">
            <a:extLst>
              <a:ext uri="{FF2B5EF4-FFF2-40B4-BE49-F238E27FC236}">
                <a16:creationId xmlns:a16="http://schemas.microsoft.com/office/drawing/2014/main" id="{B8BA1458-6181-631D-6C0F-C3AE2A483A6F}"/>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781123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8F4654-6DEF-E9A7-BBC8-253415DA89F0}"/>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46B5220D-B4CC-DA41-C867-604029437E1F}"/>
              </a:ext>
            </a:extLst>
          </p:cNvPr>
          <p:cNvSpPr txBox="1">
            <a:spLocks/>
          </p:cNvSpPr>
          <p:nvPr/>
        </p:nvSpPr>
        <p:spPr>
          <a:xfrm>
            <a:off x="95250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4000" b="1">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42274980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512017-3B57-700C-90D9-F09EE9C5C8A1}"/>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898C4B1A-1B4F-C993-991B-18CDFB82BD16}"/>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CDEDA6B6-BDE5-7170-AF63-64ACE1188DD6}"/>
              </a:ext>
            </a:extLst>
          </p:cNvPr>
          <p:cNvSpPr txBox="1">
            <a:spLocks/>
          </p:cNvSpPr>
          <p:nvPr/>
        </p:nvSpPr>
        <p:spPr>
          <a:xfrm>
            <a:off x="97155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4500"/>
              </a:lnSpc>
              <a:buNone/>
            </a:pPr>
            <a:r>
              <a:rPr lang="en-US" sz="4000" b="1">
                <a:solidFill>
                  <a:schemeClr val="bg1"/>
                </a:solidFill>
                <a:latin typeface="Arial" panose="020B0604020202020204" pitchFamily="34" charset="0"/>
                <a:cs typeface="Arial" panose="020B0604020202020204" pitchFamily="34" charset="0"/>
              </a:rPr>
              <a:t>Break</a:t>
            </a:r>
          </a:p>
        </p:txBody>
      </p:sp>
    </p:spTree>
    <p:extLst>
      <p:ext uri="{BB962C8B-B14F-4D97-AF65-F5344CB8AC3E}">
        <p14:creationId xmlns:p14="http://schemas.microsoft.com/office/powerpoint/2010/main" val="2857588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106815F6-778E-A941-8EDB-C09211E9C650}"/>
              </a:ext>
            </a:extLst>
          </p:cNvPr>
          <p:cNvSpPr>
            <a:spLocks noGrp="1"/>
          </p:cNvSpPr>
          <p:nvPr>
            <p:ph type="subTitle" idx="1"/>
          </p:nvPr>
        </p:nvSpPr>
        <p:spPr>
          <a:xfrm>
            <a:off x="971550" y="2045554"/>
            <a:ext cx="7200900" cy="2255264"/>
          </a:xfrm>
        </p:spPr>
        <p:txBody>
          <a:bodyPr anchor="ctr"/>
          <a:lstStyle/>
          <a:p>
            <a:pPr algn="ctr">
              <a:lnSpc>
                <a:spcPts val="4200"/>
              </a:lnSpc>
            </a:pPr>
            <a:r>
              <a:rPr lang="en-US" sz="3200">
                <a:effectLst>
                  <a:outerShdw blurRad="165100" dist="38100" dir="5400000" algn="ctr" rotWithShape="0">
                    <a:srgbClr val="000000">
                      <a:alpha val="40000"/>
                    </a:srgbClr>
                  </a:outerShdw>
                </a:effectLst>
              </a:rPr>
              <a:t>Individualised dosing of nicotine-containing products</a:t>
            </a:r>
          </a:p>
        </p:txBody>
      </p:sp>
    </p:spTree>
    <p:extLst>
      <p:ext uri="{BB962C8B-B14F-4D97-AF65-F5344CB8AC3E}">
        <p14:creationId xmlns:p14="http://schemas.microsoft.com/office/powerpoint/2010/main" val="2887154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34582688-B3C5-7233-6E2D-C39E9FDC840E}"/>
              </a:ext>
            </a:extLst>
          </p:cNvPr>
          <p:cNvSpPr>
            <a:spLocks noGrp="1"/>
          </p:cNvSpPr>
          <p:nvPr>
            <p:ph type="title"/>
          </p:nvPr>
        </p:nvSpPr>
        <p:spPr>
          <a:xfrm>
            <a:off x="571500" y="152400"/>
            <a:ext cx="7962900" cy="1066800"/>
          </a:xfrm>
        </p:spPr>
        <p:txBody>
          <a:bodyPr wrap="square" anchor="ctr">
            <a:normAutofit/>
          </a:bodyPr>
          <a:lstStyle/>
          <a:p>
            <a:r>
              <a:rPr lang="en-US" dirty="0"/>
              <a:t>Rapid NRT Prescribing Protocol (BTS 2024)</a:t>
            </a:r>
          </a:p>
        </p:txBody>
      </p:sp>
      <p:pic>
        <p:nvPicPr>
          <p:cNvPr id="5" name="Picture 4" descr="A diagram of steps to smoking&#10;&#10;Description automatically generated">
            <a:extLst>
              <a:ext uri="{FF2B5EF4-FFF2-40B4-BE49-F238E27FC236}">
                <a16:creationId xmlns:a16="http://schemas.microsoft.com/office/drawing/2014/main" id="{862E155C-82A1-FEAE-0FE1-7A89C2FA68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184" y="1445895"/>
            <a:ext cx="7585041" cy="4683760"/>
          </a:xfrm>
          <a:prstGeom prst="rect">
            <a:avLst/>
          </a:prstGeom>
          <a:noFill/>
        </p:spPr>
      </p:pic>
      <p:sp>
        <p:nvSpPr>
          <p:cNvPr id="2" name="Footer Placeholder 3">
            <a:extLst>
              <a:ext uri="{FF2B5EF4-FFF2-40B4-BE49-F238E27FC236}">
                <a16:creationId xmlns:a16="http://schemas.microsoft.com/office/drawing/2014/main" id="{42940052-B5D3-26A0-F730-4BD61B128BEC}"/>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endParaRPr lang="en-US" sz="1000" i="1" dirty="0">
              <a:solidFill>
                <a:schemeClr val="accent4">
                  <a:lumMod val="75000"/>
                  <a:lumOff val="25000"/>
                </a:schemeClr>
              </a:solidFill>
              <a:latin typeface="Century Gothic" panose="020B0502020202020204" pitchFamily="34" charset="0"/>
            </a:endParaRPr>
          </a:p>
        </p:txBody>
      </p:sp>
    </p:spTree>
    <p:extLst>
      <p:ext uri="{BB962C8B-B14F-4D97-AF65-F5344CB8AC3E}">
        <p14:creationId xmlns:p14="http://schemas.microsoft.com/office/powerpoint/2010/main" val="16190101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9F9427-28E3-CA4E-9A45-C2A33645BB3F}"/>
              </a:ext>
            </a:extLst>
          </p:cNvPr>
          <p:cNvSpPr>
            <a:spLocks noGrp="1"/>
          </p:cNvSpPr>
          <p:nvPr>
            <p:ph type="title"/>
          </p:nvPr>
        </p:nvSpPr>
        <p:spPr/>
        <p:txBody>
          <a:bodyPr/>
          <a:lstStyle/>
          <a:p>
            <a:r>
              <a:rPr lang="en-US"/>
              <a:t>Guidelines for individualised dosing of NRT</a:t>
            </a:r>
          </a:p>
        </p:txBody>
      </p:sp>
      <p:sp>
        <p:nvSpPr>
          <p:cNvPr id="4" name="Text Placeholder 3">
            <a:extLst>
              <a:ext uri="{FF2B5EF4-FFF2-40B4-BE49-F238E27FC236}">
                <a16:creationId xmlns:a16="http://schemas.microsoft.com/office/drawing/2014/main" id="{06D9B44E-29E1-4B4E-93CD-355B20C19EE2}"/>
              </a:ext>
            </a:extLst>
          </p:cNvPr>
          <p:cNvSpPr>
            <a:spLocks noGrp="1"/>
          </p:cNvSpPr>
          <p:nvPr>
            <p:ph type="body" idx="12"/>
          </p:nvPr>
        </p:nvSpPr>
        <p:spPr>
          <a:xfrm>
            <a:off x="571500" y="2458843"/>
            <a:ext cx="3030441" cy="2079929"/>
          </a:xfrm>
        </p:spPr>
        <p:txBody>
          <a:bodyPr anchor="ctr"/>
          <a:lstStyle/>
          <a:p>
            <a:pPr marL="0" indent="0">
              <a:lnSpc>
                <a:spcPts val="2200"/>
              </a:lnSpc>
              <a:spcBef>
                <a:spcPts val="900"/>
              </a:spcBef>
              <a:spcAft>
                <a:spcPts val="900"/>
              </a:spcAft>
              <a:buNone/>
            </a:pPr>
            <a:r>
              <a:rPr lang="en-US" sz="1550" b="1" dirty="0">
                <a:solidFill>
                  <a:schemeClr val="accent1"/>
                </a:solidFill>
                <a:latin typeface="Arial"/>
                <a:cs typeface="Arial"/>
              </a:rPr>
              <a:t>The initial dose of NRT can </a:t>
            </a:r>
            <a:br>
              <a:rPr lang="en-US" sz="1550" b="1" dirty="0"/>
            </a:br>
            <a:r>
              <a:rPr lang="en-US" sz="1550" b="1" dirty="0">
                <a:solidFill>
                  <a:schemeClr val="accent1"/>
                </a:solidFill>
                <a:latin typeface="Arial"/>
                <a:cs typeface="Arial"/>
              </a:rPr>
              <a:t>determined based on:</a:t>
            </a:r>
          </a:p>
          <a:p>
            <a:pPr marL="0" indent="0">
              <a:lnSpc>
                <a:spcPts val="2200"/>
              </a:lnSpc>
              <a:spcBef>
                <a:spcPts val="900"/>
              </a:spcBef>
              <a:spcAft>
                <a:spcPts val="900"/>
              </a:spcAft>
              <a:buNone/>
              <a:tabLst>
                <a:tab pos="220663" algn="l"/>
              </a:tabLst>
            </a:pPr>
            <a:r>
              <a:rPr lang="en-US" sz="1550" dirty="0">
                <a:latin typeface="Arial"/>
                <a:cs typeface="Arial"/>
              </a:rPr>
              <a:t>–	Heaviness of smoking index</a:t>
            </a:r>
          </a:p>
          <a:p>
            <a:pPr marL="0" indent="0">
              <a:lnSpc>
                <a:spcPts val="2200"/>
              </a:lnSpc>
              <a:spcBef>
                <a:spcPts val="900"/>
              </a:spcBef>
              <a:spcAft>
                <a:spcPts val="900"/>
              </a:spcAft>
              <a:buNone/>
              <a:tabLst>
                <a:tab pos="220663" algn="l"/>
              </a:tabLst>
            </a:pPr>
            <a:r>
              <a:rPr lang="en-US" sz="1550" dirty="0">
                <a:latin typeface="Arial"/>
                <a:cs typeface="Arial"/>
              </a:rPr>
              <a:t>–	patient experience with </a:t>
            </a:r>
            <a:br>
              <a:rPr lang="en-US" sz="1550" dirty="0"/>
            </a:br>
            <a:r>
              <a:rPr lang="en-US" sz="1550" dirty="0">
                <a:latin typeface="Arial"/>
                <a:cs typeface="Arial"/>
              </a:rPr>
              <a:t>	withdrawal and urges to smoke</a:t>
            </a:r>
            <a:endParaRPr lang="en-US" sz="1550" dirty="0"/>
          </a:p>
        </p:txBody>
      </p:sp>
      <p:pic>
        <p:nvPicPr>
          <p:cNvPr id="6" name="Picture 5">
            <a:extLst>
              <a:ext uri="{FF2B5EF4-FFF2-40B4-BE49-F238E27FC236}">
                <a16:creationId xmlns:a16="http://schemas.microsoft.com/office/drawing/2014/main" id="{4ACF4937-5913-B141-8536-84111B4B99B5}"/>
              </a:ext>
            </a:extLst>
          </p:cNvPr>
          <p:cNvPicPr>
            <a:picLocks noChangeAspect="1"/>
          </p:cNvPicPr>
          <p:nvPr/>
        </p:nvPicPr>
        <p:blipFill>
          <a:blip r:embed="rId3"/>
          <a:srcRect/>
          <a:stretch/>
        </p:blipFill>
        <p:spPr>
          <a:xfrm>
            <a:off x="3882333" y="2236365"/>
            <a:ext cx="4786685" cy="2704341"/>
          </a:xfrm>
          <a:prstGeom prst="rect">
            <a:avLst/>
          </a:prstGeom>
          <a:effectLst>
            <a:outerShdw blurRad="254000" dist="50800" dir="5400000" algn="tl" rotWithShape="0">
              <a:prstClr val="black">
                <a:alpha val="15000"/>
              </a:prstClr>
            </a:outerShdw>
          </a:effectLst>
        </p:spPr>
      </p:pic>
      <p:sp>
        <p:nvSpPr>
          <p:cNvPr id="5" name="Footer Placeholder 3">
            <a:extLst>
              <a:ext uri="{FF2B5EF4-FFF2-40B4-BE49-F238E27FC236}">
                <a16:creationId xmlns:a16="http://schemas.microsoft.com/office/drawing/2014/main" id="{CBED8545-0935-6495-B4E1-2005E369F12A}"/>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514237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97A36-A89B-8540-AD69-6D7715F3FCA9}"/>
              </a:ext>
            </a:extLst>
          </p:cNvPr>
          <p:cNvSpPr>
            <a:spLocks noGrp="1"/>
          </p:cNvSpPr>
          <p:nvPr>
            <p:ph type="title"/>
          </p:nvPr>
        </p:nvSpPr>
        <p:spPr/>
        <p:txBody>
          <a:bodyPr/>
          <a:lstStyle/>
          <a:p>
            <a:r>
              <a:rPr lang="en-US" dirty="0">
                <a:latin typeface="Arial"/>
                <a:cs typeface="Arial"/>
              </a:rPr>
              <a:t>Skills practice: patient </a:t>
            </a:r>
          </a:p>
        </p:txBody>
      </p:sp>
      <p:graphicFrame>
        <p:nvGraphicFramePr>
          <p:cNvPr id="6" name="Table 5">
            <a:extLst>
              <a:ext uri="{FF2B5EF4-FFF2-40B4-BE49-F238E27FC236}">
                <a16:creationId xmlns:a16="http://schemas.microsoft.com/office/drawing/2014/main" id="{64E65701-1F13-6E41-B28C-EF936BC9883C}"/>
              </a:ext>
            </a:extLst>
          </p:cNvPr>
          <p:cNvGraphicFramePr>
            <a:graphicFrameLocks noGrp="1"/>
          </p:cNvGraphicFramePr>
          <p:nvPr>
            <p:extLst>
              <p:ext uri="{D42A27DB-BD31-4B8C-83A1-F6EECF244321}">
                <p14:modId xmlns:p14="http://schemas.microsoft.com/office/powerpoint/2010/main" val="256888976"/>
              </p:ext>
            </p:extLst>
          </p:nvPr>
        </p:nvGraphicFramePr>
        <p:xfrm>
          <a:off x="571500" y="1572684"/>
          <a:ext cx="5920760" cy="4455048"/>
        </p:xfrm>
        <a:graphic>
          <a:graphicData uri="http://schemas.openxmlformats.org/drawingml/2006/table">
            <a:tbl>
              <a:tblPr firstRow="1" bandRow="1">
                <a:tableStyleId>{5C22544A-7EE6-4342-B048-85BDC9FD1C3A}</a:tableStyleId>
              </a:tblPr>
              <a:tblGrid>
                <a:gridCol w="1789809">
                  <a:extLst>
                    <a:ext uri="{9D8B030D-6E8A-4147-A177-3AD203B41FA5}">
                      <a16:colId xmlns:a16="http://schemas.microsoft.com/office/drawing/2014/main" val="3889081879"/>
                    </a:ext>
                  </a:extLst>
                </a:gridCol>
                <a:gridCol w="4130951">
                  <a:extLst>
                    <a:ext uri="{9D8B030D-6E8A-4147-A177-3AD203B41FA5}">
                      <a16:colId xmlns:a16="http://schemas.microsoft.com/office/drawing/2014/main" val="600406677"/>
                    </a:ext>
                  </a:extLst>
                </a:gridCol>
              </a:tblGrid>
              <a:tr h="800374">
                <a:tc>
                  <a:txBody>
                    <a:bodyPr/>
                    <a:lstStyle/>
                    <a:p>
                      <a:pPr algn="l">
                        <a:lnSpc>
                          <a:spcPts val="1800"/>
                        </a:lnSpc>
                        <a:spcBef>
                          <a:spcPts val="600"/>
                        </a:spcBef>
                        <a:spcAft>
                          <a:spcPts val="600"/>
                        </a:spcAft>
                      </a:pPr>
                      <a:r>
                        <a:rPr lang="en-US" sz="1300" b="1" i="0" dirty="0">
                          <a:latin typeface="+mn-lt"/>
                        </a:rPr>
                        <a:t>Reason for admission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600"/>
                        </a:spcBef>
                        <a:spcAft>
                          <a:spcPts val="600"/>
                        </a:spcAft>
                      </a:pPr>
                      <a:r>
                        <a:rPr lang="en-US" sz="1400" b="0" i="0" dirty="0">
                          <a:solidFill>
                            <a:schemeClr val="tx1"/>
                          </a:solidFill>
                          <a:latin typeface="+mn-lt"/>
                        </a:rPr>
                        <a:t>Double cardiac bypass. Had previous angioplasty. You are seeing him one day following surgery.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4107125779"/>
                  </a:ext>
                </a:extLst>
              </a:tr>
              <a:tr h="569214">
                <a:tc>
                  <a:txBody>
                    <a:bodyPr/>
                    <a:lstStyle/>
                    <a:p>
                      <a:pPr algn="l">
                        <a:lnSpc>
                          <a:spcPts val="1800"/>
                        </a:lnSpc>
                        <a:spcBef>
                          <a:spcPts val="600"/>
                        </a:spcBef>
                        <a:spcAft>
                          <a:spcPts val="600"/>
                        </a:spcAft>
                      </a:pPr>
                      <a:r>
                        <a:rPr lang="en-US" sz="1300" b="1" i="0">
                          <a:solidFill>
                            <a:schemeClr val="bg1"/>
                          </a:solidFill>
                          <a:latin typeface="+mn-lt"/>
                        </a:rPr>
                        <a:t>History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600"/>
                        </a:spcBef>
                        <a:spcAft>
                          <a:spcPts val="600"/>
                        </a:spcAft>
                      </a:pPr>
                      <a:r>
                        <a:rPr lang="en-US" sz="1400" b="0" i="0" dirty="0">
                          <a:solidFill>
                            <a:schemeClr val="tx1"/>
                          </a:solidFill>
                          <a:latin typeface="+mn-lt"/>
                        </a:rPr>
                        <a:t>Lives alone in social housing. Retired.</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476263633"/>
                  </a:ext>
                </a:extLst>
              </a:tr>
              <a:tr h="546212">
                <a:tc>
                  <a:txBody>
                    <a:bodyPr/>
                    <a:lstStyle/>
                    <a:p>
                      <a:pPr algn="l">
                        <a:lnSpc>
                          <a:spcPts val="1800"/>
                        </a:lnSpc>
                        <a:spcBef>
                          <a:spcPts val="600"/>
                        </a:spcBef>
                        <a:spcAft>
                          <a:spcPts val="600"/>
                        </a:spcAft>
                      </a:pPr>
                      <a:r>
                        <a:rPr lang="en-US" sz="1300" b="1" i="0">
                          <a:solidFill>
                            <a:schemeClr val="bg1"/>
                          </a:solidFill>
                          <a:latin typeface="+mn-lt"/>
                        </a:rPr>
                        <a:t>Barriers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600"/>
                        </a:spcBef>
                        <a:spcAft>
                          <a:spcPts val="600"/>
                        </a:spcAft>
                      </a:pPr>
                      <a:r>
                        <a:rPr lang="en-US" sz="1400" b="0" i="0" dirty="0">
                          <a:solidFill>
                            <a:schemeClr val="tx1"/>
                          </a:solidFill>
                          <a:latin typeface="+mn-lt"/>
                        </a:rPr>
                        <a:t>Had decided he would rather stop smoking after his surgery. Not certain how he will cope.</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331932257"/>
                  </a:ext>
                </a:extLst>
              </a:tr>
              <a:tr h="841474">
                <a:tc>
                  <a:txBody>
                    <a:bodyPr/>
                    <a:lstStyle/>
                    <a:p>
                      <a:pPr algn="l">
                        <a:lnSpc>
                          <a:spcPts val="1800"/>
                        </a:lnSpc>
                        <a:spcBef>
                          <a:spcPts val="600"/>
                        </a:spcBef>
                        <a:spcAft>
                          <a:spcPts val="600"/>
                        </a:spcAft>
                      </a:pPr>
                      <a:r>
                        <a:rPr lang="en-US" sz="1300" b="1" i="0">
                          <a:solidFill>
                            <a:schemeClr val="bg1"/>
                          </a:solidFill>
                          <a:latin typeface="+mn-lt"/>
                        </a:rPr>
                        <a:t>Smoking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600"/>
                        </a:spcBef>
                        <a:spcAft>
                          <a:spcPts val="600"/>
                        </a:spcAft>
                      </a:pPr>
                      <a:r>
                        <a:rPr lang="en-US" sz="1400" b="0" i="0" dirty="0">
                          <a:solidFill>
                            <a:schemeClr val="tx1"/>
                          </a:solidFill>
                          <a:latin typeface="+mn-lt"/>
                        </a:rPr>
                        <a:t>40-50 cigarettes/day for  52 years</a:t>
                      </a:r>
                    </a:p>
                    <a:p>
                      <a:pPr>
                        <a:lnSpc>
                          <a:spcPts val="1800"/>
                        </a:lnSpc>
                        <a:spcBef>
                          <a:spcPts val="600"/>
                        </a:spcBef>
                        <a:spcAft>
                          <a:spcPts val="600"/>
                        </a:spcAft>
                      </a:pPr>
                      <a:r>
                        <a:rPr lang="en-US" sz="1400" b="0" i="0" dirty="0">
                          <a:solidFill>
                            <a:schemeClr val="tx1"/>
                          </a:solidFill>
                          <a:latin typeface="+mn-lt"/>
                        </a:rPr>
                        <a:t>Wakes in evenings to smoke. Smokes within five minutes of waking in morning.</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206747704"/>
                  </a:ext>
                </a:extLst>
              </a:tr>
              <a:tr h="824248">
                <a:tc>
                  <a:txBody>
                    <a:bodyPr/>
                    <a:lstStyle/>
                    <a:p>
                      <a:pPr marL="0" marR="0" lvl="0" indent="0" algn="l" defTabSz="457200" rtl="0" eaLnBrk="1" fontAlgn="auto" latinLnBrk="0" hangingPunct="1">
                        <a:lnSpc>
                          <a:spcPts val="1800"/>
                        </a:lnSpc>
                        <a:spcBef>
                          <a:spcPts val="600"/>
                        </a:spcBef>
                        <a:spcAft>
                          <a:spcPts val="600"/>
                        </a:spcAft>
                        <a:buClrTx/>
                        <a:buSzTx/>
                        <a:buFontTx/>
                        <a:buNone/>
                        <a:tabLst/>
                        <a:defRPr/>
                      </a:pPr>
                      <a:r>
                        <a:rPr lang="en-US" sz="1300" b="1" i="0" dirty="0">
                          <a:solidFill>
                            <a:schemeClr val="bg1"/>
                          </a:solidFill>
                          <a:latin typeface="+mn-lt"/>
                        </a:rPr>
                        <a:t>Past quit attempts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marL="0" marR="0" lvl="0" indent="0" algn="l" defTabSz="457200" rtl="0" eaLnBrk="1" fontAlgn="auto" latinLnBrk="0" hangingPunct="1">
                        <a:lnSpc>
                          <a:spcPts val="1800"/>
                        </a:lnSpc>
                        <a:spcBef>
                          <a:spcPts val="600"/>
                        </a:spcBef>
                        <a:spcAft>
                          <a:spcPts val="600"/>
                        </a:spcAft>
                        <a:buClrTx/>
                        <a:buSzTx/>
                        <a:buFontTx/>
                        <a:buNone/>
                        <a:tabLst/>
                        <a:defRPr/>
                      </a:pPr>
                      <a:r>
                        <a:rPr lang="en-GB" sz="1400" b="0" i="0" dirty="0">
                          <a:solidFill>
                            <a:schemeClr val="tx1"/>
                          </a:solidFill>
                          <a:effectLst/>
                          <a:latin typeface="+mn-lt"/>
                          <a:ea typeface="Calibri" panose="020F0502020204030204" pitchFamily="34" charset="0"/>
                          <a:cs typeface="Times New Roman" panose="02020603050405020304" pitchFamily="18" charset="0"/>
                        </a:rPr>
                        <a:t>Has tried to quit many times. Believes is its down to willpower and so has not used support.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471408901"/>
                  </a:ext>
                </a:extLst>
              </a:tr>
              <a:tr h="605307">
                <a:tc>
                  <a:txBody>
                    <a:bodyPr/>
                    <a:lstStyle/>
                    <a:p>
                      <a:pPr marL="0" marR="0" lvl="0" indent="0" algn="l" defTabSz="457200" rtl="0" eaLnBrk="1" fontAlgn="auto" latinLnBrk="0" hangingPunct="1">
                        <a:lnSpc>
                          <a:spcPts val="1800"/>
                        </a:lnSpc>
                        <a:spcBef>
                          <a:spcPts val="600"/>
                        </a:spcBef>
                        <a:spcAft>
                          <a:spcPts val="600"/>
                        </a:spcAft>
                        <a:buClrTx/>
                        <a:buSzTx/>
                        <a:buFontTx/>
                        <a:buNone/>
                        <a:tabLst/>
                        <a:defRPr/>
                      </a:pPr>
                      <a:r>
                        <a:rPr lang="en-US" sz="1300" b="1" i="0" dirty="0">
                          <a:solidFill>
                            <a:schemeClr val="bg1"/>
                          </a:solidFill>
                          <a:latin typeface="+mn-lt"/>
                        </a:rPr>
                        <a:t>Inpatient treatment summary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0B0F0"/>
                    </a:solidFill>
                  </a:tcPr>
                </a:tc>
                <a:tc>
                  <a:txBody>
                    <a:bodyPr/>
                    <a:lstStyle/>
                    <a:p>
                      <a:pPr lvl="0">
                        <a:lnSpc>
                          <a:spcPts val="1800"/>
                        </a:lnSpc>
                        <a:spcBef>
                          <a:spcPts val="600"/>
                        </a:spcBef>
                        <a:spcAft>
                          <a:spcPts val="600"/>
                        </a:spcAft>
                        <a:buNone/>
                      </a:pPr>
                      <a:r>
                        <a:rPr lang="en-US" sz="1400" b="0" i="0" dirty="0">
                          <a:solidFill>
                            <a:schemeClr val="tx1"/>
                          </a:solidFill>
                          <a:latin typeface="+mn-lt"/>
                        </a:rPr>
                        <a:t>NRT has yet to be prescribed</a:t>
                      </a:r>
                    </a:p>
                    <a:p>
                      <a:pPr lvl="0">
                        <a:lnSpc>
                          <a:spcPts val="1800"/>
                        </a:lnSpc>
                        <a:spcBef>
                          <a:spcPts val="600"/>
                        </a:spcBef>
                        <a:spcAft>
                          <a:spcPts val="600"/>
                        </a:spcAft>
                        <a:buNone/>
                      </a:pPr>
                      <a:r>
                        <a:rPr lang="en-US" sz="1400" b="0" i="0" dirty="0">
                          <a:solidFill>
                            <a:schemeClr val="tx1"/>
                          </a:solidFill>
                          <a:latin typeface="+mn-lt"/>
                        </a:rPr>
                        <a:t>Withdrawal symptoms: restless, difficulty sleeping, cravings (severity of 3–4).</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1165269166"/>
                  </a:ext>
                </a:extLst>
              </a:tr>
            </a:tbl>
          </a:graphicData>
        </a:graphic>
      </p:graphicFrame>
      <p:grpSp>
        <p:nvGrpSpPr>
          <p:cNvPr id="4" name="Group 3">
            <a:extLst>
              <a:ext uri="{FF2B5EF4-FFF2-40B4-BE49-F238E27FC236}">
                <a16:creationId xmlns:a16="http://schemas.microsoft.com/office/drawing/2014/main" id="{90C9FB40-01AC-D24B-81F9-40FCAD715BD5}"/>
              </a:ext>
            </a:extLst>
          </p:cNvPr>
          <p:cNvGrpSpPr/>
          <p:nvPr/>
        </p:nvGrpSpPr>
        <p:grpSpPr>
          <a:xfrm>
            <a:off x="6563267" y="4482929"/>
            <a:ext cx="2335696" cy="836307"/>
            <a:chOff x="6563267" y="4482929"/>
            <a:chExt cx="2335696" cy="836307"/>
          </a:xfrm>
        </p:grpSpPr>
        <p:sp>
          <p:nvSpPr>
            <p:cNvPr id="7" name="TextBox 6">
              <a:extLst>
                <a:ext uri="{FF2B5EF4-FFF2-40B4-BE49-F238E27FC236}">
                  <a16:creationId xmlns:a16="http://schemas.microsoft.com/office/drawing/2014/main" id="{260481DE-252C-C448-B8E9-B1F99CCB3710}"/>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a:latin typeface="Century Gothic" panose="020B0502020202020204" pitchFamily="34" charset="0"/>
                </a:rPr>
                <a:t>John, </a:t>
              </a:r>
              <a:r>
                <a:rPr lang="en-US" sz="1700">
                  <a:latin typeface="Century Gothic" panose="020B0502020202020204" pitchFamily="34" charset="0"/>
                </a:rPr>
                <a:t>67</a:t>
              </a:r>
              <a:endParaRPr kumimoji="0" lang="en-US" sz="1700" u="none" strike="noStrike" kern="1200" cap="none" spc="0" normalizeH="0" baseline="0" noProof="0">
                <a:ln>
                  <a:noFill/>
                </a:ln>
                <a:effectLst/>
                <a:uLnTx/>
                <a:uFillTx/>
                <a:latin typeface="Century Gothic" panose="020B0502020202020204" pitchFamily="34" charset="0"/>
              </a:endParaRPr>
            </a:p>
          </p:txBody>
        </p:sp>
        <p:cxnSp>
          <p:nvCxnSpPr>
            <p:cNvPr id="9" name="Straight Connector 8">
              <a:extLst>
                <a:ext uri="{FF2B5EF4-FFF2-40B4-BE49-F238E27FC236}">
                  <a16:creationId xmlns:a16="http://schemas.microsoft.com/office/drawing/2014/main" id="{99DE2AC5-A1EB-A54D-B635-8BF1F91F2C17}"/>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FF0439A0-3F80-844E-A35F-E93532BD31B6}"/>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5" name="Picture 4" descr="A person sitting in a chair with a tube attached to his neck&#10;&#10;Description automatically generated">
            <a:extLst>
              <a:ext uri="{FF2B5EF4-FFF2-40B4-BE49-F238E27FC236}">
                <a16:creationId xmlns:a16="http://schemas.microsoft.com/office/drawing/2014/main" id="{A3430FE3-352A-3C50-29FA-6E0B2A74F4F6}"/>
              </a:ext>
            </a:extLst>
          </p:cNvPr>
          <p:cNvPicPr>
            <a:picLocks noChangeAspect="1"/>
          </p:cNvPicPr>
          <p:nvPr/>
        </p:nvPicPr>
        <p:blipFill>
          <a:blip r:embed="rId3"/>
          <a:stretch>
            <a:fillRect/>
          </a:stretch>
        </p:blipFill>
        <p:spPr>
          <a:xfrm>
            <a:off x="6866792" y="2821408"/>
            <a:ext cx="1628382" cy="1547331"/>
          </a:xfrm>
          <a:prstGeom prst="rect">
            <a:avLst/>
          </a:prstGeom>
        </p:spPr>
      </p:pic>
      <p:sp>
        <p:nvSpPr>
          <p:cNvPr id="8" name="Footer Placeholder 3">
            <a:extLst>
              <a:ext uri="{FF2B5EF4-FFF2-40B4-BE49-F238E27FC236}">
                <a16:creationId xmlns:a16="http://schemas.microsoft.com/office/drawing/2014/main" id="{86FF61C9-AE40-F7E3-32C8-F222A9C2BF8E}"/>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4733726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78595C-704D-A2E4-F957-5EE5E3E6A9E6}"/>
            </a:ext>
          </a:extLst>
        </p:cNvPr>
        <p:cNvGrpSpPr/>
        <p:nvPr/>
      </p:nvGrpSpPr>
      <p:grpSpPr>
        <a:xfrm>
          <a:off x="0" y="0"/>
          <a:ext cx="0" cy="0"/>
          <a:chOff x="0" y="0"/>
          <a:chExt cx="0" cy="0"/>
        </a:xfrm>
      </p:grpSpPr>
      <p:sp>
        <p:nvSpPr>
          <p:cNvPr id="281603" name="Text Box 2">
            <a:extLst>
              <a:ext uri="{FF2B5EF4-FFF2-40B4-BE49-F238E27FC236}">
                <a16:creationId xmlns:a16="http://schemas.microsoft.com/office/drawing/2014/main" id="{E7B5429F-22D0-6330-8AB7-64C412459180}"/>
              </a:ext>
            </a:extLst>
          </p:cNvPr>
          <p:cNvSpPr txBox="1">
            <a:spLocks noChangeArrowheads="1"/>
          </p:cNvSpPr>
          <p:nvPr/>
        </p:nvSpPr>
        <p:spPr bwMode="auto">
          <a:xfrm>
            <a:off x="990600" y="2362200"/>
            <a:ext cx="7315200" cy="457200"/>
          </a:xfrm>
          <a:prstGeom prst="rect">
            <a:avLst/>
          </a:prstGeom>
          <a:noFill/>
          <a:ln w="9525">
            <a:noFill/>
            <a:miter lim="800000"/>
            <a:headEnd/>
            <a:tailEnd/>
          </a:ln>
        </p:spPr>
        <p:txBody>
          <a:bodyPr>
            <a:spAutoFit/>
          </a:bodyPr>
          <a:lstStyle/>
          <a:p>
            <a:pPr eaLnBrk="0" hangingPunct="0">
              <a:spcBef>
                <a:spcPct val="50000"/>
              </a:spcBef>
            </a:pPr>
            <a:endParaRPr lang="en-CA" altLang="en-US" sz="2400" dirty="0">
              <a:solidFill>
                <a:srgbClr val="000000"/>
              </a:solidFill>
              <a:ea typeface="ＭＳ Ｐゴシック" pitchFamily="34" charset="-128"/>
            </a:endParaRPr>
          </a:p>
        </p:txBody>
      </p:sp>
      <p:sp>
        <p:nvSpPr>
          <p:cNvPr id="281604" name="Rectangle 3">
            <a:extLst>
              <a:ext uri="{FF2B5EF4-FFF2-40B4-BE49-F238E27FC236}">
                <a16:creationId xmlns:a16="http://schemas.microsoft.com/office/drawing/2014/main" id="{9F2A8B2D-C113-D2B6-09AD-04E3757DB89D}"/>
              </a:ext>
            </a:extLst>
          </p:cNvPr>
          <p:cNvSpPr>
            <a:spLocks noGrp="1" noChangeArrowheads="1"/>
          </p:cNvSpPr>
          <p:nvPr>
            <p:ph type="title" idx="4294967295"/>
          </p:nvPr>
        </p:nvSpPr>
        <p:spPr>
          <a:xfrm>
            <a:off x="-1" y="152400"/>
            <a:ext cx="9143999" cy="1066800"/>
          </a:xfrm>
        </p:spPr>
        <p:txBody>
          <a:bodyPr/>
          <a:lstStyle/>
          <a:p>
            <a:pPr marL="6350" indent="-6350" algn="ctr"/>
            <a:r>
              <a:rPr lang="en-US" altLang="en-US" dirty="0"/>
              <a:t>‘Ottawa Model’ NRT dosing guidelines</a:t>
            </a:r>
          </a:p>
        </p:txBody>
      </p:sp>
      <p:sp>
        <p:nvSpPr>
          <p:cNvPr id="323704" name="Rectangle 120">
            <a:extLst>
              <a:ext uri="{FF2B5EF4-FFF2-40B4-BE49-F238E27FC236}">
                <a16:creationId xmlns:a16="http://schemas.microsoft.com/office/drawing/2014/main" id="{8E08B6F2-78D0-8B21-6200-0DEE39815E2A}"/>
              </a:ext>
            </a:extLst>
          </p:cNvPr>
          <p:cNvSpPr>
            <a:spLocks noChangeArrowheads="1"/>
          </p:cNvSpPr>
          <p:nvPr/>
        </p:nvSpPr>
        <p:spPr bwMode="auto">
          <a:xfrm>
            <a:off x="0" y="5116513"/>
            <a:ext cx="9144000" cy="0"/>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algn="ctr" eaLnBrk="0" hangingPunct="0">
              <a:defRPr/>
            </a:pPr>
            <a:endParaRPr lang="en-US" sz="2400" b="1" dirty="0">
              <a:solidFill>
                <a:srgbClr val="000000"/>
              </a:solidFill>
              <a:latin typeface="+mn-lt"/>
            </a:endParaRPr>
          </a:p>
        </p:txBody>
      </p:sp>
      <p:sp>
        <p:nvSpPr>
          <p:cNvPr id="2" name="Text Placeholder 6">
            <a:extLst>
              <a:ext uri="{FF2B5EF4-FFF2-40B4-BE49-F238E27FC236}">
                <a16:creationId xmlns:a16="http://schemas.microsoft.com/office/drawing/2014/main" id="{27D1B70A-8C49-A50F-5E95-0E4BE6177373}"/>
              </a:ext>
            </a:extLst>
          </p:cNvPr>
          <p:cNvSpPr txBox="1">
            <a:spLocks/>
          </p:cNvSpPr>
          <p:nvPr/>
        </p:nvSpPr>
        <p:spPr>
          <a:xfrm>
            <a:off x="1603169" y="5459597"/>
            <a:ext cx="6008914" cy="875576"/>
          </a:xfrm>
          <a:prstGeom prst="rect">
            <a:avLst/>
          </a:prstGeom>
        </p:spPr>
        <p:txBody>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Lucida Grande" panose="020B0600040502020204" pitchFamily="34" charset="0"/>
              <a:buNone/>
            </a:pPr>
            <a:r>
              <a:rPr lang="en-US" dirty="0">
                <a:solidFill>
                  <a:schemeClr val="bg1"/>
                </a:solidFill>
              </a:rPr>
              <a:t>After 24 hours: if withdrawal symptoms or urges to smoke are not well managed, increase dosage by 7-10mg</a:t>
            </a:r>
          </a:p>
        </p:txBody>
      </p:sp>
      <p:grpSp>
        <p:nvGrpSpPr>
          <p:cNvPr id="55" name="Group 54">
            <a:extLst>
              <a:ext uri="{FF2B5EF4-FFF2-40B4-BE49-F238E27FC236}">
                <a16:creationId xmlns:a16="http://schemas.microsoft.com/office/drawing/2014/main" id="{C6E5F0EB-EAA0-4658-0C78-65C71982B0BC}"/>
              </a:ext>
            </a:extLst>
          </p:cNvPr>
          <p:cNvGrpSpPr/>
          <p:nvPr/>
        </p:nvGrpSpPr>
        <p:grpSpPr>
          <a:xfrm>
            <a:off x="988326" y="1364580"/>
            <a:ext cx="7614472" cy="3751923"/>
            <a:chOff x="982029" y="1364580"/>
            <a:chExt cx="7179943" cy="3751923"/>
          </a:xfrm>
          <a:effectLst>
            <a:outerShdw blurRad="254000" dist="63500" dir="5400000" algn="ctr" rotWithShape="0">
              <a:srgbClr val="000000">
                <a:alpha val="50000"/>
              </a:srgbClr>
            </a:outerShdw>
          </a:effectLst>
        </p:grpSpPr>
        <p:sp>
          <p:nvSpPr>
            <p:cNvPr id="5" name="Rounded Rectangle 4">
              <a:extLst>
                <a:ext uri="{FF2B5EF4-FFF2-40B4-BE49-F238E27FC236}">
                  <a16:creationId xmlns:a16="http://schemas.microsoft.com/office/drawing/2014/main" id="{5DEE290F-C77C-A44A-586B-03E7D3A4F7D3}"/>
                </a:ext>
              </a:extLst>
            </p:cNvPr>
            <p:cNvSpPr/>
            <p:nvPr/>
          </p:nvSpPr>
          <p:spPr bwMode="auto">
            <a:xfrm>
              <a:off x="982030" y="1662372"/>
              <a:ext cx="7179942" cy="3454131"/>
            </a:xfrm>
            <a:prstGeom prst="roundRect">
              <a:avLst>
                <a:gd name="adj" fmla="val 4163"/>
              </a:avLst>
            </a:prstGeom>
            <a:solidFill>
              <a:srgbClr val="DAF2F3"/>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Freeform 5">
              <a:extLst>
                <a:ext uri="{FF2B5EF4-FFF2-40B4-BE49-F238E27FC236}">
                  <a16:creationId xmlns:a16="http://schemas.microsoft.com/office/drawing/2014/main" id="{EC1CD6F2-3715-93D4-FA80-75BDDCEEE187}"/>
                </a:ext>
              </a:extLst>
            </p:cNvPr>
            <p:cNvSpPr/>
            <p:nvPr/>
          </p:nvSpPr>
          <p:spPr bwMode="auto">
            <a:xfrm>
              <a:off x="982029" y="1364580"/>
              <a:ext cx="7179942" cy="609848"/>
            </a:xfrm>
            <a:custGeom>
              <a:avLst/>
              <a:gdLst>
                <a:gd name="connsiteX0" fmla="*/ 135200 w 7179942"/>
                <a:gd name="connsiteY0" fmla="*/ 0 h 609848"/>
                <a:gd name="connsiteX1" fmla="*/ 7044742 w 7179942"/>
                <a:gd name="connsiteY1" fmla="*/ 0 h 609848"/>
                <a:gd name="connsiteX2" fmla="*/ 7179942 w 7179942"/>
                <a:gd name="connsiteY2" fmla="*/ 135200 h 609848"/>
                <a:gd name="connsiteX3" fmla="*/ 7179942 w 7179942"/>
                <a:gd name="connsiteY3" fmla="*/ 609848 h 609848"/>
                <a:gd name="connsiteX4" fmla="*/ 0 w 7179942"/>
                <a:gd name="connsiteY4" fmla="*/ 609848 h 609848"/>
                <a:gd name="connsiteX5" fmla="*/ 0 w 7179942"/>
                <a:gd name="connsiteY5" fmla="*/ 135200 h 609848"/>
                <a:gd name="connsiteX6" fmla="*/ 135200 w 7179942"/>
                <a:gd name="connsiteY6" fmla="*/ 0 h 60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79942" h="609848">
                  <a:moveTo>
                    <a:pt x="135200" y="0"/>
                  </a:moveTo>
                  <a:lnTo>
                    <a:pt x="7044742" y="0"/>
                  </a:lnTo>
                  <a:cubicBezTo>
                    <a:pt x="7119411" y="0"/>
                    <a:pt x="7179942" y="60531"/>
                    <a:pt x="7179942" y="135200"/>
                  </a:cubicBezTo>
                  <a:lnTo>
                    <a:pt x="7179942" y="609848"/>
                  </a:lnTo>
                  <a:lnTo>
                    <a:pt x="0" y="609848"/>
                  </a:lnTo>
                  <a:lnTo>
                    <a:pt x="0" y="135200"/>
                  </a:lnTo>
                  <a:cubicBezTo>
                    <a:pt x="0" y="60531"/>
                    <a:pt x="60531" y="0"/>
                    <a:pt x="135200" y="0"/>
                  </a:cubicBezTo>
                  <a:close/>
                </a:path>
              </a:pathLst>
            </a:custGeom>
            <a:solidFill>
              <a:schemeClr val="accent1"/>
            </a:solidFill>
            <a:ln w="9525">
              <a:no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sp>
        <p:nvSpPr>
          <p:cNvPr id="7" name="TextBox 6">
            <a:extLst>
              <a:ext uri="{FF2B5EF4-FFF2-40B4-BE49-F238E27FC236}">
                <a16:creationId xmlns:a16="http://schemas.microsoft.com/office/drawing/2014/main" id="{1118929F-0433-1C11-A4D8-2FD012593F2A}"/>
              </a:ext>
            </a:extLst>
          </p:cNvPr>
          <p:cNvSpPr txBox="1"/>
          <p:nvPr/>
        </p:nvSpPr>
        <p:spPr bwMode="auto">
          <a:xfrm>
            <a:off x="1168400" y="1526986"/>
            <a:ext cx="6807201" cy="35923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indent="0" algn="ctr">
              <a:buNone/>
            </a:pPr>
            <a:r>
              <a:rPr lang="en-US" b="1" dirty="0">
                <a:solidFill>
                  <a:schemeClr val="bg1"/>
                </a:solidFill>
              </a:rPr>
              <a:t>Nicotine replacement therapy  |  Patch</a:t>
            </a:r>
          </a:p>
        </p:txBody>
      </p:sp>
      <p:sp>
        <p:nvSpPr>
          <p:cNvPr id="9" name="TextBox 8">
            <a:extLst>
              <a:ext uri="{FF2B5EF4-FFF2-40B4-BE49-F238E27FC236}">
                <a16:creationId xmlns:a16="http://schemas.microsoft.com/office/drawing/2014/main" id="{B2212868-3056-AD4A-EE9E-26B13370BE9D}"/>
              </a:ext>
            </a:extLst>
          </p:cNvPr>
          <p:cNvSpPr txBox="1"/>
          <p:nvPr/>
        </p:nvSpPr>
        <p:spPr bwMode="auto">
          <a:xfrm>
            <a:off x="1518383" y="2270781"/>
            <a:ext cx="3249253"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dirty="0">
                <a:latin typeface="Arial" panose="020B0604020202020204" pitchFamily="34" charset="0"/>
                <a:cs typeface="Arial" panose="020B0604020202020204" pitchFamily="34" charset="0"/>
              </a:rPr>
              <a:t>Less than 10 cigarettes/day</a:t>
            </a:r>
            <a:endParaRPr kumimoji="0" lang="en-US" sz="15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54BF3F53-300F-12B3-F296-8F3D1BC9BEF6}"/>
              </a:ext>
            </a:extLst>
          </p:cNvPr>
          <p:cNvSpPr txBox="1"/>
          <p:nvPr/>
        </p:nvSpPr>
        <p:spPr bwMode="auto">
          <a:xfrm>
            <a:off x="5995407" y="2262268"/>
            <a:ext cx="716279"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b="1" dirty="0">
                <a:latin typeface="Arial" panose="020B0604020202020204" pitchFamily="34" charset="0"/>
                <a:cs typeface="Arial" panose="020B0604020202020204" pitchFamily="34" charset="0"/>
              </a:rPr>
              <a:t>7mg</a:t>
            </a:r>
            <a:endParaRPr kumimoji="0" lang="en-US" sz="150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12" name="Straight Arrow Connector 11">
            <a:extLst>
              <a:ext uri="{FF2B5EF4-FFF2-40B4-BE49-F238E27FC236}">
                <a16:creationId xmlns:a16="http://schemas.microsoft.com/office/drawing/2014/main" id="{69D8FC3D-C7FF-9817-F7AD-99821E8CF940}"/>
              </a:ext>
            </a:extLst>
          </p:cNvPr>
          <p:cNvCxnSpPr>
            <a:cxnSpLocks/>
          </p:cNvCxnSpPr>
          <p:nvPr/>
        </p:nvCxnSpPr>
        <p:spPr>
          <a:xfrm>
            <a:off x="3984756" y="2418514"/>
            <a:ext cx="2116381" cy="0"/>
          </a:xfrm>
          <a:prstGeom prst="straightConnector1">
            <a:avLst/>
          </a:prstGeom>
          <a:ln w="44450">
            <a:tailEnd type="triangle"/>
          </a:ln>
          <a:effectLst/>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2C48CC53-23C5-0A13-3D20-1B4355DA3FAB}"/>
              </a:ext>
            </a:extLst>
          </p:cNvPr>
          <p:cNvSpPr txBox="1"/>
          <p:nvPr/>
        </p:nvSpPr>
        <p:spPr bwMode="auto">
          <a:xfrm>
            <a:off x="982028" y="4551741"/>
            <a:ext cx="7179942"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b="1" dirty="0">
                <a:latin typeface="Arial" panose="020B0604020202020204" pitchFamily="34" charset="0"/>
                <a:cs typeface="Arial" panose="020B0604020202020204" pitchFamily="34" charset="0"/>
              </a:rPr>
              <a:t>**Recommend using NRT for at least 12 weeks</a:t>
            </a:r>
            <a:endParaRPr kumimoji="0" lang="en-US" sz="15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35" name="TextBox 34">
            <a:extLst>
              <a:ext uri="{FF2B5EF4-FFF2-40B4-BE49-F238E27FC236}">
                <a16:creationId xmlns:a16="http://schemas.microsoft.com/office/drawing/2014/main" id="{E91D9D12-4CED-383C-0846-1D6212405EB6}"/>
              </a:ext>
            </a:extLst>
          </p:cNvPr>
          <p:cNvSpPr txBox="1"/>
          <p:nvPr/>
        </p:nvSpPr>
        <p:spPr bwMode="auto">
          <a:xfrm>
            <a:off x="1518383" y="2712550"/>
            <a:ext cx="3249253"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dirty="0">
                <a:latin typeface="Arial"/>
                <a:cs typeface="Arial"/>
              </a:rPr>
              <a:t>10 – 15 cigarettes/day</a:t>
            </a:r>
            <a:endParaRPr kumimoji="0" lang="en-US" sz="1500" u="none" strike="noStrike" kern="1200" cap="none" spc="0" normalizeH="0" baseline="0" noProof="0" dirty="0">
              <a:ln>
                <a:noFill/>
              </a:ln>
              <a:effectLst/>
              <a:uLnTx/>
              <a:uFillTx/>
              <a:latin typeface="Arial"/>
              <a:cs typeface="Arial"/>
            </a:endParaRPr>
          </a:p>
        </p:txBody>
      </p:sp>
      <p:sp>
        <p:nvSpPr>
          <p:cNvPr id="36" name="TextBox 35">
            <a:extLst>
              <a:ext uri="{FF2B5EF4-FFF2-40B4-BE49-F238E27FC236}">
                <a16:creationId xmlns:a16="http://schemas.microsoft.com/office/drawing/2014/main" id="{953F6361-9E63-D9FE-715E-9181AB17D238}"/>
              </a:ext>
            </a:extLst>
          </p:cNvPr>
          <p:cNvSpPr txBox="1"/>
          <p:nvPr/>
        </p:nvSpPr>
        <p:spPr bwMode="auto">
          <a:xfrm>
            <a:off x="5995407" y="2704037"/>
            <a:ext cx="716279"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b="1" dirty="0">
                <a:latin typeface="Arial" panose="020B0604020202020204" pitchFamily="34" charset="0"/>
                <a:cs typeface="Arial" panose="020B0604020202020204" pitchFamily="34" charset="0"/>
              </a:rPr>
              <a:t>14mg</a:t>
            </a:r>
            <a:endParaRPr kumimoji="0" lang="en-US" sz="150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37" name="Straight Arrow Connector 36">
            <a:extLst>
              <a:ext uri="{FF2B5EF4-FFF2-40B4-BE49-F238E27FC236}">
                <a16:creationId xmlns:a16="http://schemas.microsoft.com/office/drawing/2014/main" id="{92496525-7F16-A152-FA2A-8F235CC85CDF}"/>
              </a:ext>
            </a:extLst>
          </p:cNvPr>
          <p:cNvCxnSpPr>
            <a:cxnSpLocks/>
          </p:cNvCxnSpPr>
          <p:nvPr/>
        </p:nvCxnSpPr>
        <p:spPr>
          <a:xfrm>
            <a:off x="3565656" y="2860283"/>
            <a:ext cx="2535481" cy="0"/>
          </a:xfrm>
          <a:prstGeom prst="straightConnector1">
            <a:avLst/>
          </a:prstGeom>
          <a:ln w="44450">
            <a:tailEnd type="triangle"/>
          </a:ln>
          <a:effectLst/>
        </p:spPr>
        <p:style>
          <a:lnRef idx="2">
            <a:schemeClr val="accent1"/>
          </a:lnRef>
          <a:fillRef idx="0">
            <a:schemeClr val="accent1"/>
          </a:fillRef>
          <a:effectRef idx="1">
            <a:schemeClr val="accent1"/>
          </a:effectRef>
          <a:fontRef idx="minor">
            <a:schemeClr val="tx1"/>
          </a:fontRef>
        </p:style>
      </p:cxnSp>
      <p:sp>
        <p:nvSpPr>
          <p:cNvPr id="39" name="TextBox 38">
            <a:extLst>
              <a:ext uri="{FF2B5EF4-FFF2-40B4-BE49-F238E27FC236}">
                <a16:creationId xmlns:a16="http://schemas.microsoft.com/office/drawing/2014/main" id="{4CB0BBDF-E548-78D9-0DA5-22ECA5071005}"/>
              </a:ext>
            </a:extLst>
          </p:cNvPr>
          <p:cNvSpPr txBox="1"/>
          <p:nvPr/>
        </p:nvSpPr>
        <p:spPr bwMode="auto">
          <a:xfrm>
            <a:off x="1518383" y="3154320"/>
            <a:ext cx="3249253"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dirty="0">
                <a:latin typeface="Arial"/>
                <a:cs typeface="Arial"/>
              </a:rPr>
              <a:t>16– 25 cigarettes/day</a:t>
            </a:r>
            <a:endParaRPr kumimoji="0" lang="en-US" sz="1500" u="none" strike="noStrike" kern="1200" cap="none" spc="0" normalizeH="0" baseline="0" noProof="0" dirty="0">
              <a:ln>
                <a:noFill/>
              </a:ln>
              <a:effectLst/>
              <a:uLnTx/>
              <a:uFillTx/>
              <a:latin typeface="Arial"/>
              <a:cs typeface="Arial"/>
            </a:endParaRPr>
          </a:p>
        </p:txBody>
      </p:sp>
      <p:sp>
        <p:nvSpPr>
          <p:cNvPr id="40" name="TextBox 39">
            <a:extLst>
              <a:ext uri="{FF2B5EF4-FFF2-40B4-BE49-F238E27FC236}">
                <a16:creationId xmlns:a16="http://schemas.microsoft.com/office/drawing/2014/main" id="{BB580748-AF7A-1C3E-9F0D-F4E850A93ECC}"/>
              </a:ext>
            </a:extLst>
          </p:cNvPr>
          <p:cNvSpPr txBox="1"/>
          <p:nvPr/>
        </p:nvSpPr>
        <p:spPr bwMode="auto">
          <a:xfrm>
            <a:off x="5957622" y="3145807"/>
            <a:ext cx="716279"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b="1" dirty="0">
                <a:latin typeface="Arial" panose="020B0604020202020204" pitchFamily="34" charset="0"/>
                <a:cs typeface="Arial" panose="020B0604020202020204" pitchFamily="34" charset="0"/>
              </a:rPr>
              <a:t>21mg</a:t>
            </a:r>
            <a:endParaRPr kumimoji="0" lang="en-US" sz="150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41" name="Straight Arrow Connector 40">
            <a:extLst>
              <a:ext uri="{FF2B5EF4-FFF2-40B4-BE49-F238E27FC236}">
                <a16:creationId xmlns:a16="http://schemas.microsoft.com/office/drawing/2014/main" id="{2719BBB3-EEF0-5EED-1022-663E1C5F6BCF}"/>
              </a:ext>
            </a:extLst>
          </p:cNvPr>
          <p:cNvCxnSpPr>
            <a:cxnSpLocks/>
          </p:cNvCxnSpPr>
          <p:nvPr/>
        </p:nvCxnSpPr>
        <p:spPr>
          <a:xfrm>
            <a:off x="3565656" y="3302053"/>
            <a:ext cx="2535481" cy="0"/>
          </a:xfrm>
          <a:prstGeom prst="straightConnector1">
            <a:avLst/>
          </a:prstGeom>
          <a:ln w="44450">
            <a:tailEnd type="triangle"/>
          </a:ln>
          <a:effectLst/>
        </p:spPr>
        <p:style>
          <a:lnRef idx="2">
            <a:schemeClr val="accent1"/>
          </a:lnRef>
          <a:fillRef idx="0">
            <a:schemeClr val="accent1"/>
          </a:fillRef>
          <a:effectRef idx="1">
            <a:schemeClr val="accent1"/>
          </a:effectRef>
          <a:fontRef idx="minor">
            <a:schemeClr val="tx1"/>
          </a:fontRef>
        </p:style>
      </p:cxnSp>
      <p:sp>
        <p:nvSpPr>
          <p:cNvPr id="43" name="TextBox 42">
            <a:extLst>
              <a:ext uri="{FF2B5EF4-FFF2-40B4-BE49-F238E27FC236}">
                <a16:creationId xmlns:a16="http://schemas.microsoft.com/office/drawing/2014/main" id="{E9F9E398-5A56-AAF2-D2A0-9D296C77095B}"/>
              </a:ext>
            </a:extLst>
          </p:cNvPr>
          <p:cNvSpPr txBox="1"/>
          <p:nvPr/>
        </p:nvSpPr>
        <p:spPr bwMode="auto">
          <a:xfrm>
            <a:off x="1518383" y="3596090"/>
            <a:ext cx="3249253"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a:lnSpc>
                <a:spcPts val="1500"/>
              </a:lnSpc>
              <a:spcBef>
                <a:spcPts val="0"/>
              </a:spcBef>
              <a:spcAft>
                <a:spcPts val="0"/>
              </a:spcAft>
              <a:buClr>
                <a:srgbClr val="C10C21"/>
              </a:buClr>
            </a:pPr>
            <a:r>
              <a:rPr lang="en-US" sz="1500" dirty="0">
                <a:latin typeface="Arial"/>
                <a:cs typeface="Arial"/>
              </a:rPr>
              <a:t>26 – 39 cigarettes/day</a:t>
            </a:r>
            <a:endParaRPr kumimoji="0" lang="en-US" sz="1500" u="none" strike="noStrike" kern="1200" cap="none" spc="0" normalizeH="0" baseline="0" noProof="0" dirty="0">
              <a:ln>
                <a:noFill/>
              </a:ln>
              <a:effectLst/>
              <a:uLnTx/>
              <a:uFillTx/>
              <a:latin typeface="Arial"/>
              <a:cs typeface="Arial"/>
            </a:endParaRPr>
          </a:p>
        </p:txBody>
      </p:sp>
      <p:sp>
        <p:nvSpPr>
          <p:cNvPr id="44" name="TextBox 43">
            <a:extLst>
              <a:ext uri="{FF2B5EF4-FFF2-40B4-BE49-F238E27FC236}">
                <a16:creationId xmlns:a16="http://schemas.microsoft.com/office/drawing/2014/main" id="{D61B7CBA-58BF-4CBE-8B42-1E6FD532C4D4}"/>
              </a:ext>
            </a:extLst>
          </p:cNvPr>
          <p:cNvSpPr txBox="1"/>
          <p:nvPr/>
        </p:nvSpPr>
        <p:spPr bwMode="auto">
          <a:xfrm>
            <a:off x="5995407" y="3587577"/>
            <a:ext cx="716279"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b="1" dirty="0">
                <a:latin typeface="Arial" panose="020B0604020202020204" pitchFamily="34" charset="0"/>
                <a:cs typeface="Arial" panose="020B0604020202020204" pitchFamily="34" charset="0"/>
              </a:rPr>
              <a:t>35mg</a:t>
            </a:r>
            <a:endParaRPr kumimoji="0" lang="en-US" sz="150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45" name="Straight Arrow Connector 44">
            <a:extLst>
              <a:ext uri="{FF2B5EF4-FFF2-40B4-BE49-F238E27FC236}">
                <a16:creationId xmlns:a16="http://schemas.microsoft.com/office/drawing/2014/main" id="{4C6F5DD1-8172-0F18-FFF4-426849DD6FD4}"/>
              </a:ext>
            </a:extLst>
          </p:cNvPr>
          <p:cNvCxnSpPr>
            <a:cxnSpLocks/>
          </p:cNvCxnSpPr>
          <p:nvPr/>
        </p:nvCxnSpPr>
        <p:spPr>
          <a:xfrm>
            <a:off x="3565656" y="3743823"/>
            <a:ext cx="2535481" cy="0"/>
          </a:xfrm>
          <a:prstGeom prst="straightConnector1">
            <a:avLst/>
          </a:prstGeom>
          <a:ln w="44450">
            <a:tailEnd type="triangle"/>
          </a:ln>
          <a:effectLst/>
        </p:spPr>
        <p:style>
          <a:lnRef idx="2">
            <a:schemeClr val="accent1"/>
          </a:lnRef>
          <a:fillRef idx="0">
            <a:schemeClr val="accent1"/>
          </a:fillRef>
          <a:effectRef idx="1">
            <a:schemeClr val="accent1"/>
          </a:effectRef>
          <a:fontRef idx="minor">
            <a:schemeClr val="tx1"/>
          </a:fontRef>
        </p:style>
      </p:cxnSp>
      <p:sp>
        <p:nvSpPr>
          <p:cNvPr id="47" name="TextBox 46">
            <a:extLst>
              <a:ext uri="{FF2B5EF4-FFF2-40B4-BE49-F238E27FC236}">
                <a16:creationId xmlns:a16="http://schemas.microsoft.com/office/drawing/2014/main" id="{5F54003B-947D-A05E-3E2C-9F98A2E61B59}"/>
              </a:ext>
            </a:extLst>
          </p:cNvPr>
          <p:cNvSpPr txBox="1"/>
          <p:nvPr/>
        </p:nvSpPr>
        <p:spPr bwMode="auto">
          <a:xfrm>
            <a:off x="1518383" y="4037859"/>
            <a:ext cx="3249253"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a:lnSpc>
                <a:spcPts val="1500"/>
              </a:lnSpc>
              <a:spcBef>
                <a:spcPts val="0"/>
              </a:spcBef>
              <a:spcAft>
                <a:spcPts val="0"/>
              </a:spcAft>
              <a:buClr>
                <a:srgbClr val="C10C21"/>
              </a:buClr>
            </a:pPr>
            <a:r>
              <a:rPr lang="en-US" sz="1500" dirty="0">
                <a:latin typeface="Arial"/>
                <a:cs typeface="Arial"/>
              </a:rPr>
              <a:t>40 cigarettes/day or more</a:t>
            </a:r>
            <a:endParaRPr kumimoji="0" lang="en-US" sz="1500" u="none" strike="noStrike" kern="1200" cap="none" spc="0" normalizeH="0" baseline="0" noProof="0" dirty="0">
              <a:ln>
                <a:noFill/>
              </a:ln>
              <a:effectLst/>
              <a:uLnTx/>
              <a:uFillTx/>
              <a:latin typeface="Arial"/>
              <a:cs typeface="Arial"/>
            </a:endParaRPr>
          </a:p>
        </p:txBody>
      </p:sp>
      <p:sp>
        <p:nvSpPr>
          <p:cNvPr id="48" name="TextBox 47">
            <a:extLst>
              <a:ext uri="{FF2B5EF4-FFF2-40B4-BE49-F238E27FC236}">
                <a16:creationId xmlns:a16="http://schemas.microsoft.com/office/drawing/2014/main" id="{A1F83633-5B3B-D3A4-4659-AD14E7154E8F}"/>
              </a:ext>
            </a:extLst>
          </p:cNvPr>
          <p:cNvSpPr txBox="1"/>
          <p:nvPr/>
        </p:nvSpPr>
        <p:spPr bwMode="auto">
          <a:xfrm>
            <a:off x="5995407" y="4029346"/>
            <a:ext cx="716279"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b="1" dirty="0">
                <a:latin typeface="Arial" panose="020B0604020202020204" pitchFamily="34" charset="0"/>
                <a:cs typeface="Arial" panose="020B0604020202020204" pitchFamily="34" charset="0"/>
              </a:rPr>
              <a:t>42mg</a:t>
            </a:r>
            <a:endParaRPr kumimoji="0" lang="en-US" sz="150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49" name="Straight Arrow Connector 48">
            <a:extLst>
              <a:ext uri="{FF2B5EF4-FFF2-40B4-BE49-F238E27FC236}">
                <a16:creationId xmlns:a16="http://schemas.microsoft.com/office/drawing/2014/main" id="{F9377B5D-753F-4BD3-CB16-AF6831B47E87}"/>
              </a:ext>
            </a:extLst>
          </p:cNvPr>
          <p:cNvCxnSpPr>
            <a:cxnSpLocks/>
          </p:cNvCxnSpPr>
          <p:nvPr/>
        </p:nvCxnSpPr>
        <p:spPr>
          <a:xfrm>
            <a:off x="3824736" y="4185592"/>
            <a:ext cx="2276401" cy="0"/>
          </a:xfrm>
          <a:prstGeom prst="straightConnector1">
            <a:avLst/>
          </a:prstGeom>
          <a:ln w="44450">
            <a:tailEnd type="triangle"/>
          </a:ln>
          <a:effectLst/>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E4053550-53CF-6CA1-3F91-9D46B3C23A98}"/>
              </a:ext>
            </a:extLst>
          </p:cNvPr>
          <p:cNvSpPr txBox="1"/>
          <p:nvPr/>
        </p:nvSpPr>
        <p:spPr bwMode="auto">
          <a:xfrm>
            <a:off x="7033944" y="2826219"/>
            <a:ext cx="1272869" cy="868540"/>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algn="ctr">
              <a:lnSpc>
                <a:spcPts val="1500"/>
              </a:lnSpc>
              <a:spcBef>
                <a:spcPts val="0"/>
              </a:spcBef>
              <a:spcAft>
                <a:spcPts val="0"/>
              </a:spcAft>
              <a:buClr>
                <a:srgbClr val="C10C21"/>
              </a:buClr>
            </a:pPr>
            <a:r>
              <a:rPr lang="en-US" sz="1500" b="1" dirty="0">
                <a:solidFill>
                  <a:schemeClr val="accent4">
                    <a:lumMod val="75000"/>
                    <a:lumOff val="25000"/>
                  </a:schemeClr>
                </a:solidFill>
                <a:latin typeface="Arial"/>
                <a:cs typeface="Arial"/>
              </a:rPr>
              <a:t>+ Fast Acting NRT </a:t>
            </a:r>
            <a:endParaRPr lang="en-US" sz="1500" u="none" strike="noStrike" kern="1200" cap="none" spc="0" normalizeH="0" baseline="0" noProof="0" dirty="0">
              <a:ln>
                <a:noFill/>
              </a:ln>
              <a:solidFill>
                <a:schemeClr val="accent4">
                  <a:lumMod val="75000"/>
                  <a:lumOff val="25000"/>
                </a:schemeClr>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999234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ACBFF2-6645-B6AE-09B5-7DE8AF905E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C08C5C-81B3-E75C-4BB5-ACDC1878ED8A}"/>
              </a:ext>
            </a:extLst>
          </p:cNvPr>
          <p:cNvSpPr>
            <a:spLocks noGrp="1"/>
          </p:cNvSpPr>
          <p:nvPr>
            <p:ph type="title"/>
          </p:nvPr>
        </p:nvSpPr>
        <p:spPr/>
        <p:txBody>
          <a:bodyPr/>
          <a:lstStyle/>
          <a:p>
            <a:r>
              <a:rPr lang="en-US" dirty="0"/>
              <a:t>Individualised dosing</a:t>
            </a:r>
          </a:p>
        </p:txBody>
      </p:sp>
      <p:sp>
        <p:nvSpPr>
          <p:cNvPr id="4" name="Text Placeholder 3">
            <a:extLst>
              <a:ext uri="{FF2B5EF4-FFF2-40B4-BE49-F238E27FC236}">
                <a16:creationId xmlns:a16="http://schemas.microsoft.com/office/drawing/2014/main" id="{F4114E57-BC94-BC3B-80F9-40F04482D89A}"/>
              </a:ext>
            </a:extLst>
          </p:cNvPr>
          <p:cNvSpPr>
            <a:spLocks noGrp="1"/>
          </p:cNvSpPr>
          <p:nvPr>
            <p:ph type="body" idx="12"/>
          </p:nvPr>
        </p:nvSpPr>
        <p:spPr>
          <a:xfrm>
            <a:off x="2615517" y="3542808"/>
            <a:ext cx="6217920" cy="1837313"/>
          </a:xfrm>
        </p:spPr>
        <p:txBody>
          <a:bodyPr anchor="ctr"/>
          <a:lstStyle/>
          <a:p>
            <a:pPr marL="0" indent="0">
              <a:buNone/>
            </a:pPr>
            <a:endParaRPr lang="en-US" sz="2500" b="1" dirty="0">
              <a:solidFill>
                <a:schemeClr val="accent1"/>
              </a:solidFill>
            </a:endParaRPr>
          </a:p>
          <a:p>
            <a:pPr marL="0" indent="0">
              <a:buNone/>
            </a:pPr>
            <a:r>
              <a:rPr lang="en-US" sz="2500" b="1" dirty="0">
                <a:solidFill>
                  <a:srgbClr val="009A9E"/>
                </a:solidFill>
              </a:rPr>
              <a:t>John</a:t>
            </a:r>
            <a:r>
              <a:rPr lang="en-US" sz="2400" b="1" dirty="0">
                <a:solidFill>
                  <a:srgbClr val="009A9E"/>
                </a:solidFill>
              </a:rPr>
              <a:t> </a:t>
            </a:r>
            <a:r>
              <a:rPr lang="en-US" sz="2300" dirty="0">
                <a:solidFill>
                  <a:srgbClr val="009A9E"/>
                </a:solidFill>
              </a:rPr>
              <a:t>– age 67</a:t>
            </a:r>
          </a:p>
          <a:p>
            <a:pPr marL="0" indent="0">
              <a:buNone/>
            </a:pPr>
            <a:r>
              <a:rPr lang="en-US" dirty="0">
                <a:latin typeface="Arial"/>
                <a:cs typeface="Arial"/>
              </a:rPr>
              <a:t>Smokes 50 cigarettes/day; 52 years</a:t>
            </a:r>
          </a:p>
          <a:p>
            <a:pPr marL="0" indent="0">
              <a:buNone/>
            </a:pPr>
            <a:endParaRPr lang="en-US" dirty="0"/>
          </a:p>
        </p:txBody>
      </p:sp>
      <p:sp>
        <p:nvSpPr>
          <p:cNvPr id="6" name="Text Placeholder 3">
            <a:extLst>
              <a:ext uri="{FF2B5EF4-FFF2-40B4-BE49-F238E27FC236}">
                <a16:creationId xmlns:a16="http://schemas.microsoft.com/office/drawing/2014/main" id="{6063299F-9C77-B5FC-1B65-1474AEAA105A}"/>
              </a:ext>
            </a:extLst>
          </p:cNvPr>
          <p:cNvSpPr txBox="1">
            <a:spLocks/>
          </p:cNvSpPr>
          <p:nvPr/>
        </p:nvSpPr>
        <p:spPr bwMode="auto">
          <a:xfrm>
            <a:off x="2642752" y="1618759"/>
            <a:ext cx="6217920" cy="183731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Lucida Grande" panose="020B0600040502020204" pitchFamily="34" charset="0"/>
              <a:buNone/>
            </a:pPr>
            <a:endParaRPr lang="en-US" sz="2500" b="1" dirty="0">
              <a:solidFill>
                <a:schemeClr val="accent1"/>
              </a:solidFill>
            </a:endParaRPr>
          </a:p>
          <a:p>
            <a:pPr marL="0" indent="0">
              <a:buFont typeface="Lucida Grande" panose="020B0600040502020204" pitchFamily="34" charset="0"/>
              <a:buNone/>
            </a:pPr>
            <a:r>
              <a:rPr lang="en-US" sz="2500" b="1" dirty="0">
                <a:solidFill>
                  <a:srgbClr val="009A9E"/>
                </a:solidFill>
              </a:rPr>
              <a:t>Milena</a:t>
            </a:r>
            <a:r>
              <a:rPr lang="en-US" sz="2400" b="1" dirty="0">
                <a:solidFill>
                  <a:srgbClr val="009A9E"/>
                </a:solidFill>
              </a:rPr>
              <a:t> </a:t>
            </a:r>
            <a:r>
              <a:rPr lang="en-US" sz="2300" dirty="0">
                <a:solidFill>
                  <a:srgbClr val="009A9E"/>
                </a:solidFill>
              </a:rPr>
              <a:t>– age 38</a:t>
            </a:r>
          </a:p>
          <a:p>
            <a:pPr marL="0" indent="0">
              <a:buNone/>
            </a:pPr>
            <a:r>
              <a:rPr lang="en-US" dirty="0">
                <a:latin typeface="Arial"/>
                <a:cs typeface="Arial"/>
              </a:rPr>
              <a:t>Smokes 15 cigarettes/day; 22 years</a:t>
            </a:r>
          </a:p>
          <a:p>
            <a:pPr marL="0" indent="0">
              <a:buFont typeface="Lucida Grande" panose="020B0600040502020204" pitchFamily="34" charset="0"/>
              <a:buNone/>
            </a:pPr>
            <a:endParaRPr lang="en-US" dirty="0"/>
          </a:p>
        </p:txBody>
      </p:sp>
      <p:sp>
        <p:nvSpPr>
          <p:cNvPr id="5" name="TextBox 4">
            <a:extLst>
              <a:ext uri="{FF2B5EF4-FFF2-40B4-BE49-F238E27FC236}">
                <a16:creationId xmlns:a16="http://schemas.microsoft.com/office/drawing/2014/main" id="{F4BEC89B-52C8-4AE8-71A3-6293E2417BF1}"/>
              </a:ext>
            </a:extLst>
          </p:cNvPr>
          <p:cNvSpPr txBox="1"/>
          <p:nvPr/>
        </p:nvSpPr>
        <p:spPr bwMode="auto">
          <a:xfrm>
            <a:off x="6873349" y="1630244"/>
            <a:ext cx="1960088" cy="907171"/>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Day 1</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5</a:t>
            </a:r>
          </a:p>
        </p:txBody>
      </p:sp>
      <p:pic>
        <p:nvPicPr>
          <p:cNvPr id="7" name="Picture 6" descr="A person in a blue shirt&#10;&#10;Description automatically generated">
            <a:extLst>
              <a:ext uri="{FF2B5EF4-FFF2-40B4-BE49-F238E27FC236}">
                <a16:creationId xmlns:a16="http://schemas.microsoft.com/office/drawing/2014/main" id="{A52E028A-5879-CD5C-42F1-73257CBB4DD3}"/>
              </a:ext>
            </a:extLst>
          </p:cNvPr>
          <p:cNvPicPr>
            <a:picLocks noChangeAspect="1"/>
          </p:cNvPicPr>
          <p:nvPr/>
        </p:nvPicPr>
        <p:blipFill>
          <a:blip r:embed="rId3"/>
          <a:stretch>
            <a:fillRect/>
          </a:stretch>
        </p:blipFill>
        <p:spPr>
          <a:xfrm>
            <a:off x="822683" y="1769814"/>
            <a:ext cx="1716634" cy="1535202"/>
          </a:xfrm>
          <a:prstGeom prst="rect">
            <a:avLst/>
          </a:prstGeom>
        </p:spPr>
      </p:pic>
      <p:pic>
        <p:nvPicPr>
          <p:cNvPr id="10" name="Picture 9" descr="A person sitting in a chair with a tube attached to his neck&#10;&#10;Description automatically generated">
            <a:extLst>
              <a:ext uri="{FF2B5EF4-FFF2-40B4-BE49-F238E27FC236}">
                <a16:creationId xmlns:a16="http://schemas.microsoft.com/office/drawing/2014/main" id="{74D0E62A-7000-C691-037F-79DD138BDC89}"/>
              </a:ext>
            </a:extLst>
          </p:cNvPr>
          <p:cNvPicPr>
            <a:picLocks noChangeAspect="1"/>
          </p:cNvPicPr>
          <p:nvPr/>
        </p:nvPicPr>
        <p:blipFill>
          <a:blip r:embed="rId4"/>
          <a:stretch>
            <a:fillRect/>
          </a:stretch>
        </p:blipFill>
        <p:spPr>
          <a:xfrm>
            <a:off x="872835" y="3773770"/>
            <a:ext cx="1628382" cy="1547331"/>
          </a:xfrm>
          <a:prstGeom prst="rect">
            <a:avLst/>
          </a:prstGeom>
        </p:spPr>
      </p:pic>
      <p:sp>
        <p:nvSpPr>
          <p:cNvPr id="8" name="Footer Placeholder 3">
            <a:extLst>
              <a:ext uri="{FF2B5EF4-FFF2-40B4-BE49-F238E27FC236}">
                <a16:creationId xmlns:a16="http://schemas.microsoft.com/office/drawing/2014/main" id="{3FBAEF97-A4FB-2A05-C122-EE0719F3159F}"/>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574094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6" grpId="0"/>
      <p:bldP spid="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59075C-3362-9C44-D264-2172E4E26766}"/>
              </a:ext>
            </a:extLst>
          </p:cNvPr>
          <p:cNvPicPr>
            <a:picLocks noChangeAspect="1"/>
          </p:cNvPicPr>
          <p:nvPr/>
        </p:nvPicPr>
        <p:blipFill>
          <a:blip r:embed="rId3"/>
          <a:stretch>
            <a:fillRect/>
          </a:stretch>
        </p:blipFill>
        <p:spPr>
          <a:xfrm>
            <a:off x="0" y="0"/>
            <a:ext cx="9144000" cy="6858000"/>
          </a:xfrm>
          <a:prstGeom prst="rect">
            <a:avLst/>
          </a:prstGeom>
        </p:spPr>
      </p:pic>
      <p:sp>
        <p:nvSpPr>
          <p:cNvPr id="8" name="Text Placeholder 3">
            <a:extLst>
              <a:ext uri="{FF2B5EF4-FFF2-40B4-BE49-F238E27FC236}">
                <a16:creationId xmlns:a16="http://schemas.microsoft.com/office/drawing/2014/main" id="{BE86D53E-02D7-4F31-4D26-DA4C11B785A1}"/>
              </a:ext>
            </a:extLst>
          </p:cNvPr>
          <p:cNvSpPr txBox="1">
            <a:spLocks/>
          </p:cNvSpPr>
          <p:nvPr/>
        </p:nvSpPr>
        <p:spPr bwMode="auto">
          <a:xfrm>
            <a:off x="0" y="4378037"/>
            <a:ext cx="9144000" cy="1567511"/>
          </a:xfrm>
          <a:prstGeom prst="rect">
            <a:avLst/>
          </a:prstGeom>
          <a:solidFill>
            <a:schemeClr val="accent2">
              <a:alpha val="80000"/>
            </a:schemeClr>
          </a:solidFill>
          <a:ln w="9525">
            <a:noFill/>
            <a:miter lim="800000"/>
            <a:headEnd/>
            <a:tailEnd/>
          </a:ln>
        </p:spPr>
        <p:txBody>
          <a:bodyPr vert="horz" wrap="square" lIns="1080000" tIns="45720" rIns="108000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Lucida Grande" panose="020B0600040502020204" pitchFamily="34" charset="0"/>
              <a:buNone/>
            </a:pPr>
            <a:r>
              <a:rPr lang="en-US" sz="2800" b="1" dirty="0">
                <a:solidFill>
                  <a:schemeClr val="bg1"/>
                </a:solidFill>
              </a:rPr>
              <a:t>Milena </a:t>
            </a:r>
            <a:r>
              <a:rPr lang="en-US" sz="2600" dirty="0">
                <a:solidFill>
                  <a:schemeClr val="bg1"/>
                </a:solidFill>
              </a:rPr>
              <a:t>– age 38</a:t>
            </a:r>
          </a:p>
          <a:p>
            <a:pPr marL="0" indent="0">
              <a:buFont typeface="Lucida Grande" panose="020B0600040502020204" pitchFamily="34" charset="0"/>
              <a:buNone/>
            </a:pPr>
            <a:r>
              <a:rPr lang="en-US" sz="2400" dirty="0">
                <a:solidFill>
                  <a:schemeClr val="accent3"/>
                </a:solidFill>
              </a:rPr>
              <a:t>Smokes 15 cigarettes/day; 22 years</a:t>
            </a:r>
          </a:p>
        </p:txBody>
      </p:sp>
    </p:spTree>
    <p:extLst>
      <p:ext uri="{BB962C8B-B14F-4D97-AF65-F5344CB8AC3E}">
        <p14:creationId xmlns:p14="http://schemas.microsoft.com/office/powerpoint/2010/main" val="3702426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97A36-A89B-8540-AD69-6D7715F3FCA9}"/>
              </a:ext>
            </a:extLst>
          </p:cNvPr>
          <p:cNvSpPr>
            <a:spLocks noGrp="1"/>
          </p:cNvSpPr>
          <p:nvPr>
            <p:ph type="title"/>
          </p:nvPr>
        </p:nvSpPr>
        <p:spPr/>
        <p:txBody>
          <a:bodyPr/>
          <a:lstStyle/>
          <a:p>
            <a:r>
              <a:rPr lang="en-US" dirty="0"/>
              <a:t>Individualised dosing: Milena</a:t>
            </a:r>
          </a:p>
        </p:txBody>
      </p:sp>
      <p:graphicFrame>
        <p:nvGraphicFramePr>
          <p:cNvPr id="6" name="Table 5">
            <a:extLst>
              <a:ext uri="{FF2B5EF4-FFF2-40B4-BE49-F238E27FC236}">
                <a16:creationId xmlns:a16="http://schemas.microsoft.com/office/drawing/2014/main" id="{64E65701-1F13-6E41-B28C-EF936BC9883C}"/>
              </a:ext>
            </a:extLst>
          </p:cNvPr>
          <p:cNvGraphicFramePr>
            <a:graphicFrameLocks noGrp="1"/>
          </p:cNvGraphicFramePr>
          <p:nvPr>
            <p:extLst>
              <p:ext uri="{D42A27DB-BD31-4B8C-83A1-F6EECF244321}">
                <p14:modId xmlns:p14="http://schemas.microsoft.com/office/powerpoint/2010/main" val="2474368294"/>
              </p:ext>
            </p:extLst>
          </p:nvPr>
        </p:nvGraphicFramePr>
        <p:xfrm>
          <a:off x="419100" y="1648302"/>
          <a:ext cx="6321380" cy="4329709"/>
        </p:xfrm>
        <a:graphic>
          <a:graphicData uri="http://schemas.openxmlformats.org/drawingml/2006/table">
            <a:tbl>
              <a:tblPr firstRow="1" bandRow="1">
                <a:tableStyleId>{5C22544A-7EE6-4342-B048-85BDC9FD1C3A}</a:tableStyleId>
              </a:tblPr>
              <a:tblGrid>
                <a:gridCol w="1582232">
                  <a:extLst>
                    <a:ext uri="{9D8B030D-6E8A-4147-A177-3AD203B41FA5}">
                      <a16:colId xmlns:a16="http://schemas.microsoft.com/office/drawing/2014/main" val="3889081879"/>
                    </a:ext>
                  </a:extLst>
                </a:gridCol>
                <a:gridCol w="4739148">
                  <a:extLst>
                    <a:ext uri="{9D8B030D-6E8A-4147-A177-3AD203B41FA5}">
                      <a16:colId xmlns:a16="http://schemas.microsoft.com/office/drawing/2014/main" val="600406677"/>
                    </a:ext>
                  </a:extLst>
                </a:gridCol>
              </a:tblGrid>
              <a:tr h="880333">
                <a:tc>
                  <a:txBody>
                    <a:bodyPr/>
                    <a:lstStyle/>
                    <a:p>
                      <a:pPr algn="l">
                        <a:lnSpc>
                          <a:spcPts val="1800"/>
                        </a:lnSpc>
                        <a:spcBef>
                          <a:spcPts val="600"/>
                        </a:spcBef>
                        <a:spcAft>
                          <a:spcPts val="600"/>
                        </a:spcAft>
                      </a:pPr>
                      <a:r>
                        <a:rPr lang="en-US" sz="1400" b="1" i="0" dirty="0">
                          <a:latin typeface="+mn-lt"/>
                        </a:rPr>
                        <a:t>Reason for admission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dirty="0">
                          <a:solidFill>
                            <a:schemeClr val="tx1"/>
                          </a:solidFill>
                          <a:latin typeface="+mn-lt"/>
                        </a:rPr>
                        <a:t>Planned surgery (gynecology). Expected stay 24-28 hours (bed-rest). You are seeing her one day post-op. She is in some discomfort.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4107125779"/>
                  </a:ext>
                </a:extLst>
              </a:tr>
              <a:tr h="737336">
                <a:tc>
                  <a:txBody>
                    <a:bodyPr/>
                    <a:lstStyle/>
                    <a:p>
                      <a:pPr algn="l">
                        <a:lnSpc>
                          <a:spcPts val="1800"/>
                        </a:lnSpc>
                        <a:spcBef>
                          <a:spcPts val="600"/>
                        </a:spcBef>
                        <a:spcAft>
                          <a:spcPts val="600"/>
                        </a:spcAft>
                      </a:pPr>
                      <a:r>
                        <a:rPr lang="en-US" sz="1400" b="1" i="0" dirty="0">
                          <a:solidFill>
                            <a:schemeClr val="bg1"/>
                          </a:solidFill>
                          <a:latin typeface="+mn-lt"/>
                        </a:rPr>
                        <a:t>History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dirty="0">
                          <a:latin typeface="+mn-lt"/>
                        </a:rPr>
                        <a:t>Married, mother of two. </a:t>
                      </a:r>
                      <a:r>
                        <a:rPr lang="en-CA" sz="1400" kern="1200" dirty="0">
                          <a:solidFill>
                            <a:schemeClr val="dk1"/>
                          </a:solidFill>
                          <a:effectLst/>
                          <a:latin typeface="+mn-lt"/>
                          <a:ea typeface="+mn-ea"/>
                          <a:cs typeface="+mn-cs"/>
                        </a:rPr>
                        <a:t>Hospitalisation planned but difficult to be away from home and work. </a:t>
                      </a:r>
                      <a:endParaRPr lang="en-US" sz="1400" b="0" i="0" dirty="0">
                        <a:latin typeface="+mn-lt"/>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476263633"/>
                  </a:ext>
                </a:extLst>
              </a:tr>
              <a:tr h="1292595">
                <a:tc>
                  <a:txBody>
                    <a:bodyPr/>
                    <a:lstStyle/>
                    <a:p>
                      <a:pPr algn="l">
                        <a:lnSpc>
                          <a:spcPts val="1800"/>
                        </a:lnSpc>
                        <a:spcBef>
                          <a:spcPts val="600"/>
                        </a:spcBef>
                        <a:spcAft>
                          <a:spcPts val="600"/>
                        </a:spcAft>
                      </a:pPr>
                      <a:r>
                        <a:rPr lang="en-US" sz="1400" b="1" i="0" dirty="0">
                          <a:solidFill>
                            <a:schemeClr val="bg1"/>
                          </a:solidFill>
                          <a:latin typeface="+mn-lt"/>
                        </a:rPr>
                        <a:t>Tobacco use</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dirty="0">
                          <a:latin typeface="+mn-lt"/>
                        </a:rPr>
                        <a:t>15 cigarettes/day for 22 years; smokes after 30 minutes of waking.</a:t>
                      </a:r>
                    </a:p>
                    <a:p>
                      <a:pPr lvl="0">
                        <a:lnSpc>
                          <a:spcPts val="1800"/>
                        </a:lnSpc>
                        <a:spcBef>
                          <a:spcPts val="400"/>
                        </a:spcBef>
                        <a:spcAft>
                          <a:spcPts val="400"/>
                        </a:spcAft>
                        <a:buNone/>
                      </a:pPr>
                      <a:r>
                        <a:rPr lang="en-US" sz="1400" b="0" i="0" dirty="0">
                          <a:latin typeface="+mn-lt"/>
                        </a:rPr>
                        <a:t>Stopped during pregnancies and had tried about a month ago, but wasn’t able to.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331932257"/>
                  </a:ext>
                </a:extLst>
              </a:tr>
              <a:tr h="1419445">
                <a:tc>
                  <a:txBody>
                    <a:bodyPr/>
                    <a:lstStyle/>
                    <a:p>
                      <a:pPr algn="l">
                        <a:lnSpc>
                          <a:spcPts val="1800"/>
                        </a:lnSpc>
                        <a:spcBef>
                          <a:spcPts val="600"/>
                        </a:spcBef>
                        <a:spcAft>
                          <a:spcPts val="600"/>
                        </a:spcAft>
                      </a:pPr>
                      <a:r>
                        <a:rPr lang="en-US" sz="1400" b="1" i="0" dirty="0">
                          <a:solidFill>
                            <a:schemeClr val="bg1"/>
                          </a:solidFill>
                          <a:latin typeface="+mn-lt"/>
                        </a:rPr>
                        <a:t>Initial assessment</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dirty="0">
                          <a:latin typeface="+mn-lt"/>
                        </a:rPr>
                        <a:t>Not interested in stopping at this time but agreed to support in hospital.</a:t>
                      </a:r>
                    </a:p>
                    <a:p>
                      <a:pPr>
                        <a:lnSpc>
                          <a:spcPts val="1800"/>
                        </a:lnSpc>
                        <a:spcBef>
                          <a:spcPts val="400"/>
                        </a:spcBef>
                        <a:spcAft>
                          <a:spcPts val="400"/>
                        </a:spcAft>
                      </a:pPr>
                      <a:r>
                        <a:rPr lang="en-US" sz="1400" b="0" i="0" dirty="0">
                          <a:latin typeface="+mn-lt"/>
                        </a:rPr>
                        <a:t>Cravings: moderate</a:t>
                      </a:r>
                    </a:p>
                    <a:p>
                      <a:pPr>
                        <a:lnSpc>
                          <a:spcPts val="1800"/>
                        </a:lnSpc>
                        <a:spcBef>
                          <a:spcPts val="400"/>
                        </a:spcBef>
                        <a:spcAft>
                          <a:spcPts val="400"/>
                        </a:spcAft>
                      </a:pPr>
                      <a:r>
                        <a:rPr lang="en-US" sz="1400" b="0" i="0" dirty="0">
                          <a:latin typeface="+mn-lt"/>
                        </a:rPr>
                        <a:t>Withdrawal symptoms: poor mood, headache, anxious.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242187183"/>
                  </a:ext>
                </a:extLst>
              </a:tr>
            </a:tbl>
          </a:graphicData>
        </a:graphic>
      </p:graphicFrame>
      <p:grpSp>
        <p:nvGrpSpPr>
          <p:cNvPr id="4" name="Group 3">
            <a:extLst>
              <a:ext uri="{FF2B5EF4-FFF2-40B4-BE49-F238E27FC236}">
                <a16:creationId xmlns:a16="http://schemas.microsoft.com/office/drawing/2014/main" id="{90C9FB40-01AC-D24B-81F9-40FCAD715BD5}"/>
              </a:ext>
            </a:extLst>
          </p:cNvPr>
          <p:cNvGrpSpPr/>
          <p:nvPr/>
        </p:nvGrpSpPr>
        <p:grpSpPr>
          <a:xfrm>
            <a:off x="6740480" y="4287720"/>
            <a:ext cx="2335696" cy="836307"/>
            <a:chOff x="6563267" y="4482929"/>
            <a:chExt cx="2335696" cy="836307"/>
          </a:xfrm>
        </p:grpSpPr>
        <p:sp>
          <p:nvSpPr>
            <p:cNvPr id="7" name="TextBox 6">
              <a:extLst>
                <a:ext uri="{FF2B5EF4-FFF2-40B4-BE49-F238E27FC236}">
                  <a16:creationId xmlns:a16="http://schemas.microsoft.com/office/drawing/2014/main" id="{260481DE-252C-C448-B8E9-B1F99CCB3710}"/>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dirty="0">
                  <a:latin typeface="Century Gothic" panose="020B0502020202020204" pitchFamily="34" charset="0"/>
                </a:rPr>
                <a:t>Milena, </a:t>
              </a:r>
              <a:r>
                <a:rPr lang="en-US" sz="1700" dirty="0">
                  <a:latin typeface="Century Gothic" panose="020B0502020202020204" pitchFamily="34" charset="0"/>
                </a:rPr>
                <a:t>38</a:t>
              </a:r>
              <a:endParaRPr kumimoji="0" lang="en-US" sz="1700" u="none" strike="noStrike" kern="1200" cap="none" spc="0" normalizeH="0" baseline="0" noProof="0" dirty="0">
                <a:ln>
                  <a:noFill/>
                </a:ln>
                <a:effectLst/>
                <a:uLnTx/>
                <a:uFillTx/>
                <a:latin typeface="Century Gothic" panose="020B0502020202020204" pitchFamily="34" charset="0"/>
              </a:endParaRPr>
            </a:p>
          </p:txBody>
        </p:sp>
        <p:cxnSp>
          <p:nvCxnSpPr>
            <p:cNvPr id="9" name="Straight Connector 8">
              <a:extLst>
                <a:ext uri="{FF2B5EF4-FFF2-40B4-BE49-F238E27FC236}">
                  <a16:creationId xmlns:a16="http://schemas.microsoft.com/office/drawing/2014/main" id="{99DE2AC5-A1EB-A54D-B635-8BF1F91F2C17}"/>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FF0439A0-3F80-844E-A35F-E93532BD31B6}"/>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3" name="Picture 2" descr="A person in a blue shirt&#10;&#10;Description automatically generated">
            <a:extLst>
              <a:ext uri="{FF2B5EF4-FFF2-40B4-BE49-F238E27FC236}">
                <a16:creationId xmlns:a16="http://schemas.microsoft.com/office/drawing/2014/main" id="{EB55F418-EF33-C0C1-F4C5-557227869471}"/>
              </a:ext>
            </a:extLst>
          </p:cNvPr>
          <p:cNvPicPr>
            <a:picLocks noChangeAspect="1"/>
          </p:cNvPicPr>
          <p:nvPr/>
        </p:nvPicPr>
        <p:blipFill>
          <a:blip r:embed="rId3"/>
          <a:stretch>
            <a:fillRect/>
          </a:stretch>
        </p:blipFill>
        <p:spPr>
          <a:xfrm>
            <a:off x="7050011" y="2562702"/>
            <a:ext cx="1716634" cy="1535202"/>
          </a:xfrm>
          <a:prstGeom prst="rect">
            <a:avLst/>
          </a:prstGeom>
        </p:spPr>
      </p:pic>
      <p:sp>
        <p:nvSpPr>
          <p:cNvPr id="8" name="Footer Placeholder 3">
            <a:extLst>
              <a:ext uri="{FF2B5EF4-FFF2-40B4-BE49-F238E27FC236}">
                <a16:creationId xmlns:a16="http://schemas.microsoft.com/office/drawing/2014/main" id="{4FF0268C-5A24-59ED-94B1-CD88E71FAC80}"/>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6440135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E3332-6127-D24A-B457-6504E1E4F5EF}"/>
              </a:ext>
            </a:extLst>
          </p:cNvPr>
          <p:cNvSpPr>
            <a:spLocks noGrp="1"/>
          </p:cNvSpPr>
          <p:nvPr>
            <p:ph type="title"/>
          </p:nvPr>
        </p:nvSpPr>
        <p:spPr/>
        <p:txBody>
          <a:bodyPr/>
          <a:lstStyle/>
          <a:p>
            <a:r>
              <a:rPr lang="en-US" dirty="0"/>
              <a:t>Individualised dosing: Milena</a:t>
            </a:r>
          </a:p>
        </p:txBody>
      </p:sp>
      <p:sp>
        <p:nvSpPr>
          <p:cNvPr id="4" name="Text Placeholder 3">
            <a:extLst>
              <a:ext uri="{FF2B5EF4-FFF2-40B4-BE49-F238E27FC236}">
                <a16:creationId xmlns:a16="http://schemas.microsoft.com/office/drawing/2014/main" id="{8BE9378D-BC05-794A-B8DD-11AA03F81EB8}"/>
              </a:ext>
            </a:extLst>
          </p:cNvPr>
          <p:cNvSpPr>
            <a:spLocks noGrp="1"/>
          </p:cNvSpPr>
          <p:nvPr>
            <p:ph type="body" idx="12"/>
          </p:nvPr>
        </p:nvSpPr>
        <p:spPr>
          <a:xfrm>
            <a:off x="571499" y="1637593"/>
            <a:ext cx="3769912" cy="489668"/>
          </a:xfrm>
        </p:spPr>
        <p:txBody>
          <a:bodyPr/>
          <a:lstStyle/>
          <a:p>
            <a:pPr marL="0" indent="0">
              <a:buNone/>
            </a:pPr>
            <a:r>
              <a:rPr lang="en-US" sz="1700" b="1" dirty="0">
                <a:solidFill>
                  <a:schemeClr val="accent4">
                    <a:lumMod val="75000"/>
                    <a:lumOff val="25000"/>
                  </a:schemeClr>
                </a:solidFill>
              </a:rPr>
              <a:t>Heaviness of Smoking Index</a:t>
            </a:r>
          </a:p>
        </p:txBody>
      </p:sp>
      <p:pic>
        <p:nvPicPr>
          <p:cNvPr id="5" name="Picture 4">
            <a:extLst>
              <a:ext uri="{FF2B5EF4-FFF2-40B4-BE49-F238E27FC236}">
                <a16:creationId xmlns:a16="http://schemas.microsoft.com/office/drawing/2014/main" id="{9DB6FC0F-47E7-7240-94E5-375DD2D1653B}"/>
              </a:ext>
            </a:extLst>
          </p:cNvPr>
          <p:cNvPicPr>
            <a:picLocks noChangeAspect="1"/>
          </p:cNvPicPr>
          <p:nvPr/>
        </p:nvPicPr>
        <p:blipFill>
          <a:blip r:embed="rId3"/>
          <a:srcRect/>
          <a:stretch/>
        </p:blipFill>
        <p:spPr>
          <a:xfrm>
            <a:off x="4476591" y="1699262"/>
            <a:ext cx="3586038" cy="2026009"/>
          </a:xfrm>
          <a:prstGeom prst="rect">
            <a:avLst/>
          </a:prstGeom>
          <a:effectLst>
            <a:outerShdw blurRad="152400" dist="50800" dir="5400000" algn="tl" rotWithShape="0">
              <a:prstClr val="black">
                <a:alpha val="15000"/>
              </a:prstClr>
            </a:outerShdw>
          </a:effectLst>
        </p:spPr>
      </p:pic>
      <p:sp>
        <p:nvSpPr>
          <p:cNvPr id="6" name="Rectangle 5">
            <a:extLst>
              <a:ext uri="{FF2B5EF4-FFF2-40B4-BE49-F238E27FC236}">
                <a16:creationId xmlns:a16="http://schemas.microsoft.com/office/drawing/2014/main" id="{FCBC4B1E-3C2E-AF47-8DB4-DA23C5799C64}"/>
              </a:ext>
            </a:extLst>
          </p:cNvPr>
          <p:cNvSpPr/>
          <p:nvPr/>
        </p:nvSpPr>
        <p:spPr>
          <a:xfrm>
            <a:off x="4631080" y="2238770"/>
            <a:ext cx="222204" cy="345865"/>
          </a:xfrm>
          <a:prstGeom prst="rect">
            <a:avLst/>
          </a:prstGeom>
        </p:spPr>
        <p:txBody>
          <a:bodyPr wrap="square">
            <a:spAutoFit/>
          </a:bodyPr>
          <a:lstStyle/>
          <a:p>
            <a:pPr algn="ctr"/>
            <a:r>
              <a:rPr lang="en-US" sz="2000" dirty="0">
                <a:solidFill>
                  <a:srgbClr val="C00000"/>
                </a:solidFill>
                <a:latin typeface="Zapf Dingbats"/>
                <a:ea typeface="Zapf Dingbats"/>
                <a:cs typeface="Zapf Dingbats"/>
              </a:rPr>
              <a:t>✗</a:t>
            </a:r>
            <a:endParaRPr lang="en-US" sz="2000" dirty="0">
              <a:solidFill>
                <a:srgbClr val="C00000"/>
              </a:solidFill>
            </a:endParaRPr>
          </a:p>
        </p:txBody>
      </p:sp>
      <p:sp>
        <p:nvSpPr>
          <p:cNvPr id="7" name="Rectangle 6">
            <a:extLst>
              <a:ext uri="{FF2B5EF4-FFF2-40B4-BE49-F238E27FC236}">
                <a16:creationId xmlns:a16="http://schemas.microsoft.com/office/drawing/2014/main" id="{D41DEA97-E643-3144-9C52-22D0ECE30203}"/>
              </a:ext>
            </a:extLst>
          </p:cNvPr>
          <p:cNvSpPr/>
          <p:nvPr/>
        </p:nvSpPr>
        <p:spPr>
          <a:xfrm>
            <a:off x="6269380" y="2557971"/>
            <a:ext cx="222204" cy="342409"/>
          </a:xfrm>
          <a:prstGeom prst="rect">
            <a:avLst/>
          </a:prstGeom>
        </p:spPr>
        <p:txBody>
          <a:bodyPr wrap="square">
            <a:spAutoFit/>
          </a:bodyPr>
          <a:lstStyle/>
          <a:p>
            <a:pPr algn="ctr"/>
            <a:r>
              <a:rPr lang="en-US" sz="2000">
                <a:solidFill>
                  <a:srgbClr val="C00000"/>
                </a:solidFill>
                <a:latin typeface="Zapf Dingbats"/>
                <a:ea typeface="Zapf Dingbats"/>
                <a:cs typeface="Zapf Dingbats"/>
              </a:rPr>
              <a:t>✗</a:t>
            </a:r>
            <a:endParaRPr lang="en-US" sz="2000">
              <a:solidFill>
                <a:srgbClr val="C00000"/>
              </a:solidFill>
            </a:endParaRPr>
          </a:p>
        </p:txBody>
      </p:sp>
      <p:sp>
        <p:nvSpPr>
          <p:cNvPr id="8" name="Rectangle 7">
            <a:extLst>
              <a:ext uri="{FF2B5EF4-FFF2-40B4-BE49-F238E27FC236}">
                <a16:creationId xmlns:a16="http://schemas.microsoft.com/office/drawing/2014/main" id="{1A9FC1F0-68A7-124C-B7E3-AF7F66D51B70}"/>
              </a:ext>
            </a:extLst>
          </p:cNvPr>
          <p:cNvSpPr/>
          <p:nvPr/>
        </p:nvSpPr>
        <p:spPr>
          <a:xfrm>
            <a:off x="5904232" y="3064471"/>
            <a:ext cx="222204" cy="345866"/>
          </a:xfrm>
          <a:prstGeom prst="rect">
            <a:avLst/>
          </a:prstGeom>
        </p:spPr>
        <p:txBody>
          <a:bodyPr wrap="square">
            <a:spAutoFit/>
          </a:bodyPr>
          <a:lstStyle/>
          <a:p>
            <a:pPr algn="ctr"/>
            <a:r>
              <a:rPr lang="en-US" sz="2000" dirty="0">
                <a:solidFill>
                  <a:srgbClr val="C00000"/>
                </a:solidFill>
                <a:latin typeface="Zapf Dingbats"/>
                <a:ea typeface="Zapf Dingbats"/>
                <a:cs typeface="Zapf Dingbats"/>
              </a:rPr>
              <a:t>✗</a:t>
            </a:r>
            <a:endParaRPr lang="en-US" sz="2000" dirty="0">
              <a:solidFill>
                <a:srgbClr val="C00000"/>
              </a:solidFill>
            </a:endParaRPr>
          </a:p>
        </p:txBody>
      </p:sp>
      <p:sp>
        <p:nvSpPr>
          <p:cNvPr id="10" name="Text Placeholder 3">
            <a:extLst>
              <a:ext uri="{FF2B5EF4-FFF2-40B4-BE49-F238E27FC236}">
                <a16:creationId xmlns:a16="http://schemas.microsoft.com/office/drawing/2014/main" id="{3F03CE19-129C-204D-BC6E-D8E04EA1B712}"/>
              </a:ext>
            </a:extLst>
          </p:cNvPr>
          <p:cNvSpPr txBox="1">
            <a:spLocks/>
          </p:cNvSpPr>
          <p:nvPr/>
        </p:nvSpPr>
        <p:spPr bwMode="auto">
          <a:xfrm>
            <a:off x="543845" y="5155545"/>
            <a:ext cx="3769912" cy="4896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700" b="1" dirty="0">
                <a:solidFill>
                  <a:schemeClr val="accent4">
                    <a:lumMod val="75000"/>
                    <a:lumOff val="25000"/>
                  </a:schemeClr>
                </a:solidFill>
                <a:latin typeface="Arial" panose="020B0604020202020204" pitchFamily="34" charset="0"/>
                <a:cs typeface="Arial" panose="020B0604020202020204" pitchFamily="34" charset="0"/>
              </a:rPr>
              <a:t>Past experience with nicotine- containing products</a:t>
            </a:r>
          </a:p>
        </p:txBody>
      </p:sp>
      <p:sp>
        <p:nvSpPr>
          <p:cNvPr id="11" name="Text Placeholder 3">
            <a:extLst>
              <a:ext uri="{FF2B5EF4-FFF2-40B4-BE49-F238E27FC236}">
                <a16:creationId xmlns:a16="http://schemas.microsoft.com/office/drawing/2014/main" id="{9928A8B3-CD40-E142-A1C0-83663938727C}"/>
              </a:ext>
            </a:extLst>
          </p:cNvPr>
          <p:cNvSpPr txBox="1">
            <a:spLocks/>
          </p:cNvSpPr>
          <p:nvPr/>
        </p:nvSpPr>
        <p:spPr bwMode="auto">
          <a:xfrm>
            <a:off x="4472172" y="5155951"/>
            <a:ext cx="4061743" cy="145090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900"/>
              </a:lnSpc>
              <a:spcBef>
                <a:spcPts val="200"/>
              </a:spcBef>
              <a:spcAft>
                <a:spcPts val="200"/>
              </a:spcAft>
              <a:buClrTx/>
              <a:buNone/>
              <a:tabLst>
                <a:tab pos="220663" algn="l"/>
              </a:tabLst>
            </a:pPr>
            <a:r>
              <a:rPr lang="en-US" sz="1600" dirty="0">
                <a:latin typeface="Arial"/>
                <a:cs typeface="Arial"/>
              </a:rPr>
              <a:t>Tried patch and using a vape on and off a couple of years ago. Has quit during pregnancies and tried about a month ag</a:t>
            </a:r>
            <a:endParaRPr lang="en-US" sz="1600" dirty="0">
              <a:latin typeface="Arial" panose="020B0604020202020204" pitchFamily="34" charset="0"/>
              <a:cs typeface="Arial" panose="020B0604020202020204" pitchFamily="34" charset="0"/>
            </a:endParaRPr>
          </a:p>
        </p:txBody>
      </p:sp>
      <p:sp>
        <p:nvSpPr>
          <p:cNvPr id="12" name="Text Placeholder 3">
            <a:extLst>
              <a:ext uri="{FF2B5EF4-FFF2-40B4-BE49-F238E27FC236}">
                <a16:creationId xmlns:a16="http://schemas.microsoft.com/office/drawing/2014/main" id="{2A80FE14-BEDB-5647-8EF1-D89D617F05D8}"/>
              </a:ext>
            </a:extLst>
          </p:cNvPr>
          <p:cNvSpPr txBox="1">
            <a:spLocks/>
          </p:cNvSpPr>
          <p:nvPr/>
        </p:nvSpPr>
        <p:spPr bwMode="auto">
          <a:xfrm>
            <a:off x="543845" y="3980077"/>
            <a:ext cx="3418555" cy="4896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700" b="1" dirty="0">
                <a:solidFill>
                  <a:schemeClr val="accent4">
                    <a:lumMod val="75000"/>
                    <a:lumOff val="25000"/>
                  </a:schemeClr>
                </a:solidFill>
                <a:latin typeface="Arial" panose="020B0604020202020204" pitchFamily="34" charset="0"/>
                <a:cs typeface="Arial" panose="020B0604020202020204" pitchFamily="34" charset="0"/>
              </a:rPr>
              <a:t>Assessment or withdrawal symptoms and urges to smoke</a:t>
            </a:r>
          </a:p>
        </p:txBody>
      </p:sp>
      <p:pic>
        <p:nvPicPr>
          <p:cNvPr id="14" name="Picture 13" descr="A person in a blue shirt&#10;&#10;Description automatically generated">
            <a:extLst>
              <a:ext uri="{FF2B5EF4-FFF2-40B4-BE49-F238E27FC236}">
                <a16:creationId xmlns:a16="http://schemas.microsoft.com/office/drawing/2014/main" id="{76FD83C2-69C9-95F1-3CFC-AF6E064060D3}"/>
              </a:ext>
            </a:extLst>
          </p:cNvPr>
          <p:cNvPicPr>
            <a:picLocks noChangeAspect="1"/>
          </p:cNvPicPr>
          <p:nvPr/>
        </p:nvPicPr>
        <p:blipFill>
          <a:blip r:embed="rId4"/>
          <a:stretch>
            <a:fillRect/>
          </a:stretch>
        </p:blipFill>
        <p:spPr>
          <a:xfrm>
            <a:off x="593184" y="2122770"/>
            <a:ext cx="1716634" cy="1535202"/>
          </a:xfrm>
          <a:prstGeom prst="rect">
            <a:avLst/>
          </a:prstGeom>
        </p:spPr>
      </p:pic>
      <p:grpSp>
        <p:nvGrpSpPr>
          <p:cNvPr id="16" name="Group 15">
            <a:extLst>
              <a:ext uri="{FF2B5EF4-FFF2-40B4-BE49-F238E27FC236}">
                <a16:creationId xmlns:a16="http://schemas.microsoft.com/office/drawing/2014/main" id="{10E615FD-FF17-D19E-5D47-81581E429B6C}"/>
              </a:ext>
            </a:extLst>
          </p:cNvPr>
          <p:cNvGrpSpPr/>
          <p:nvPr/>
        </p:nvGrpSpPr>
        <p:grpSpPr>
          <a:xfrm>
            <a:off x="4552950" y="4177335"/>
            <a:ext cx="4914900" cy="713710"/>
            <a:chOff x="4552950" y="4177335"/>
            <a:chExt cx="4914900" cy="713710"/>
          </a:xfrm>
        </p:grpSpPr>
        <p:grpSp>
          <p:nvGrpSpPr>
            <p:cNvPr id="17" name="Group 16">
              <a:extLst>
                <a:ext uri="{FF2B5EF4-FFF2-40B4-BE49-F238E27FC236}">
                  <a16:creationId xmlns:a16="http://schemas.microsoft.com/office/drawing/2014/main" id="{B8F61BB9-A72E-8C4A-B10B-FE67ACE14C70}"/>
                </a:ext>
              </a:extLst>
            </p:cNvPr>
            <p:cNvGrpSpPr/>
            <p:nvPr/>
          </p:nvGrpSpPr>
          <p:grpSpPr>
            <a:xfrm>
              <a:off x="4577155" y="4177335"/>
              <a:ext cx="4850483" cy="365125"/>
              <a:chOff x="4775066" y="5717427"/>
              <a:chExt cx="4850483" cy="365125"/>
            </a:xfrm>
          </p:grpSpPr>
          <p:sp>
            <p:nvSpPr>
              <p:cNvPr id="13" name="Text Placeholder 3">
                <a:extLst>
                  <a:ext uri="{FF2B5EF4-FFF2-40B4-BE49-F238E27FC236}">
                    <a16:creationId xmlns:a16="http://schemas.microsoft.com/office/drawing/2014/main" id="{EBC63254-9540-3E48-9D90-89C69FB64D2F}"/>
                  </a:ext>
                </a:extLst>
              </p:cNvPr>
              <p:cNvSpPr txBox="1">
                <a:spLocks/>
              </p:cNvSpPr>
              <p:nvPr/>
            </p:nvSpPr>
            <p:spPr bwMode="auto">
              <a:xfrm>
                <a:off x="5061509" y="5717427"/>
                <a:ext cx="4564040" cy="365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buNone/>
                </a:pPr>
                <a:r>
                  <a:rPr lang="en-US" sz="1700" b="1" dirty="0">
                    <a:latin typeface="Arial" panose="020B0604020202020204" pitchFamily="34" charset="0"/>
                    <a:cs typeface="Arial" panose="020B0604020202020204" pitchFamily="34" charset="0"/>
                  </a:rPr>
                  <a:t>Moderate urges to smoke (2 or 3)</a:t>
                </a:r>
              </a:p>
            </p:txBody>
          </p:sp>
          <p:sp>
            <p:nvSpPr>
              <p:cNvPr id="15" name="Up Arrow 14">
                <a:extLst>
                  <a:ext uri="{FF2B5EF4-FFF2-40B4-BE49-F238E27FC236}">
                    <a16:creationId xmlns:a16="http://schemas.microsoft.com/office/drawing/2014/main" id="{6D3F7C84-7057-A44F-B39D-DE3C4FC97673}"/>
                  </a:ext>
                </a:extLst>
              </p:cNvPr>
              <p:cNvSpPr/>
              <p:nvPr/>
            </p:nvSpPr>
            <p:spPr bwMode="auto">
              <a:xfrm>
                <a:off x="4775066" y="5736472"/>
                <a:ext cx="221588" cy="245078"/>
              </a:xfrm>
              <a:prstGeom prst="upArrow">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sp>
          <p:nvSpPr>
            <p:cNvPr id="9" name="TextBox 8">
              <a:extLst>
                <a:ext uri="{FF2B5EF4-FFF2-40B4-BE49-F238E27FC236}">
                  <a16:creationId xmlns:a16="http://schemas.microsoft.com/office/drawing/2014/main" id="{A6E03BCA-AFAA-74A7-501F-E86BD0DDE945}"/>
                </a:ext>
              </a:extLst>
            </p:cNvPr>
            <p:cNvSpPr txBox="1"/>
            <p:nvPr/>
          </p:nvSpPr>
          <p:spPr bwMode="auto">
            <a:xfrm>
              <a:off x="4552950" y="4521713"/>
              <a:ext cx="4914900" cy="369332"/>
            </a:xfrm>
            <a:prstGeom prst="rect">
              <a:avLst/>
            </a:prstGeom>
            <a:noFill/>
            <a:ln w="9525">
              <a:noFill/>
              <a:miter lim="800000"/>
              <a:headEnd/>
              <a:tailEnd/>
            </a:ln>
          </p:spPr>
          <p:txBody>
            <a:bodyPr wrap="square">
              <a:spAutoFit/>
            </a:bodyPr>
            <a:lstStyle/>
            <a:p>
              <a:r>
                <a:rPr lang="en-US" b="1" dirty="0">
                  <a:latin typeface="+mn-lt"/>
                </a:rPr>
                <a:t>     </a:t>
              </a:r>
              <a:r>
                <a:rPr lang="en-US" sz="1700" b="1" dirty="0">
                  <a:latin typeface="+mn-lt"/>
                </a:rPr>
                <a:t>P</a:t>
              </a:r>
              <a:r>
                <a:rPr lang="en-US" sz="1700" b="1" i="0" dirty="0">
                  <a:latin typeface="+mn-lt"/>
                </a:rPr>
                <a:t>oor mood, headache, anxious</a:t>
              </a:r>
              <a:endParaRPr lang="en-GB" sz="1700" b="1" dirty="0">
                <a:latin typeface="+mn-lt"/>
              </a:endParaRPr>
            </a:p>
          </p:txBody>
        </p:sp>
      </p:grpSp>
      <p:sp>
        <p:nvSpPr>
          <p:cNvPr id="3" name="Footer Placeholder 3">
            <a:extLst>
              <a:ext uri="{FF2B5EF4-FFF2-40B4-BE49-F238E27FC236}">
                <a16:creationId xmlns:a16="http://schemas.microsoft.com/office/drawing/2014/main" id="{6BAD5682-3D43-B154-4C9E-948C3E07FDA1}"/>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126824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p:bldP spid="7" grpId="0"/>
      <p:bldP spid="1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49E61-E60A-6B4D-A54C-A7B79DFDFAC8}"/>
              </a:ext>
            </a:extLst>
          </p:cNvPr>
          <p:cNvSpPr>
            <a:spLocks noGrp="1"/>
          </p:cNvSpPr>
          <p:nvPr>
            <p:ph type="title"/>
          </p:nvPr>
        </p:nvSpPr>
        <p:spPr/>
        <p:txBody>
          <a:bodyPr/>
          <a:lstStyle/>
          <a:p>
            <a:r>
              <a:rPr lang="en-US"/>
              <a:t>What would you recommend for Milena?</a:t>
            </a:r>
          </a:p>
        </p:txBody>
      </p:sp>
      <p:sp>
        <p:nvSpPr>
          <p:cNvPr id="4" name="Text Placeholder 3">
            <a:extLst>
              <a:ext uri="{FF2B5EF4-FFF2-40B4-BE49-F238E27FC236}">
                <a16:creationId xmlns:a16="http://schemas.microsoft.com/office/drawing/2014/main" id="{581E6BE1-B35E-6347-9391-4F8CF60C75D7}"/>
              </a:ext>
            </a:extLst>
          </p:cNvPr>
          <p:cNvSpPr>
            <a:spLocks noGrp="1"/>
          </p:cNvSpPr>
          <p:nvPr>
            <p:ph type="body" idx="12"/>
          </p:nvPr>
        </p:nvSpPr>
        <p:spPr>
          <a:xfrm>
            <a:off x="571500" y="4135301"/>
            <a:ext cx="2990684" cy="1727616"/>
          </a:xfrm>
        </p:spPr>
        <p:txBody>
          <a:bodyPr/>
          <a:lstStyle/>
          <a:p>
            <a:pPr marL="0" indent="0">
              <a:lnSpc>
                <a:spcPts val="3000"/>
              </a:lnSpc>
              <a:spcBef>
                <a:spcPts val="0"/>
              </a:spcBef>
              <a:spcAft>
                <a:spcPts val="0"/>
              </a:spcAft>
              <a:buNone/>
            </a:pPr>
            <a:r>
              <a:rPr lang="en-US" sz="2200" b="1" dirty="0">
                <a:solidFill>
                  <a:schemeClr val="accent1"/>
                </a:solidFill>
              </a:rPr>
              <a:t>HSI = Moderate</a:t>
            </a:r>
          </a:p>
          <a:p>
            <a:pPr marL="0" indent="0">
              <a:lnSpc>
                <a:spcPts val="3000"/>
              </a:lnSpc>
              <a:spcBef>
                <a:spcPts val="0"/>
              </a:spcBef>
              <a:spcAft>
                <a:spcPts val="0"/>
              </a:spcAft>
              <a:buNone/>
            </a:pPr>
            <a:r>
              <a:rPr lang="en-US" sz="1700" b="1" dirty="0"/>
              <a:t>15 cigarettes per day = </a:t>
            </a:r>
          </a:p>
          <a:p>
            <a:pPr marL="0" indent="0">
              <a:lnSpc>
                <a:spcPts val="3000"/>
              </a:lnSpc>
              <a:spcBef>
                <a:spcPts val="0"/>
              </a:spcBef>
              <a:spcAft>
                <a:spcPts val="0"/>
              </a:spcAft>
              <a:buNone/>
            </a:pPr>
            <a:r>
              <a:rPr lang="en-US" sz="1700" dirty="0"/>
              <a:t>~15mg of nicotine</a:t>
            </a:r>
            <a:r>
              <a:rPr lang="en-US" sz="1700" dirty="0">
                <a:solidFill>
                  <a:schemeClr val="accent1"/>
                </a:solidFill>
              </a:rPr>
              <a:t>*</a:t>
            </a:r>
          </a:p>
          <a:p>
            <a:pPr marL="0" indent="0">
              <a:lnSpc>
                <a:spcPts val="3000"/>
              </a:lnSpc>
              <a:spcBef>
                <a:spcPts val="0"/>
              </a:spcBef>
              <a:spcAft>
                <a:spcPts val="0"/>
              </a:spcAft>
              <a:buNone/>
            </a:pPr>
            <a:r>
              <a:rPr lang="en-GB" sz="1400" dirty="0">
                <a:solidFill>
                  <a:schemeClr val="accent1"/>
                </a:solidFill>
              </a:rPr>
              <a:t>*1 cig = 1mg nicotine (minimum)</a:t>
            </a:r>
            <a:endParaRPr lang="en-US" sz="1400" dirty="0">
              <a:solidFill>
                <a:schemeClr val="accent1"/>
              </a:solidFill>
            </a:endParaRPr>
          </a:p>
        </p:txBody>
      </p:sp>
      <p:grpSp>
        <p:nvGrpSpPr>
          <p:cNvPr id="23" name="Group 22">
            <a:extLst>
              <a:ext uri="{FF2B5EF4-FFF2-40B4-BE49-F238E27FC236}">
                <a16:creationId xmlns:a16="http://schemas.microsoft.com/office/drawing/2014/main" id="{CC095BB3-651C-1941-86C8-D360431741EC}"/>
              </a:ext>
            </a:extLst>
          </p:cNvPr>
          <p:cNvGrpSpPr/>
          <p:nvPr/>
        </p:nvGrpSpPr>
        <p:grpSpPr>
          <a:xfrm>
            <a:off x="5987128" y="2688914"/>
            <a:ext cx="372393" cy="461665"/>
            <a:chOff x="5957054" y="2304246"/>
            <a:chExt cx="372393" cy="461665"/>
          </a:xfrm>
        </p:grpSpPr>
        <p:sp>
          <p:nvSpPr>
            <p:cNvPr id="15" name="Oval 14">
              <a:extLst>
                <a:ext uri="{FF2B5EF4-FFF2-40B4-BE49-F238E27FC236}">
                  <a16:creationId xmlns:a16="http://schemas.microsoft.com/office/drawing/2014/main" id="{BDB6E9AA-880D-F84B-A55D-48344E3D055D}"/>
                </a:ext>
              </a:extLst>
            </p:cNvPr>
            <p:cNvSpPr/>
            <p:nvPr/>
          </p:nvSpPr>
          <p:spPr bwMode="auto">
            <a:xfrm>
              <a:off x="5957054" y="2358644"/>
              <a:ext cx="372393" cy="372393"/>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6" name="TextBox 15">
              <a:extLst>
                <a:ext uri="{FF2B5EF4-FFF2-40B4-BE49-F238E27FC236}">
                  <a16:creationId xmlns:a16="http://schemas.microsoft.com/office/drawing/2014/main" id="{77046D80-92FB-E346-841B-7B89A5AADD78}"/>
                </a:ext>
              </a:extLst>
            </p:cNvPr>
            <p:cNvSpPr txBox="1"/>
            <p:nvPr/>
          </p:nvSpPr>
          <p:spPr>
            <a:xfrm>
              <a:off x="6008770" y="2304246"/>
              <a:ext cx="268960" cy="461665"/>
            </a:xfrm>
            <a:prstGeom prst="rect">
              <a:avLst/>
            </a:prstGeom>
            <a:noFill/>
          </p:spPr>
          <p:txBody>
            <a:bodyPr wrap="square" lIns="0" tIns="0" rIns="0" bIns="0" rtlCol="0" anchor="ctr">
              <a:spAutoFit/>
            </a:bodyPr>
            <a:lstStyle/>
            <a:p>
              <a:pPr algn="ctr"/>
              <a:r>
                <a:rPr lang="en-US" sz="3000">
                  <a:solidFill>
                    <a:schemeClr val="bg1"/>
                  </a:solidFill>
                  <a:latin typeface="Century Gothic" panose="020B0502020202020204" pitchFamily="34" charset="0"/>
                </a:rPr>
                <a:t>+</a:t>
              </a:r>
            </a:p>
          </p:txBody>
        </p:sp>
      </p:grpSp>
      <p:grpSp>
        <p:nvGrpSpPr>
          <p:cNvPr id="57" name="Group 56">
            <a:extLst>
              <a:ext uri="{FF2B5EF4-FFF2-40B4-BE49-F238E27FC236}">
                <a16:creationId xmlns:a16="http://schemas.microsoft.com/office/drawing/2014/main" id="{530A95E7-9512-9341-8121-54CF4103FED3}"/>
              </a:ext>
            </a:extLst>
          </p:cNvPr>
          <p:cNvGrpSpPr/>
          <p:nvPr/>
        </p:nvGrpSpPr>
        <p:grpSpPr>
          <a:xfrm>
            <a:off x="3621437" y="2270098"/>
            <a:ext cx="2224503" cy="1293807"/>
            <a:chOff x="3663450" y="1679951"/>
            <a:chExt cx="2224503" cy="1293807"/>
          </a:xfrm>
        </p:grpSpPr>
        <p:sp>
          <p:nvSpPr>
            <p:cNvPr id="12" name="TextBox 11">
              <a:extLst>
                <a:ext uri="{FF2B5EF4-FFF2-40B4-BE49-F238E27FC236}">
                  <a16:creationId xmlns:a16="http://schemas.microsoft.com/office/drawing/2014/main" id="{E09B0D54-9F28-F64D-8352-A6DD337E7ACC}"/>
                </a:ext>
              </a:extLst>
            </p:cNvPr>
            <p:cNvSpPr txBox="1"/>
            <p:nvPr/>
          </p:nvSpPr>
          <p:spPr bwMode="auto">
            <a:xfrm>
              <a:off x="4158664" y="2630460"/>
              <a:ext cx="1234074" cy="303542"/>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21mg, 25mg</a:t>
              </a:r>
              <a:endPar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04738D5E-0A9A-F243-B285-09536C45DC60}"/>
                </a:ext>
              </a:extLst>
            </p:cNvPr>
            <p:cNvSpPr/>
            <p:nvPr/>
          </p:nvSpPr>
          <p:spPr bwMode="auto">
            <a:xfrm>
              <a:off x="3663450" y="1679951"/>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chemeClr val="accent1"/>
                </a:solidFill>
                <a:effectLst/>
                <a:latin typeface="Calibri"/>
                <a:ea typeface="Calibri"/>
                <a:cs typeface="Times New Roman"/>
              </a:endParaRPr>
            </a:p>
          </p:txBody>
        </p:sp>
        <p:pic>
          <p:nvPicPr>
            <p:cNvPr id="24" name="Picture 23">
              <a:extLst>
                <a:ext uri="{FF2B5EF4-FFF2-40B4-BE49-F238E27FC236}">
                  <a16:creationId xmlns:a16="http://schemas.microsoft.com/office/drawing/2014/main" id="{6E524EEB-0B1A-E141-B871-6C7C670EC848}"/>
                </a:ext>
              </a:extLst>
            </p:cNvPr>
            <p:cNvPicPr>
              <a:picLocks noChangeAspect="1"/>
            </p:cNvPicPr>
            <p:nvPr/>
          </p:nvPicPr>
          <p:blipFill>
            <a:blip r:embed="rId3"/>
            <a:stretch>
              <a:fillRect/>
            </a:stretch>
          </p:blipFill>
          <p:spPr>
            <a:xfrm>
              <a:off x="4367569" y="1945335"/>
              <a:ext cx="816265" cy="509720"/>
            </a:xfrm>
            <a:prstGeom prst="rect">
              <a:avLst/>
            </a:prstGeom>
          </p:spPr>
        </p:pic>
      </p:grpSp>
      <p:grpSp>
        <p:nvGrpSpPr>
          <p:cNvPr id="58" name="Group 57">
            <a:extLst>
              <a:ext uri="{FF2B5EF4-FFF2-40B4-BE49-F238E27FC236}">
                <a16:creationId xmlns:a16="http://schemas.microsoft.com/office/drawing/2014/main" id="{128544DC-C6F3-BB4F-A9BD-50965AD8D3C3}"/>
              </a:ext>
            </a:extLst>
          </p:cNvPr>
          <p:cNvGrpSpPr/>
          <p:nvPr/>
        </p:nvGrpSpPr>
        <p:grpSpPr>
          <a:xfrm>
            <a:off x="6509952" y="2270098"/>
            <a:ext cx="2160418" cy="1288926"/>
            <a:chOff x="6462298" y="1589504"/>
            <a:chExt cx="2224503" cy="1293807"/>
          </a:xfrm>
        </p:grpSpPr>
        <p:sp>
          <p:nvSpPr>
            <p:cNvPr id="18" name="Rectangle 17">
              <a:extLst>
                <a:ext uri="{FF2B5EF4-FFF2-40B4-BE49-F238E27FC236}">
                  <a16:creationId xmlns:a16="http://schemas.microsoft.com/office/drawing/2014/main" id="{7B6CB4B4-00DA-B64A-9524-53B0038CE801}"/>
                </a:ext>
              </a:extLst>
            </p:cNvPr>
            <p:cNvSpPr/>
            <p:nvPr/>
          </p:nvSpPr>
          <p:spPr bwMode="auto">
            <a:xfrm>
              <a:off x="6462298" y="1589504"/>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chemeClr val="accent1"/>
                </a:solidFill>
                <a:effectLst/>
                <a:latin typeface="Calibri"/>
                <a:ea typeface="Calibri"/>
                <a:cs typeface="Times New Roman"/>
              </a:endParaRPr>
            </a:p>
          </p:txBody>
        </p:sp>
        <p:pic>
          <p:nvPicPr>
            <p:cNvPr id="26" name="Picture 25">
              <a:extLst>
                <a:ext uri="{FF2B5EF4-FFF2-40B4-BE49-F238E27FC236}">
                  <a16:creationId xmlns:a16="http://schemas.microsoft.com/office/drawing/2014/main" id="{A6275F2C-F4A1-2047-BEC4-9CA6F950FA2B}"/>
                </a:ext>
              </a:extLst>
            </p:cNvPr>
            <p:cNvPicPr>
              <a:picLocks noChangeAspect="1"/>
            </p:cNvPicPr>
            <p:nvPr/>
          </p:nvPicPr>
          <p:blipFill>
            <a:blip r:embed="rId4"/>
            <a:srcRect/>
            <a:stretch/>
          </p:blipFill>
          <p:spPr>
            <a:xfrm>
              <a:off x="6673346" y="1829533"/>
              <a:ext cx="582457" cy="360747"/>
            </a:xfrm>
            <a:prstGeom prst="rect">
              <a:avLst/>
            </a:prstGeom>
          </p:spPr>
        </p:pic>
        <p:pic>
          <p:nvPicPr>
            <p:cNvPr id="27" name="Picture 26">
              <a:extLst>
                <a:ext uri="{FF2B5EF4-FFF2-40B4-BE49-F238E27FC236}">
                  <a16:creationId xmlns:a16="http://schemas.microsoft.com/office/drawing/2014/main" id="{3FB4B2BB-D5E5-5B49-A830-99CD311395AC}"/>
                </a:ext>
              </a:extLst>
            </p:cNvPr>
            <p:cNvPicPr>
              <a:picLocks noChangeAspect="1"/>
            </p:cNvPicPr>
            <p:nvPr/>
          </p:nvPicPr>
          <p:blipFill>
            <a:blip r:embed="rId5"/>
            <a:srcRect/>
            <a:stretch/>
          </p:blipFill>
          <p:spPr>
            <a:xfrm>
              <a:off x="7742865" y="1776499"/>
              <a:ext cx="582458" cy="356755"/>
            </a:xfrm>
            <a:prstGeom prst="rect">
              <a:avLst/>
            </a:prstGeom>
          </p:spPr>
        </p:pic>
      </p:grpSp>
      <p:pic>
        <p:nvPicPr>
          <p:cNvPr id="5" name="Picture 4">
            <a:extLst>
              <a:ext uri="{FF2B5EF4-FFF2-40B4-BE49-F238E27FC236}">
                <a16:creationId xmlns:a16="http://schemas.microsoft.com/office/drawing/2014/main" id="{F91DDC89-C3EB-3746-DB72-C7818A9B9DCC}"/>
              </a:ext>
            </a:extLst>
          </p:cNvPr>
          <p:cNvPicPr>
            <a:picLocks noChangeAspect="1"/>
          </p:cNvPicPr>
          <p:nvPr/>
        </p:nvPicPr>
        <p:blipFill>
          <a:blip r:embed="rId6"/>
          <a:srcRect/>
          <a:stretch/>
        </p:blipFill>
        <p:spPr>
          <a:xfrm>
            <a:off x="7408055" y="2949923"/>
            <a:ext cx="364209" cy="501051"/>
          </a:xfrm>
          <a:prstGeom prst="rect">
            <a:avLst/>
          </a:prstGeom>
        </p:spPr>
      </p:pic>
      <p:pic>
        <p:nvPicPr>
          <p:cNvPr id="7" name="Picture 6" descr="A person in a blue shirt&#10;&#10;Description automatically generated">
            <a:extLst>
              <a:ext uri="{FF2B5EF4-FFF2-40B4-BE49-F238E27FC236}">
                <a16:creationId xmlns:a16="http://schemas.microsoft.com/office/drawing/2014/main" id="{E5290618-B91A-791E-3DB7-B0A38CBA7773}"/>
              </a:ext>
            </a:extLst>
          </p:cNvPr>
          <p:cNvPicPr>
            <a:picLocks noChangeAspect="1"/>
          </p:cNvPicPr>
          <p:nvPr/>
        </p:nvPicPr>
        <p:blipFill>
          <a:blip r:embed="rId7"/>
          <a:stretch>
            <a:fillRect/>
          </a:stretch>
        </p:blipFill>
        <p:spPr>
          <a:xfrm>
            <a:off x="571500" y="1676434"/>
            <a:ext cx="2385925" cy="2133755"/>
          </a:xfrm>
          <a:prstGeom prst="rect">
            <a:avLst/>
          </a:prstGeom>
        </p:spPr>
      </p:pic>
      <p:sp>
        <p:nvSpPr>
          <p:cNvPr id="3" name="TextBox 2">
            <a:extLst>
              <a:ext uri="{FF2B5EF4-FFF2-40B4-BE49-F238E27FC236}">
                <a16:creationId xmlns:a16="http://schemas.microsoft.com/office/drawing/2014/main" id="{21552784-4A8B-C737-9438-15F2C7435440}"/>
              </a:ext>
            </a:extLst>
          </p:cNvPr>
          <p:cNvSpPr txBox="1"/>
          <p:nvPr/>
        </p:nvSpPr>
        <p:spPr bwMode="auto">
          <a:xfrm>
            <a:off x="5391150" y="4457700"/>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GB"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grpSp>
        <p:nvGrpSpPr>
          <p:cNvPr id="6" name="Group 5">
            <a:extLst>
              <a:ext uri="{FF2B5EF4-FFF2-40B4-BE49-F238E27FC236}">
                <a16:creationId xmlns:a16="http://schemas.microsoft.com/office/drawing/2014/main" id="{95B481E2-C50F-C2D2-43C8-2A85925DC17F}"/>
              </a:ext>
            </a:extLst>
          </p:cNvPr>
          <p:cNvGrpSpPr/>
          <p:nvPr/>
        </p:nvGrpSpPr>
        <p:grpSpPr>
          <a:xfrm>
            <a:off x="3881051" y="3926061"/>
            <a:ext cx="2176850" cy="1309723"/>
            <a:chOff x="6462298" y="4689860"/>
            <a:chExt cx="2224503" cy="1293807"/>
          </a:xfrm>
        </p:grpSpPr>
        <p:sp>
          <p:nvSpPr>
            <p:cNvPr id="8" name="Rectangle 7">
              <a:extLst>
                <a:ext uri="{FF2B5EF4-FFF2-40B4-BE49-F238E27FC236}">
                  <a16:creationId xmlns:a16="http://schemas.microsoft.com/office/drawing/2014/main" id="{6D0C314B-1B23-F93D-D758-BDC11EF7D3F9}"/>
                </a:ext>
              </a:extLst>
            </p:cNvPr>
            <p:cNvSpPr/>
            <p:nvPr/>
          </p:nvSpPr>
          <p:spPr bwMode="auto">
            <a:xfrm>
              <a:off x="6462298" y="4689860"/>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9" name="Picture 8">
              <a:extLst>
                <a:ext uri="{FF2B5EF4-FFF2-40B4-BE49-F238E27FC236}">
                  <a16:creationId xmlns:a16="http://schemas.microsoft.com/office/drawing/2014/main" id="{035E52FB-D16A-B6BF-3488-DB1F26931602}"/>
                </a:ext>
              </a:extLst>
            </p:cNvPr>
            <p:cNvPicPr>
              <a:picLocks noChangeAspect="1"/>
            </p:cNvPicPr>
            <p:nvPr/>
          </p:nvPicPr>
          <p:blipFill>
            <a:blip r:embed="rId8"/>
            <a:stretch>
              <a:fillRect/>
            </a:stretch>
          </p:blipFill>
          <p:spPr>
            <a:xfrm>
              <a:off x="6911974" y="4845014"/>
              <a:ext cx="245875" cy="983499"/>
            </a:xfrm>
            <a:prstGeom prst="rect">
              <a:avLst/>
            </a:prstGeom>
            <a:effectLst/>
          </p:spPr>
        </p:pic>
        <p:sp>
          <p:nvSpPr>
            <p:cNvPr id="10" name="TextBox 9">
              <a:extLst>
                <a:ext uri="{FF2B5EF4-FFF2-40B4-BE49-F238E27FC236}">
                  <a16:creationId xmlns:a16="http://schemas.microsoft.com/office/drawing/2014/main" id="{D209AC61-63D3-627C-F2E4-D40037304E60}"/>
                </a:ext>
              </a:extLst>
            </p:cNvPr>
            <p:cNvSpPr txBox="1"/>
            <p:nvPr/>
          </p:nvSpPr>
          <p:spPr bwMode="auto">
            <a:xfrm>
              <a:off x="7279341" y="5127045"/>
              <a:ext cx="1023376" cy="41943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20mg nicotine containing vape</a:t>
              </a:r>
              <a:endPar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grpSp>
      <p:sp>
        <p:nvSpPr>
          <p:cNvPr id="14" name="Footer Placeholder 3">
            <a:extLst>
              <a:ext uri="{FF2B5EF4-FFF2-40B4-BE49-F238E27FC236}">
                <a16:creationId xmlns:a16="http://schemas.microsoft.com/office/drawing/2014/main" id="{566BB09A-A68B-DD83-1F49-47EE4BF0D24B}"/>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609067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500"/>
                                        <p:tgtEl>
                                          <p:spTgt spid="4">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500"/>
                                        <p:tgtEl>
                                          <p:spTgt spid="57"/>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fade">
                                      <p:cBhvr>
                                        <p:cTn id="32" dur="500"/>
                                        <p:tgtEl>
                                          <p:spTgt spid="58"/>
                                        </p:tgtEl>
                                      </p:cBhvr>
                                    </p:animEffect>
                                  </p:childTnLst>
                                </p:cTn>
                              </p:par>
                              <p:par>
                                <p:cTn id="33" presetID="10" presetClass="entr" presetSubtype="0"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par>
                          <p:cTn id="36" fill="hold">
                            <p:stCondLst>
                              <p:cond delay="1500"/>
                            </p:stCondLst>
                            <p:childTnLst>
                              <p:par>
                                <p:cTn id="37" presetID="10" presetClass="entr" presetSubtype="0" fill="hold" nodeType="afterEffect">
                                  <p:stCondLst>
                                    <p:cond delay="50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59075C-3362-9C44-D264-2172E4E26766}"/>
              </a:ext>
            </a:extLst>
          </p:cNvPr>
          <p:cNvPicPr>
            <a:picLocks noChangeAspect="1"/>
          </p:cNvPicPr>
          <p:nvPr/>
        </p:nvPicPr>
        <p:blipFill>
          <a:blip r:embed="rId3"/>
          <a:srcRect/>
          <a:stretch/>
        </p:blipFill>
        <p:spPr>
          <a:xfrm>
            <a:off x="0" y="0"/>
            <a:ext cx="9144000" cy="6858000"/>
          </a:xfrm>
          <a:prstGeom prst="rect">
            <a:avLst/>
          </a:prstGeom>
        </p:spPr>
      </p:pic>
      <p:sp>
        <p:nvSpPr>
          <p:cNvPr id="8" name="Text Placeholder 3">
            <a:extLst>
              <a:ext uri="{FF2B5EF4-FFF2-40B4-BE49-F238E27FC236}">
                <a16:creationId xmlns:a16="http://schemas.microsoft.com/office/drawing/2014/main" id="{BE86D53E-02D7-4F31-4D26-DA4C11B785A1}"/>
              </a:ext>
            </a:extLst>
          </p:cNvPr>
          <p:cNvSpPr txBox="1">
            <a:spLocks/>
          </p:cNvSpPr>
          <p:nvPr/>
        </p:nvSpPr>
        <p:spPr bwMode="auto">
          <a:xfrm>
            <a:off x="0" y="4378037"/>
            <a:ext cx="9144000" cy="1567511"/>
          </a:xfrm>
          <a:prstGeom prst="rect">
            <a:avLst/>
          </a:prstGeom>
          <a:solidFill>
            <a:schemeClr val="accent2">
              <a:alpha val="80000"/>
            </a:schemeClr>
          </a:solidFill>
          <a:ln w="9525">
            <a:noFill/>
            <a:miter lim="800000"/>
            <a:headEnd/>
            <a:tailEnd/>
          </a:ln>
        </p:spPr>
        <p:txBody>
          <a:bodyPr vert="horz" wrap="square" lIns="1080000" tIns="45720" rIns="108000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Lucida Grande" panose="020B0600040502020204" pitchFamily="34" charset="0"/>
              <a:buNone/>
            </a:pPr>
            <a:r>
              <a:rPr lang="en-US" sz="2800" b="1" dirty="0">
                <a:solidFill>
                  <a:schemeClr val="bg1"/>
                </a:solidFill>
              </a:rPr>
              <a:t>John </a:t>
            </a:r>
            <a:r>
              <a:rPr lang="en-US" sz="2600" dirty="0">
                <a:solidFill>
                  <a:schemeClr val="bg1"/>
                </a:solidFill>
              </a:rPr>
              <a:t>– age 67</a:t>
            </a:r>
          </a:p>
          <a:p>
            <a:pPr marL="0" indent="0">
              <a:buNone/>
            </a:pPr>
            <a:r>
              <a:rPr lang="en-US" sz="2400" dirty="0">
                <a:solidFill>
                  <a:schemeClr val="accent3"/>
                </a:solidFill>
              </a:rPr>
              <a:t>Smokes 50 cigarettes/day; 52 years</a:t>
            </a:r>
          </a:p>
        </p:txBody>
      </p:sp>
    </p:spTree>
    <p:extLst>
      <p:ext uri="{BB962C8B-B14F-4D97-AF65-F5344CB8AC3E}">
        <p14:creationId xmlns:p14="http://schemas.microsoft.com/office/powerpoint/2010/main" val="812146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97A36-A89B-8540-AD69-6D7715F3FCA9}"/>
              </a:ext>
            </a:extLst>
          </p:cNvPr>
          <p:cNvSpPr>
            <a:spLocks noGrp="1"/>
          </p:cNvSpPr>
          <p:nvPr>
            <p:ph type="title"/>
          </p:nvPr>
        </p:nvSpPr>
        <p:spPr/>
        <p:txBody>
          <a:bodyPr/>
          <a:lstStyle/>
          <a:p>
            <a:r>
              <a:rPr lang="en-US" dirty="0"/>
              <a:t>Individualised dosing: John</a:t>
            </a:r>
            <a:endParaRPr lang="en-US" dirty="0">
              <a:latin typeface="Arial"/>
              <a:cs typeface="Arial"/>
            </a:endParaRPr>
          </a:p>
        </p:txBody>
      </p:sp>
      <p:graphicFrame>
        <p:nvGraphicFramePr>
          <p:cNvPr id="6" name="Table 5">
            <a:extLst>
              <a:ext uri="{FF2B5EF4-FFF2-40B4-BE49-F238E27FC236}">
                <a16:creationId xmlns:a16="http://schemas.microsoft.com/office/drawing/2014/main" id="{64E65701-1F13-6E41-B28C-EF936BC9883C}"/>
              </a:ext>
            </a:extLst>
          </p:cNvPr>
          <p:cNvGraphicFramePr>
            <a:graphicFrameLocks noGrp="1"/>
          </p:cNvGraphicFramePr>
          <p:nvPr>
            <p:extLst>
              <p:ext uri="{D42A27DB-BD31-4B8C-83A1-F6EECF244321}">
                <p14:modId xmlns:p14="http://schemas.microsoft.com/office/powerpoint/2010/main" val="3316914293"/>
              </p:ext>
            </p:extLst>
          </p:nvPr>
        </p:nvGraphicFramePr>
        <p:xfrm>
          <a:off x="473255" y="2321713"/>
          <a:ext cx="6321600" cy="2909213"/>
        </p:xfrm>
        <a:graphic>
          <a:graphicData uri="http://schemas.openxmlformats.org/drawingml/2006/table">
            <a:tbl>
              <a:tblPr firstRow="1" bandRow="1">
                <a:tableStyleId>{5C22544A-7EE6-4342-B048-85BDC9FD1C3A}</a:tableStyleId>
              </a:tblPr>
              <a:tblGrid>
                <a:gridCol w="1910981">
                  <a:extLst>
                    <a:ext uri="{9D8B030D-6E8A-4147-A177-3AD203B41FA5}">
                      <a16:colId xmlns:a16="http://schemas.microsoft.com/office/drawing/2014/main" val="3889081879"/>
                    </a:ext>
                  </a:extLst>
                </a:gridCol>
                <a:gridCol w="4410619">
                  <a:extLst>
                    <a:ext uri="{9D8B030D-6E8A-4147-A177-3AD203B41FA5}">
                      <a16:colId xmlns:a16="http://schemas.microsoft.com/office/drawing/2014/main" val="600406677"/>
                    </a:ext>
                  </a:extLst>
                </a:gridCol>
              </a:tblGrid>
              <a:tr h="846550">
                <a:tc>
                  <a:txBody>
                    <a:bodyPr/>
                    <a:lstStyle/>
                    <a:p>
                      <a:pPr algn="l">
                        <a:lnSpc>
                          <a:spcPts val="1800"/>
                        </a:lnSpc>
                        <a:spcBef>
                          <a:spcPts val="600"/>
                        </a:spcBef>
                        <a:spcAft>
                          <a:spcPts val="600"/>
                        </a:spcAft>
                      </a:pPr>
                      <a:r>
                        <a:rPr lang="en-US" sz="1300" b="1" i="0">
                          <a:latin typeface="+mn-lt"/>
                        </a:rPr>
                        <a:t>Reason for admission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dirty="0">
                          <a:solidFill>
                            <a:schemeClr val="tx1"/>
                          </a:solidFill>
                          <a:latin typeface="+mn-lt"/>
                        </a:rPr>
                        <a:t>Double cardiac bypass. Had previous angioplasty.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4107125779"/>
                  </a:ext>
                </a:extLst>
              </a:tr>
              <a:tr h="713567">
                <a:tc>
                  <a:txBody>
                    <a:bodyPr/>
                    <a:lstStyle/>
                    <a:p>
                      <a:pPr algn="l">
                        <a:lnSpc>
                          <a:spcPts val="1800"/>
                        </a:lnSpc>
                        <a:spcBef>
                          <a:spcPts val="600"/>
                        </a:spcBef>
                        <a:spcAft>
                          <a:spcPts val="600"/>
                        </a:spcAft>
                      </a:pPr>
                      <a:r>
                        <a:rPr lang="en-US" sz="1300" b="1" i="0">
                          <a:solidFill>
                            <a:schemeClr val="bg1"/>
                          </a:solidFill>
                          <a:latin typeface="+mn-lt"/>
                        </a:rPr>
                        <a:t>History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dirty="0">
                          <a:latin typeface="+mn-lt"/>
                        </a:rPr>
                        <a:t>Lives </a:t>
                      </a:r>
                      <a:r>
                        <a:rPr lang="en-US" sz="1400" b="0" i="0" dirty="0">
                          <a:solidFill>
                            <a:srgbClr val="000000"/>
                          </a:solidFill>
                          <a:latin typeface="+mn-lt"/>
                        </a:rPr>
                        <a:t>alone in social housing.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476263633"/>
                  </a:ext>
                </a:extLst>
              </a:tr>
              <a:tr h="1349096">
                <a:tc>
                  <a:txBody>
                    <a:bodyPr/>
                    <a:lstStyle/>
                    <a:p>
                      <a:pPr algn="l">
                        <a:lnSpc>
                          <a:spcPts val="1800"/>
                        </a:lnSpc>
                        <a:spcBef>
                          <a:spcPts val="600"/>
                        </a:spcBef>
                        <a:spcAft>
                          <a:spcPts val="600"/>
                        </a:spcAft>
                      </a:pPr>
                      <a:r>
                        <a:rPr lang="en-US" sz="1300" b="1" i="0" dirty="0">
                          <a:solidFill>
                            <a:schemeClr val="bg1"/>
                          </a:solidFill>
                          <a:latin typeface="+mn-lt"/>
                        </a:rPr>
                        <a:t>Tobacco use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dirty="0">
                          <a:latin typeface="+mn-lt"/>
                        </a:rPr>
                        <a:t>40-50 cigarettes/day for 52 years</a:t>
                      </a:r>
                    </a:p>
                    <a:p>
                      <a:pPr>
                        <a:lnSpc>
                          <a:spcPts val="1800"/>
                        </a:lnSpc>
                        <a:spcBef>
                          <a:spcPts val="400"/>
                        </a:spcBef>
                        <a:spcAft>
                          <a:spcPts val="400"/>
                        </a:spcAft>
                      </a:pPr>
                      <a:r>
                        <a:rPr lang="en-US" sz="1400" b="0" i="0" dirty="0">
                          <a:latin typeface="+mn-lt"/>
                        </a:rPr>
                        <a:t>Smokes within minutes of waking in morning.</a:t>
                      </a:r>
                    </a:p>
                    <a:p>
                      <a:pPr lvl="0">
                        <a:lnSpc>
                          <a:spcPts val="1800"/>
                        </a:lnSpc>
                        <a:spcBef>
                          <a:spcPts val="400"/>
                        </a:spcBef>
                        <a:spcAft>
                          <a:spcPts val="400"/>
                        </a:spcAft>
                        <a:buNone/>
                      </a:pPr>
                      <a:r>
                        <a:rPr lang="en-US" sz="1400" b="0" i="0" dirty="0">
                          <a:latin typeface="+mn-lt"/>
                        </a:rPr>
                        <a:t>NRT has yet to be prescribed</a:t>
                      </a:r>
                    </a:p>
                    <a:p>
                      <a:pPr lvl="0">
                        <a:lnSpc>
                          <a:spcPts val="1800"/>
                        </a:lnSpc>
                        <a:spcBef>
                          <a:spcPts val="400"/>
                        </a:spcBef>
                        <a:spcAft>
                          <a:spcPts val="400"/>
                        </a:spcAft>
                        <a:buNone/>
                      </a:pPr>
                      <a:r>
                        <a:rPr lang="en-US" sz="1400" b="0" i="0" dirty="0">
                          <a:latin typeface="+mn-lt"/>
                        </a:rPr>
                        <a:t>Withdrawal symptoms: restless, difficulty sleeping</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206747704"/>
                  </a:ext>
                </a:extLst>
              </a:tr>
            </a:tbl>
          </a:graphicData>
        </a:graphic>
      </p:graphicFrame>
      <p:grpSp>
        <p:nvGrpSpPr>
          <p:cNvPr id="4" name="Group 3">
            <a:extLst>
              <a:ext uri="{FF2B5EF4-FFF2-40B4-BE49-F238E27FC236}">
                <a16:creationId xmlns:a16="http://schemas.microsoft.com/office/drawing/2014/main" id="{90C9FB40-01AC-D24B-81F9-40FCAD715BD5}"/>
              </a:ext>
            </a:extLst>
          </p:cNvPr>
          <p:cNvGrpSpPr/>
          <p:nvPr/>
        </p:nvGrpSpPr>
        <p:grpSpPr>
          <a:xfrm>
            <a:off x="6797804" y="4394619"/>
            <a:ext cx="2335696" cy="836307"/>
            <a:chOff x="6563267" y="4482929"/>
            <a:chExt cx="2335696" cy="836307"/>
          </a:xfrm>
        </p:grpSpPr>
        <p:sp>
          <p:nvSpPr>
            <p:cNvPr id="7" name="TextBox 6">
              <a:extLst>
                <a:ext uri="{FF2B5EF4-FFF2-40B4-BE49-F238E27FC236}">
                  <a16:creationId xmlns:a16="http://schemas.microsoft.com/office/drawing/2014/main" id="{260481DE-252C-C448-B8E9-B1F99CCB3710}"/>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a:latin typeface="Century Gothic" panose="020B0502020202020204" pitchFamily="34" charset="0"/>
                </a:rPr>
                <a:t>John, </a:t>
              </a:r>
              <a:r>
                <a:rPr lang="en-US" sz="1700">
                  <a:latin typeface="Century Gothic" panose="020B0502020202020204" pitchFamily="34" charset="0"/>
                </a:rPr>
                <a:t>67</a:t>
              </a:r>
              <a:endParaRPr kumimoji="0" lang="en-US" sz="1700" u="none" strike="noStrike" kern="1200" cap="none" spc="0" normalizeH="0" baseline="0" noProof="0">
                <a:ln>
                  <a:noFill/>
                </a:ln>
                <a:effectLst/>
                <a:uLnTx/>
                <a:uFillTx/>
                <a:latin typeface="Century Gothic" panose="020B0502020202020204" pitchFamily="34" charset="0"/>
              </a:endParaRPr>
            </a:p>
          </p:txBody>
        </p:sp>
        <p:cxnSp>
          <p:nvCxnSpPr>
            <p:cNvPr id="9" name="Straight Connector 8">
              <a:extLst>
                <a:ext uri="{FF2B5EF4-FFF2-40B4-BE49-F238E27FC236}">
                  <a16:creationId xmlns:a16="http://schemas.microsoft.com/office/drawing/2014/main" id="{99DE2AC5-A1EB-A54D-B635-8BF1F91F2C17}"/>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FF0439A0-3F80-844E-A35F-E93532BD31B6}"/>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5" name="Picture 4" descr="A person sitting in a chair with a tube attached to his neck&#10;&#10;Description automatically generated">
            <a:extLst>
              <a:ext uri="{FF2B5EF4-FFF2-40B4-BE49-F238E27FC236}">
                <a16:creationId xmlns:a16="http://schemas.microsoft.com/office/drawing/2014/main" id="{A3430FE3-352A-3C50-29FA-6E0B2A74F4F6}"/>
              </a:ext>
            </a:extLst>
          </p:cNvPr>
          <p:cNvPicPr>
            <a:picLocks noChangeAspect="1"/>
          </p:cNvPicPr>
          <p:nvPr/>
        </p:nvPicPr>
        <p:blipFill>
          <a:blip r:embed="rId3"/>
          <a:stretch>
            <a:fillRect/>
          </a:stretch>
        </p:blipFill>
        <p:spPr>
          <a:xfrm>
            <a:off x="7189114" y="2511838"/>
            <a:ext cx="1628382" cy="1547331"/>
          </a:xfrm>
          <a:prstGeom prst="rect">
            <a:avLst/>
          </a:prstGeom>
        </p:spPr>
      </p:pic>
      <p:sp>
        <p:nvSpPr>
          <p:cNvPr id="8" name="Footer Placeholder 3">
            <a:extLst>
              <a:ext uri="{FF2B5EF4-FFF2-40B4-BE49-F238E27FC236}">
                <a16:creationId xmlns:a16="http://schemas.microsoft.com/office/drawing/2014/main" id="{62B82879-3D34-42A2-1180-C3882D973BA2}"/>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806570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E3332-6127-D24A-B457-6504E1E4F5EF}"/>
              </a:ext>
            </a:extLst>
          </p:cNvPr>
          <p:cNvSpPr>
            <a:spLocks noGrp="1"/>
          </p:cNvSpPr>
          <p:nvPr>
            <p:ph type="title"/>
          </p:nvPr>
        </p:nvSpPr>
        <p:spPr/>
        <p:txBody>
          <a:bodyPr/>
          <a:lstStyle/>
          <a:p>
            <a:r>
              <a:rPr lang="en-US" dirty="0"/>
              <a:t>Individualised dosing: John</a:t>
            </a:r>
          </a:p>
        </p:txBody>
      </p:sp>
      <p:sp>
        <p:nvSpPr>
          <p:cNvPr id="4" name="Text Placeholder 3">
            <a:extLst>
              <a:ext uri="{FF2B5EF4-FFF2-40B4-BE49-F238E27FC236}">
                <a16:creationId xmlns:a16="http://schemas.microsoft.com/office/drawing/2014/main" id="{8BE9378D-BC05-794A-B8DD-11AA03F81EB8}"/>
              </a:ext>
            </a:extLst>
          </p:cNvPr>
          <p:cNvSpPr>
            <a:spLocks noGrp="1"/>
          </p:cNvSpPr>
          <p:nvPr>
            <p:ph type="body" idx="12"/>
          </p:nvPr>
        </p:nvSpPr>
        <p:spPr>
          <a:xfrm>
            <a:off x="349295" y="1687059"/>
            <a:ext cx="3769912" cy="489668"/>
          </a:xfrm>
        </p:spPr>
        <p:txBody>
          <a:bodyPr/>
          <a:lstStyle/>
          <a:p>
            <a:pPr marL="0" indent="0">
              <a:buNone/>
            </a:pPr>
            <a:r>
              <a:rPr lang="en-US" sz="1700" b="1"/>
              <a:t>Heaviness of Smoking Index</a:t>
            </a:r>
          </a:p>
        </p:txBody>
      </p:sp>
      <p:pic>
        <p:nvPicPr>
          <p:cNvPr id="5" name="Picture 4">
            <a:extLst>
              <a:ext uri="{FF2B5EF4-FFF2-40B4-BE49-F238E27FC236}">
                <a16:creationId xmlns:a16="http://schemas.microsoft.com/office/drawing/2014/main" id="{9DB6FC0F-47E7-7240-94E5-375DD2D1653B}"/>
              </a:ext>
            </a:extLst>
          </p:cNvPr>
          <p:cNvPicPr>
            <a:picLocks noChangeAspect="1"/>
          </p:cNvPicPr>
          <p:nvPr/>
        </p:nvPicPr>
        <p:blipFill>
          <a:blip r:embed="rId3"/>
          <a:srcRect/>
          <a:stretch/>
        </p:blipFill>
        <p:spPr>
          <a:xfrm>
            <a:off x="3647821" y="1561852"/>
            <a:ext cx="5146884" cy="2907842"/>
          </a:xfrm>
          <a:prstGeom prst="rect">
            <a:avLst/>
          </a:prstGeom>
          <a:effectLst>
            <a:outerShdw blurRad="152400" dist="50800" dir="5400000" algn="tl" rotWithShape="0">
              <a:prstClr val="black">
                <a:alpha val="15000"/>
              </a:prstClr>
            </a:outerShdw>
          </a:effectLst>
        </p:spPr>
      </p:pic>
      <p:sp>
        <p:nvSpPr>
          <p:cNvPr id="6" name="Rectangle 5">
            <a:extLst>
              <a:ext uri="{FF2B5EF4-FFF2-40B4-BE49-F238E27FC236}">
                <a16:creationId xmlns:a16="http://schemas.microsoft.com/office/drawing/2014/main" id="{FCBC4B1E-3C2E-AF47-8DB4-DA23C5799C64}"/>
              </a:ext>
            </a:extLst>
          </p:cNvPr>
          <p:cNvSpPr/>
          <p:nvPr/>
        </p:nvSpPr>
        <p:spPr>
          <a:xfrm>
            <a:off x="3897003" y="2143120"/>
            <a:ext cx="222204" cy="345865"/>
          </a:xfrm>
          <a:prstGeom prst="rect">
            <a:avLst/>
          </a:prstGeom>
        </p:spPr>
        <p:txBody>
          <a:bodyPr wrap="square">
            <a:spAutoFit/>
          </a:bodyPr>
          <a:lstStyle/>
          <a:p>
            <a:pPr algn="ctr"/>
            <a:r>
              <a:rPr lang="en-US" sz="2000" dirty="0">
                <a:solidFill>
                  <a:srgbClr val="C00000"/>
                </a:solidFill>
                <a:latin typeface="Zapf Dingbats"/>
                <a:ea typeface="Zapf Dingbats"/>
                <a:cs typeface="Zapf Dingbats"/>
              </a:rPr>
              <a:t>✗</a:t>
            </a:r>
            <a:endParaRPr lang="en-US" sz="2000" dirty="0">
              <a:solidFill>
                <a:srgbClr val="C00000"/>
              </a:solidFill>
            </a:endParaRPr>
          </a:p>
        </p:txBody>
      </p:sp>
      <p:sp>
        <p:nvSpPr>
          <p:cNvPr id="7" name="Rectangle 6">
            <a:extLst>
              <a:ext uri="{FF2B5EF4-FFF2-40B4-BE49-F238E27FC236}">
                <a16:creationId xmlns:a16="http://schemas.microsoft.com/office/drawing/2014/main" id="{D41DEA97-E643-3144-9C52-22D0ECE30203}"/>
              </a:ext>
            </a:extLst>
          </p:cNvPr>
          <p:cNvSpPr/>
          <p:nvPr/>
        </p:nvSpPr>
        <p:spPr>
          <a:xfrm flipV="1">
            <a:off x="6313224" y="3172365"/>
            <a:ext cx="87913" cy="400110"/>
          </a:xfrm>
          <a:prstGeom prst="rect">
            <a:avLst/>
          </a:prstGeom>
        </p:spPr>
        <p:txBody>
          <a:bodyPr wrap="square">
            <a:spAutoFit/>
          </a:bodyPr>
          <a:lstStyle/>
          <a:p>
            <a:pPr algn="ctr"/>
            <a:r>
              <a:rPr lang="en-US" sz="2000" dirty="0">
                <a:solidFill>
                  <a:srgbClr val="C00000"/>
                </a:solidFill>
                <a:latin typeface="Zapf Dingbats"/>
                <a:ea typeface="Zapf Dingbats"/>
                <a:cs typeface="Zapf Dingbats"/>
              </a:rPr>
              <a:t>✗</a:t>
            </a:r>
            <a:endParaRPr lang="en-US" sz="2000" dirty="0">
              <a:solidFill>
                <a:srgbClr val="C00000"/>
              </a:solidFill>
            </a:endParaRPr>
          </a:p>
        </p:txBody>
      </p:sp>
      <p:sp>
        <p:nvSpPr>
          <p:cNvPr id="8" name="Rectangle 7">
            <a:extLst>
              <a:ext uri="{FF2B5EF4-FFF2-40B4-BE49-F238E27FC236}">
                <a16:creationId xmlns:a16="http://schemas.microsoft.com/office/drawing/2014/main" id="{1A9FC1F0-68A7-124C-B7E3-AF7F66D51B70}"/>
              </a:ext>
            </a:extLst>
          </p:cNvPr>
          <p:cNvSpPr/>
          <p:nvPr/>
        </p:nvSpPr>
        <p:spPr>
          <a:xfrm flipH="1">
            <a:off x="8371601" y="3651652"/>
            <a:ext cx="87913" cy="400110"/>
          </a:xfrm>
          <a:prstGeom prst="rect">
            <a:avLst/>
          </a:prstGeom>
        </p:spPr>
        <p:txBody>
          <a:bodyPr wrap="square">
            <a:spAutoFit/>
          </a:bodyPr>
          <a:lstStyle/>
          <a:p>
            <a:pPr algn="ctr"/>
            <a:r>
              <a:rPr lang="en-US" sz="2000" dirty="0">
                <a:solidFill>
                  <a:srgbClr val="C00000"/>
                </a:solidFill>
                <a:latin typeface="Zapf Dingbats"/>
                <a:ea typeface="Zapf Dingbats"/>
                <a:cs typeface="Zapf Dingbats"/>
              </a:rPr>
              <a:t>✗</a:t>
            </a:r>
            <a:endParaRPr lang="en-US" sz="2000" dirty="0">
              <a:solidFill>
                <a:srgbClr val="C00000"/>
              </a:solidFill>
            </a:endParaRPr>
          </a:p>
        </p:txBody>
      </p:sp>
      <p:sp>
        <p:nvSpPr>
          <p:cNvPr id="12" name="Text Placeholder 3">
            <a:extLst>
              <a:ext uri="{FF2B5EF4-FFF2-40B4-BE49-F238E27FC236}">
                <a16:creationId xmlns:a16="http://schemas.microsoft.com/office/drawing/2014/main" id="{2A80FE14-BEDB-5647-8EF1-D89D617F05D8}"/>
              </a:ext>
            </a:extLst>
          </p:cNvPr>
          <p:cNvSpPr txBox="1">
            <a:spLocks/>
          </p:cNvSpPr>
          <p:nvPr/>
        </p:nvSpPr>
        <p:spPr bwMode="auto">
          <a:xfrm>
            <a:off x="356296" y="4668104"/>
            <a:ext cx="4231089" cy="4896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700" b="1" dirty="0">
                <a:latin typeface="Arial" panose="020B0604020202020204" pitchFamily="34" charset="0"/>
                <a:cs typeface="Arial" panose="020B0604020202020204" pitchFamily="34" charset="0"/>
              </a:rPr>
              <a:t>Past and in hospital experience with withdrawal and urges to smoke</a:t>
            </a:r>
          </a:p>
        </p:txBody>
      </p:sp>
      <p:grpSp>
        <p:nvGrpSpPr>
          <p:cNvPr id="17" name="Group 16">
            <a:extLst>
              <a:ext uri="{FF2B5EF4-FFF2-40B4-BE49-F238E27FC236}">
                <a16:creationId xmlns:a16="http://schemas.microsoft.com/office/drawing/2014/main" id="{B8F61BB9-A72E-8C4A-B10B-FE67ACE14C70}"/>
              </a:ext>
            </a:extLst>
          </p:cNvPr>
          <p:cNvGrpSpPr/>
          <p:nvPr/>
        </p:nvGrpSpPr>
        <p:grpSpPr>
          <a:xfrm>
            <a:off x="4476591" y="4923374"/>
            <a:ext cx="4839070" cy="365125"/>
            <a:chOff x="4786479" y="5779942"/>
            <a:chExt cx="4839070" cy="365125"/>
          </a:xfrm>
        </p:grpSpPr>
        <p:sp>
          <p:nvSpPr>
            <p:cNvPr id="13" name="Text Placeholder 3">
              <a:extLst>
                <a:ext uri="{FF2B5EF4-FFF2-40B4-BE49-F238E27FC236}">
                  <a16:creationId xmlns:a16="http://schemas.microsoft.com/office/drawing/2014/main" id="{EBC63254-9540-3E48-9D90-89C69FB64D2F}"/>
                </a:ext>
              </a:extLst>
            </p:cNvPr>
            <p:cNvSpPr txBox="1">
              <a:spLocks/>
            </p:cNvSpPr>
            <p:nvPr/>
          </p:nvSpPr>
          <p:spPr bwMode="auto">
            <a:xfrm>
              <a:off x="5061509" y="5779942"/>
              <a:ext cx="4564040" cy="365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buNone/>
              </a:pPr>
              <a:r>
                <a:rPr lang="en-US" sz="1500" b="1" dirty="0">
                  <a:latin typeface="Arial" panose="020B0604020202020204" pitchFamily="34" charset="0"/>
                  <a:cs typeface="Arial" panose="020B0604020202020204" pitchFamily="34" charset="0"/>
                </a:rPr>
                <a:t>urges to smoke </a:t>
              </a:r>
              <a:r>
                <a:rPr lang="en-US" sz="1600" b="1" dirty="0">
                  <a:latin typeface="Arial" panose="020B0604020202020204" pitchFamily="34" charset="0"/>
                  <a:cs typeface="Arial" panose="020B0604020202020204" pitchFamily="34" charset="0"/>
                </a:rPr>
                <a:t> </a:t>
              </a:r>
              <a:r>
                <a:rPr lang="en-US" sz="1600" b="1" dirty="0">
                  <a:latin typeface="Arial" panose="020B0604020202020204" pitchFamily="34" charset="0"/>
                  <a:ea typeface="Wingdings"/>
                  <a:cs typeface="Arial" panose="020B0604020202020204" pitchFamily="34" charset="0"/>
                </a:rPr>
                <a:t>     </a:t>
              </a:r>
              <a:r>
                <a:rPr lang="en-US" sz="1500" b="1" dirty="0">
                  <a:latin typeface="Arial" panose="020B0604020202020204" pitchFamily="34" charset="0"/>
                  <a:cs typeface="Arial" panose="020B0604020202020204" pitchFamily="34" charset="0"/>
                </a:rPr>
                <a:t>withdrawal symptoms</a:t>
              </a:r>
            </a:p>
          </p:txBody>
        </p:sp>
        <p:sp>
          <p:nvSpPr>
            <p:cNvPr id="15" name="Up Arrow 14">
              <a:extLst>
                <a:ext uri="{FF2B5EF4-FFF2-40B4-BE49-F238E27FC236}">
                  <a16:creationId xmlns:a16="http://schemas.microsoft.com/office/drawing/2014/main" id="{6D3F7C84-7057-A44F-B39D-DE3C4FC97673}"/>
                </a:ext>
              </a:extLst>
            </p:cNvPr>
            <p:cNvSpPr/>
            <p:nvPr/>
          </p:nvSpPr>
          <p:spPr bwMode="auto">
            <a:xfrm>
              <a:off x="4786479" y="5804371"/>
              <a:ext cx="221588" cy="245078"/>
            </a:xfrm>
            <a:prstGeom prst="upArrow">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sp>
        <p:nvSpPr>
          <p:cNvPr id="19" name="Up Arrow 18">
            <a:extLst>
              <a:ext uri="{FF2B5EF4-FFF2-40B4-BE49-F238E27FC236}">
                <a16:creationId xmlns:a16="http://schemas.microsoft.com/office/drawing/2014/main" id="{28D5D9B4-725E-B07F-21AE-6EB0A4CC85CC}"/>
              </a:ext>
            </a:extLst>
          </p:cNvPr>
          <p:cNvSpPr/>
          <p:nvPr/>
        </p:nvSpPr>
        <p:spPr bwMode="auto">
          <a:xfrm>
            <a:off x="6313224" y="5035813"/>
            <a:ext cx="221588" cy="245078"/>
          </a:xfrm>
          <a:prstGeom prst="upArrow">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3" name="Picture 2" descr="A person sitting in a chair with a tube attached to his neck&#10;&#10;Description automatically generated">
            <a:extLst>
              <a:ext uri="{FF2B5EF4-FFF2-40B4-BE49-F238E27FC236}">
                <a16:creationId xmlns:a16="http://schemas.microsoft.com/office/drawing/2014/main" id="{166D5268-2AEB-23F9-3A78-464D09929095}"/>
              </a:ext>
            </a:extLst>
          </p:cNvPr>
          <p:cNvPicPr>
            <a:picLocks noChangeAspect="1"/>
          </p:cNvPicPr>
          <p:nvPr/>
        </p:nvPicPr>
        <p:blipFill>
          <a:blip r:embed="rId4"/>
          <a:stretch>
            <a:fillRect/>
          </a:stretch>
        </p:blipFill>
        <p:spPr>
          <a:xfrm>
            <a:off x="593184" y="2188094"/>
            <a:ext cx="2424900" cy="2304203"/>
          </a:xfrm>
          <a:prstGeom prst="rect">
            <a:avLst/>
          </a:prstGeom>
        </p:spPr>
      </p:pic>
      <p:sp>
        <p:nvSpPr>
          <p:cNvPr id="10" name="Footer Placeholder 3">
            <a:extLst>
              <a:ext uri="{FF2B5EF4-FFF2-40B4-BE49-F238E27FC236}">
                <a16:creationId xmlns:a16="http://schemas.microsoft.com/office/drawing/2014/main" id="{EC6112EA-34C8-F52D-0266-6A70D1F37EA4}"/>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747709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p:bldP spid="7" grpId="0"/>
      <p:bldP spid="19"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49E61-E60A-6B4D-A54C-A7B79DFDFAC8}"/>
              </a:ext>
            </a:extLst>
          </p:cNvPr>
          <p:cNvSpPr>
            <a:spLocks noGrp="1"/>
          </p:cNvSpPr>
          <p:nvPr>
            <p:ph type="title"/>
          </p:nvPr>
        </p:nvSpPr>
        <p:spPr/>
        <p:txBody>
          <a:bodyPr/>
          <a:lstStyle/>
          <a:p>
            <a:r>
              <a:rPr lang="en-US"/>
              <a:t>What would you recommend for John?</a:t>
            </a:r>
          </a:p>
        </p:txBody>
      </p:sp>
      <p:sp>
        <p:nvSpPr>
          <p:cNvPr id="4" name="Text Placeholder 3">
            <a:extLst>
              <a:ext uri="{FF2B5EF4-FFF2-40B4-BE49-F238E27FC236}">
                <a16:creationId xmlns:a16="http://schemas.microsoft.com/office/drawing/2014/main" id="{581E6BE1-B35E-6347-9391-4F8CF60C75D7}"/>
              </a:ext>
            </a:extLst>
          </p:cNvPr>
          <p:cNvSpPr>
            <a:spLocks noGrp="1"/>
          </p:cNvSpPr>
          <p:nvPr>
            <p:ph type="body" idx="12"/>
          </p:nvPr>
        </p:nvSpPr>
        <p:spPr>
          <a:xfrm>
            <a:off x="571500" y="4135301"/>
            <a:ext cx="2990684" cy="1727616"/>
          </a:xfrm>
        </p:spPr>
        <p:txBody>
          <a:bodyPr/>
          <a:lstStyle/>
          <a:p>
            <a:pPr marL="0" indent="0">
              <a:lnSpc>
                <a:spcPts val="3000"/>
              </a:lnSpc>
              <a:spcBef>
                <a:spcPts val="0"/>
              </a:spcBef>
              <a:spcAft>
                <a:spcPts val="0"/>
              </a:spcAft>
              <a:buNone/>
            </a:pPr>
            <a:r>
              <a:rPr lang="en-US" sz="2200" b="1">
                <a:solidFill>
                  <a:schemeClr val="accent1"/>
                </a:solidFill>
              </a:rPr>
              <a:t>HSI = High</a:t>
            </a:r>
          </a:p>
          <a:p>
            <a:pPr marL="0" indent="0">
              <a:lnSpc>
                <a:spcPts val="3000"/>
              </a:lnSpc>
              <a:spcBef>
                <a:spcPts val="0"/>
              </a:spcBef>
              <a:spcAft>
                <a:spcPts val="0"/>
              </a:spcAft>
              <a:buNone/>
            </a:pPr>
            <a:r>
              <a:rPr lang="en-US" sz="1700" b="1"/>
              <a:t>50 cigarettes per day = </a:t>
            </a:r>
          </a:p>
          <a:p>
            <a:pPr marL="0" indent="0">
              <a:lnSpc>
                <a:spcPts val="3000"/>
              </a:lnSpc>
              <a:spcBef>
                <a:spcPts val="0"/>
              </a:spcBef>
              <a:spcAft>
                <a:spcPts val="0"/>
              </a:spcAft>
              <a:buNone/>
            </a:pPr>
            <a:r>
              <a:rPr lang="en-US" sz="1700"/>
              <a:t>~50mg of nicotine</a:t>
            </a:r>
            <a:r>
              <a:rPr lang="en-US" sz="1700">
                <a:solidFill>
                  <a:schemeClr val="accent1"/>
                </a:solidFill>
              </a:rPr>
              <a:t>*</a:t>
            </a:r>
          </a:p>
          <a:p>
            <a:pPr marL="0" indent="0">
              <a:lnSpc>
                <a:spcPts val="3000"/>
              </a:lnSpc>
              <a:spcBef>
                <a:spcPts val="0"/>
              </a:spcBef>
              <a:spcAft>
                <a:spcPts val="0"/>
              </a:spcAft>
              <a:buNone/>
            </a:pPr>
            <a:r>
              <a:rPr lang="en-GB" sz="1400">
                <a:solidFill>
                  <a:schemeClr val="accent1"/>
                </a:solidFill>
              </a:rPr>
              <a:t>*1 cig = 1mg nicotine (minimum)</a:t>
            </a:r>
            <a:endParaRPr lang="en-US" sz="1400">
              <a:solidFill>
                <a:schemeClr val="accent1"/>
              </a:solidFill>
            </a:endParaRPr>
          </a:p>
        </p:txBody>
      </p:sp>
      <p:grpSp>
        <p:nvGrpSpPr>
          <p:cNvPr id="23" name="Group 22">
            <a:extLst>
              <a:ext uri="{FF2B5EF4-FFF2-40B4-BE49-F238E27FC236}">
                <a16:creationId xmlns:a16="http://schemas.microsoft.com/office/drawing/2014/main" id="{CC095BB3-651C-1941-86C8-D360431741EC}"/>
              </a:ext>
            </a:extLst>
          </p:cNvPr>
          <p:cNvGrpSpPr/>
          <p:nvPr/>
        </p:nvGrpSpPr>
        <p:grpSpPr>
          <a:xfrm>
            <a:off x="6011803" y="2716534"/>
            <a:ext cx="372393" cy="461665"/>
            <a:chOff x="5957054" y="2304246"/>
            <a:chExt cx="372393" cy="461665"/>
          </a:xfrm>
        </p:grpSpPr>
        <p:sp>
          <p:nvSpPr>
            <p:cNvPr id="15" name="Oval 14">
              <a:extLst>
                <a:ext uri="{FF2B5EF4-FFF2-40B4-BE49-F238E27FC236}">
                  <a16:creationId xmlns:a16="http://schemas.microsoft.com/office/drawing/2014/main" id="{BDB6E9AA-880D-F84B-A55D-48344E3D055D}"/>
                </a:ext>
              </a:extLst>
            </p:cNvPr>
            <p:cNvSpPr/>
            <p:nvPr/>
          </p:nvSpPr>
          <p:spPr bwMode="auto">
            <a:xfrm>
              <a:off x="5957054" y="2358644"/>
              <a:ext cx="372393" cy="372393"/>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6" name="TextBox 15">
              <a:extLst>
                <a:ext uri="{FF2B5EF4-FFF2-40B4-BE49-F238E27FC236}">
                  <a16:creationId xmlns:a16="http://schemas.microsoft.com/office/drawing/2014/main" id="{77046D80-92FB-E346-841B-7B89A5AADD78}"/>
                </a:ext>
              </a:extLst>
            </p:cNvPr>
            <p:cNvSpPr txBox="1"/>
            <p:nvPr/>
          </p:nvSpPr>
          <p:spPr>
            <a:xfrm>
              <a:off x="6008770" y="2304246"/>
              <a:ext cx="268960" cy="461665"/>
            </a:xfrm>
            <a:prstGeom prst="rect">
              <a:avLst/>
            </a:prstGeom>
            <a:noFill/>
          </p:spPr>
          <p:txBody>
            <a:bodyPr wrap="square" lIns="0" tIns="0" rIns="0" bIns="0" rtlCol="0" anchor="ctr">
              <a:spAutoFit/>
            </a:bodyPr>
            <a:lstStyle/>
            <a:p>
              <a:pPr algn="ctr"/>
              <a:r>
                <a:rPr lang="en-US" sz="3000">
                  <a:solidFill>
                    <a:schemeClr val="bg1"/>
                  </a:solidFill>
                  <a:latin typeface="Century Gothic" panose="020B0502020202020204" pitchFamily="34" charset="0"/>
                </a:rPr>
                <a:t>+</a:t>
              </a:r>
            </a:p>
          </p:txBody>
        </p:sp>
      </p:grpSp>
      <p:grpSp>
        <p:nvGrpSpPr>
          <p:cNvPr id="57" name="Group 56">
            <a:extLst>
              <a:ext uri="{FF2B5EF4-FFF2-40B4-BE49-F238E27FC236}">
                <a16:creationId xmlns:a16="http://schemas.microsoft.com/office/drawing/2014/main" id="{530A95E7-9512-9341-8121-54CF4103FED3}"/>
              </a:ext>
            </a:extLst>
          </p:cNvPr>
          <p:cNvGrpSpPr/>
          <p:nvPr/>
        </p:nvGrpSpPr>
        <p:grpSpPr>
          <a:xfrm>
            <a:off x="3621437" y="2287535"/>
            <a:ext cx="2224503" cy="1276370"/>
            <a:chOff x="3663450" y="1679951"/>
            <a:chExt cx="2224503" cy="1293807"/>
          </a:xfrm>
        </p:grpSpPr>
        <p:sp>
          <p:nvSpPr>
            <p:cNvPr id="12" name="TextBox 11">
              <a:extLst>
                <a:ext uri="{FF2B5EF4-FFF2-40B4-BE49-F238E27FC236}">
                  <a16:creationId xmlns:a16="http://schemas.microsoft.com/office/drawing/2014/main" id="{E09B0D54-9F28-F64D-8352-A6DD337E7ACC}"/>
                </a:ext>
              </a:extLst>
            </p:cNvPr>
            <p:cNvSpPr txBox="1"/>
            <p:nvPr/>
          </p:nvSpPr>
          <p:spPr bwMode="auto">
            <a:xfrm>
              <a:off x="4158664" y="2630460"/>
              <a:ext cx="1234074" cy="303542"/>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21mg, 25mg</a:t>
              </a:r>
              <a:endPar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04738D5E-0A9A-F243-B285-09536C45DC60}"/>
                </a:ext>
              </a:extLst>
            </p:cNvPr>
            <p:cNvSpPr/>
            <p:nvPr/>
          </p:nvSpPr>
          <p:spPr bwMode="auto">
            <a:xfrm>
              <a:off x="3663450" y="1679951"/>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chemeClr val="accent1"/>
                </a:solidFill>
                <a:effectLst/>
                <a:latin typeface="Calibri"/>
                <a:ea typeface="Calibri"/>
                <a:cs typeface="Times New Roman"/>
              </a:endParaRPr>
            </a:p>
          </p:txBody>
        </p:sp>
        <p:pic>
          <p:nvPicPr>
            <p:cNvPr id="24" name="Picture 23">
              <a:extLst>
                <a:ext uri="{FF2B5EF4-FFF2-40B4-BE49-F238E27FC236}">
                  <a16:creationId xmlns:a16="http://schemas.microsoft.com/office/drawing/2014/main" id="{6E524EEB-0B1A-E141-B871-6C7C670EC848}"/>
                </a:ext>
              </a:extLst>
            </p:cNvPr>
            <p:cNvPicPr>
              <a:picLocks noChangeAspect="1"/>
            </p:cNvPicPr>
            <p:nvPr/>
          </p:nvPicPr>
          <p:blipFill>
            <a:blip r:embed="rId3"/>
            <a:stretch>
              <a:fillRect/>
            </a:stretch>
          </p:blipFill>
          <p:spPr>
            <a:xfrm>
              <a:off x="4367569" y="1945335"/>
              <a:ext cx="816265" cy="509720"/>
            </a:xfrm>
            <a:prstGeom prst="rect">
              <a:avLst/>
            </a:prstGeom>
          </p:spPr>
        </p:pic>
      </p:grpSp>
      <p:grpSp>
        <p:nvGrpSpPr>
          <p:cNvPr id="58" name="Group 57">
            <a:extLst>
              <a:ext uri="{FF2B5EF4-FFF2-40B4-BE49-F238E27FC236}">
                <a16:creationId xmlns:a16="http://schemas.microsoft.com/office/drawing/2014/main" id="{128544DC-C6F3-BB4F-A9BD-50965AD8D3C3}"/>
              </a:ext>
            </a:extLst>
          </p:cNvPr>
          <p:cNvGrpSpPr/>
          <p:nvPr/>
        </p:nvGrpSpPr>
        <p:grpSpPr>
          <a:xfrm>
            <a:off x="6509950" y="2287535"/>
            <a:ext cx="2176850" cy="1293807"/>
            <a:chOff x="6462298" y="1679951"/>
            <a:chExt cx="2224503" cy="1293807"/>
          </a:xfrm>
        </p:grpSpPr>
        <p:sp>
          <p:nvSpPr>
            <p:cNvPr id="18" name="Rectangle 17">
              <a:extLst>
                <a:ext uri="{FF2B5EF4-FFF2-40B4-BE49-F238E27FC236}">
                  <a16:creationId xmlns:a16="http://schemas.microsoft.com/office/drawing/2014/main" id="{7B6CB4B4-00DA-B64A-9524-53B0038CE801}"/>
                </a:ext>
              </a:extLst>
            </p:cNvPr>
            <p:cNvSpPr/>
            <p:nvPr/>
          </p:nvSpPr>
          <p:spPr bwMode="auto">
            <a:xfrm>
              <a:off x="6462298" y="1679951"/>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chemeClr val="accent1"/>
                </a:solidFill>
                <a:effectLst/>
                <a:latin typeface="Calibri"/>
                <a:ea typeface="Calibri"/>
                <a:cs typeface="Times New Roman"/>
              </a:endParaRPr>
            </a:p>
          </p:txBody>
        </p:sp>
        <p:pic>
          <p:nvPicPr>
            <p:cNvPr id="26" name="Picture 25">
              <a:extLst>
                <a:ext uri="{FF2B5EF4-FFF2-40B4-BE49-F238E27FC236}">
                  <a16:creationId xmlns:a16="http://schemas.microsoft.com/office/drawing/2014/main" id="{A6275F2C-F4A1-2047-BEC4-9CA6F950FA2B}"/>
                </a:ext>
              </a:extLst>
            </p:cNvPr>
            <p:cNvPicPr>
              <a:picLocks noChangeAspect="1"/>
            </p:cNvPicPr>
            <p:nvPr/>
          </p:nvPicPr>
          <p:blipFill>
            <a:blip r:embed="rId4"/>
            <a:srcRect/>
            <a:stretch/>
          </p:blipFill>
          <p:spPr>
            <a:xfrm>
              <a:off x="6593664" y="2322804"/>
              <a:ext cx="837973" cy="519002"/>
            </a:xfrm>
            <a:prstGeom prst="rect">
              <a:avLst/>
            </a:prstGeom>
          </p:spPr>
        </p:pic>
        <p:pic>
          <p:nvPicPr>
            <p:cNvPr id="27" name="Picture 26">
              <a:extLst>
                <a:ext uri="{FF2B5EF4-FFF2-40B4-BE49-F238E27FC236}">
                  <a16:creationId xmlns:a16="http://schemas.microsoft.com/office/drawing/2014/main" id="{3FB4B2BB-D5E5-5B49-A830-99CD311395AC}"/>
                </a:ext>
              </a:extLst>
            </p:cNvPr>
            <p:cNvPicPr>
              <a:picLocks noChangeAspect="1"/>
            </p:cNvPicPr>
            <p:nvPr/>
          </p:nvPicPr>
          <p:blipFill>
            <a:blip r:embed="rId5"/>
            <a:srcRect/>
            <a:stretch/>
          </p:blipFill>
          <p:spPr>
            <a:xfrm>
              <a:off x="7025819" y="1846723"/>
              <a:ext cx="804997" cy="493060"/>
            </a:xfrm>
            <a:prstGeom prst="rect">
              <a:avLst/>
            </a:prstGeom>
          </p:spPr>
        </p:pic>
        <p:pic>
          <p:nvPicPr>
            <p:cNvPr id="28" name="Picture 27">
              <a:extLst>
                <a:ext uri="{FF2B5EF4-FFF2-40B4-BE49-F238E27FC236}">
                  <a16:creationId xmlns:a16="http://schemas.microsoft.com/office/drawing/2014/main" id="{4DEA55B3-166D-F747-BFE2-60DAE26F0ECD}"/>
                </a:ext>
              </a:extLst>
            </p:cNvPr>
            <p:cNvPicPr>
              <a:picLocks noChangeAspect="1"/>
            </p:cNvPicPr>
            <p:nvPr/>
          </p:nvPicPr>
          <p:blipFill>
            <a:blip r:embed="rId6"/>
            <a:srcRect/>
            <a:stretch/>
          </p:blipFill>
          <p:spPr>
            <a:xfrm>
              <a:off x="7868175" y="2043946"/>
              <a:ext cx="727881" cy="777511"/>
            </a:xfrm>
            <a:prstGeom prst="rect">
              <a:avLst/>
            </a:prstGeom>
          </p:spPr>
        </p:pic>
      </p:grpSp>
      <p:grpSp>
        <p:nvGrpSpPr>
          <p:cNvPr id="45" name="Group 44">
            <a:extLst>
              <a:ext uri="{FF2B5EF4-FFF2-40B4-BE49-F238E27FC236}">
                <a16:creationId xmlns:a16="http://schemas.microsoft.com/office/drawing/2014/main" id="{32558565-20BE-E74D-AB5F-B79D2A83B8CE}"/>
              </a:ext>
            </a:extLst>
          </p:cNvPr>
          <p:cNvGrpSpPr/>
          <p:nvPr/>
        </p:nvGrpSpPr>
        <p:grpSpPr>
          <a:xfrm>
            <a:off x="5987980" y="4344338"/>
            <a:ext cx="372393" cy="461665"/>
            <a:chOff x="5957054" y="2304246"/>
            <a:chExt cx="372393" cy="461665"/>
          </a:xfrm>
        </p:grpSpPr>
        <p:sp>
          <p:nvSpPr>
            <p:cNvPr id="46" name="Oval 45">
              <a:extLst>
                <a:ext uri="{FF2B5EF4-FFF2-40B4-BE49-F238E27FC236}">
                  <a16:creationId xmlns:a16="http://schemas.microsoft.com/office/drawing/2014/main" id="{2D266F9C-19EB-D340-A130-6CA435EEC54E}"/>
                </a:ext>
              </a:extLst>
            </p:cNvPr>
            <p:cNvSpPr/>
            <p:nvPr/>
          </p:nvSpPr>
          <p:spPr bwMode="auto">
            <a:xfrm>
              <a:off x="5957054" y="2358644"/>
              <a:ext cx="372393" cy="372393"/>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47" name="TextBox 46">
              <a:extLst>
                <a:ext uri="{FF2B5EF4-FFF2-40B4-BE49-F238E27FC236}">
                  <a16:creationId xmlns:a16="http://schemas.microsoft.com/office/drawing/2014/main" id="{0F847004-768D-DC4A-80A2-9FEA10D76DA6}"/>
                </a:ext>
              </a:extLst>
            </p:cNvPr>
            <p:cNvSpPr txBox="1"/>
            <p:nvPr/>
          </p:nvSpPr>
          <p:spPr>
            <a:xfrm>
              <a:off x="6008770" y="2304246"/>
              <a:ext cx="268960" cy="461665"/>
            </a:xfrm>
            <a:prstGeom prst="rect">
              <a:avLst/>
            </a:prstGeom>
            <a:noFill/>
          </p:spPr>
          <p:txBody>
            <a:bodyPr wrap="square" lIns="0" tIns="0" rIns="0" bIns="0" rtlCol="0" anchor="ctr">
              <a:spAutoFit/>
            </a:bodyPr>
            <a:lstStyle/>
            <a:p>
              <a:pPr algn="ctr"/>
              <a:r>
                <a:rPr lang="en-US" sz="3000">
                  <a:solidFill>
                    <a:schemeClr val="bg1"/>
                  </a:solidFill>
                  <a:latin typeface="Century Gothic" panose="020B0502020202020204" pitchFamily="34" charset="0"/>
                </a:rPr>
                <a:t>+</a:t>
              </a:r>
            </a:p>
          </p:txBody>
        </p:sp>
      </p:grpSp>
      <p:grpSp>
        <p:nvGrpSpPr>
          <p:cNvPr id="65" name="Group 64">
            <a:extLst>
              <a:ext uri="{FF2B5EF4-FFF2-40B4-BE49-F238E27FC236}">
                <a16:creationId xmlns:a16="http://schemas.microsoft.com/office/drawing/2014/main" id="{CDC52034-2180-DA48-9E2A-28CC74D73125}"/>
              </a:ext>
            </a:extLst>
          </p:cNvPr>
          <p:cNvGrpSpPr/>
          <p:nvPr/>
        </p:nvGrpSpPr>
        <p:grpSpPr>
          <a:xfrm>
            <a:off x="3613900" y="3921039"/>
            <a:ext cx="2224503" cy="1293807"/>
            <a:chOff x="3663450" y="4645035"/>
            <a:chExt cx="2224503" cy="1293807"/>
          </a:xfrm>
        </p:grpSpPr>
        <p:sp>
          <p:nvSpPr>
            <p:cNvPr id="43" name="TextBox 42">
              <a:extLst>
                <a:ext uri="{FF2B5EF4-FFF2-40B4-BE49-F238E27FC236}">
                  <a16:creationId xmlns:a16="http://schemas.microsoft.com/office/drawing/2014/main" id="{74AEEFE0-74A9-354F-BE8D-FD5A5F09AC16}"/>
                </a:ext>
              </a:extLst>
            </p:cNvPr>
            <p:cNvSpPr txBox="1"/>
            <p:nvPr/>
          </p:nvSpPr>
          <p:spPr bwMode="auto">
            <a:xfrm>
              <a:off x="4330411" y="5595544"/>
              <a:ext cx="816265" cy="267373"/>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21mg, 25mg</a:t>
              </a:r>
              <a:endPar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44" name="Rectangle 43">
              <a:extLst>
                <a:ext uri="{FF2B5EF4-FFF2-40B4-BE49-F238E27FC236}">
                  <a16:creationId xmlns:a16="http://schemas.microsoft.com/office/drawing/2014/main" id="{250C1E70-F8F2-154D-883C-330534F6C9A6}"/>
                </a:ext>
              </a:extLst>
            </p:cNvPr>
            <p:cNvSpPr/>
            <p:nvPr/>
          </p:nvSpPr>
          <p:spPr bwMode="auto">
            <a:xfrm>
              <a:off x="3663450" y="4645035"/>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50" name="Picture 49">
              <a:extLst>
                <a:ext uri="{FF2B5EF4-FFF2-40B4-BE49-F238E27FC236}">
                  <a16:creationId xmlns:a16="http://schemas.microsoft.com/office/drawing/2014/main" id="{A22C220E-B02A-0D42-A2DF-70A564DC43A5}"/>
                </a:ext>
              </a:extLst>
            </p:cNvPr>
            <p:cNvPicPr>
              <a:picLocks noChangeAspect="1"/>
            </p:cNvPicPr>
            <p:nvPr/>
          </p:nvPicPr>
          <p:blipFill>
            <a:blip r:embed="rId3"/>
            <a:stretch>
              <a:fillRect/>
            </a:stretch>
          </p:blipFill>
          <p:spPr>
            <a:xfrm>
              <a:off x="4367569" y="4910419"/>
              <a:ext cx="816265" cy="509720"/>
            </a:xfrm>
            <a:prstGeom prst="rect">
              <a:avLst/>
            </a:prstGeom>
          </p:spPr>
        </p:pic>
      </p:grpSp>
      <p:grpSp>
        <p:nvGrpSpPr>
          <p:cNvPr id="62" name="Group 61">
            <a:extLst>
              <a:ext uri="{FF2B5EF4-FFF2-40B4-BE49-F238E27FC236}">
                <a16:creationId xmlns:a16="http://schemas.microsoft.com/office/drawing/2014/main" id="{E89D04D2-139A-4949-AE09-776AECF107BE}"/>
              </a:ext>
            </a:extLst>
          </p:cNvPr>
          <p:cNvGrpSpPr/>
          <p:nvPr/>
        </p:nvGrpSpPr>
        <p:grpSpPr>
          <a:xfrm>
            <a:off x="6509951" y="3926061"/>
            <a:ext cx="2176850" cy="1309723"/>
            <a:chOff x="6462298" y="4689860"/>
            <a:chExt cx="2224503" cy="1293807"/>
          </a:xfrm>
        </p:grpSpPr>
        <p:sp>
          <p:nvSpPr>
            <p:cNvPr id="49" name="Rectangle 48">
              <a:extLst>
                <a:ext uri="{FF2B5EF4-FFF2-40B4-BE49-F238E27FC236}">
                  <a16:creationId xmlns:a16="http://schemas.microsoft.com/office/drawing/2014/main" id="{76BAD8C5-8D3B-174B-A267-C1202F80A281}"/>
                </a:ext>
              </a:extLst>
            </p:cNvPr>
            <p:cNvSpPr/>
            <p:nvPr/>
          </p:nvSpPr>
          <p:spPr bwMode="auto">
            <a:xfrm>
              <a:off x="6462298" y="4689860"/>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55" name="Picture 54">
              <a:extLst>
                <a:ext uri="{FF2B5EF4-FFF2-40B4-BE49-F238E27FC236}">
                  <a16:creationId xmlns:a16="http://schemas.microsoft.com/office/drawing/2014/main" id="{F216B8E8-4DA6-A14C-9F9E-7B24C086781B}"/>
                </a:ext>
              </a:extLst>
            </p:cNvPr>
            <p:cNvPicPr>
              <a:picLocks noChangeAspect="1"/>
            </p:cNvPicPr>
            <p:nvPr/>
          </p:nvPicPr>
          <p:blipFill>
            <a:blip r:embed="rId7"/>
            <a:stretch>
              <a:fillRect/>
            </a:stretch>
          </p:blipFill>
          <p:spPr>
            <a:xfrm>
              <a:off x="6911974" y="4845014"/>
              <a:ext cx="245875" cy="983499"/>
            </a:xfrm>
            <a:prstGeom prst="rect">
              <a:avLst/>
            </a:prstGeom>
            <a:effectLst/>
          </p:spPr>
        </p:pic>
        <p:sp>
          <p:nvSpPr>
            <p:cNvPr id="56" name="TextBox 55">
              <a:extLst>
                <a:ext uri="{FF2B5EF4-FFF2-40B4-BE49-F238E27FC236}">
                  <a16:creationId xmlns:a16="http://schemas.microsoft.com/office/drawing/2014/main" id="{9D4F3B86-957E-E04E-95E0-649CD3565392}"/>
                </a:ext>
              </a:extLst>
            </p:cNvPr>
            <p:cNvSpPr txBox="1"/>
            <p:nvPr/>
          </p:nvSpPr>
          <p:spPr bwMode="auto">
            <a:xfrm>
              <a:off x="7279341" y="5127045"/>
              <a:ext cx="1023376" cy="41943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20mg nicotine containing vape</a:t>
              </a:r>
              <a:endPar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grpSp>
      <p:pic>
        <p:nvPicPr>
          <p:cNvPr id="6" name="Picture 5" descr="A person sitting in a chair with a tube attached to his neck&#10;&#10;Description automatically generated">
            <a:extLst>
              <a:ext uri="{FF2B5EF4-FFF2-40B4-BE49-F238E27FC236}">
                <a16:creationId xmlns:a16="http://schemas.microsoft.com/office/drawing/2014/main" id="{93B979E3-3B53-F748-4A7B-72C5BB80AFA4}"/>
              </a:ext>
            </a:extLst>
          </p:cNvPr>
          <p:cNvPicPr>
            <a:picLocks noChangeAspect="1"/>
          </p:cNvPicPr>
          <p:nvPr/>
        </p:nvPicPr>
        <p:blipFill>
          <a:blip r:embed="rId8"/>
          <a:stretch>
            <a:fillRect/>
          </a:stretch>
        </p:blipFill>
        <p:spPr>
          <a:xfrm>
            <a:off x="530786" y="1719690"/>
            <a:ext cx="2484635" cy="2360964"/>
          </a:xfrm>
          <a:prstGeom prst="rect">
            <a:avLst/>
          </a:prstGeom>
        </p:spPr>
      </p:pic>
      <p:sp>
        <p:nvSpPr>
          <p:cNvPr id="5" name="Footer Placeholder 3">
            <a:extLst>
              <a:ext uri="{FF2B5EF4-FFF2-40B4-BE49-F238E27FC236}">
                <a16:creationId xmlns:a16="http://schemas.microsoft.com/office/drawing/2014/main" id="{D408B75B-6387-CBD6-B6D9-755909027B65}"/>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659086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500"/>
                                        <p:tgtEl>
                                          <p:spTgt spid="4">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500"/>
                                        <p:tgtEl>
                                          <p:spTgt spid="57"/>
                                        </p:tgtEl>
                                      </p:cBhvr>
                                    </p:animEffect>
                                  </p:childTnLst>
                                </p:cTn>
                              </p:par>
                            </p:childTnLst>
                          </p:cTn>
                        </p:par>
                        <p:par>
                          <p:cTn id="25" fill="hold">
                            <p:stCondLst>
                              <p:cond delay="500"/>
                            </p:stCondLst>
                            <p:childTnLst>
                              <p:par>
                                <p:cTn id="26" presetID="10" presetClass="entr" presetSubtype="0" fill="hold" nodeType="afterEffect">
                                  <p:stCondLst>
                                    <p:cond delay="50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par>
                          <p:cTn id="29" fill="hold">
                            <p:stCondLst>
                              <p:cond delay="1500"/>
                            </p:stCondLst>
                            <p:childTnLst>
                              <p:par>
                                <p:cTn id="30" presetID="10" presetClass="entr" presetSubtype="0" fill="hold" nodeType="afterEffect">
                                  <p:stCondLst>
                                    <p:cond delay="500"/>
                                  </p:stCondLst>
                                  <p:childTnLst>
                                    <p:set>
                                      <p:cBhvr>
                                        <p:cTn id="31" dur="1" fill="hold">
                                          <p:stCondLst>
                                            <p:cond delay="0"/>
                                          </p:stCondLst>
                                        </p:cTn>
                                        <p:tgtEl>
                                          <p:spTgt spid="58"/>
                                        </p:tgtEl>
                                        <p:attrNameLst>
                                          <p:attrName>style.visibility</p:attrName>
                                        </p:attrNameLst>
                                      </p:cBhvr>
                                      <p:to>
                                        <p:strVal val="visible"/>
                                      </p:to>
                                    </p:set>
                                    <p:animEffect transition="in" filter="fade">
                                      <p:cBhvr>
                                        <p:cTn id="32" dur="500"/>
                                        <p:tgtEl>
                                          <p:spTgt spid="5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500"/>
                                        <p:tgtEl>
                                          <p:spTgt spid="65"/>
                                        </p:tgtEl>
                                      </p:cBhvr>
                                    </p:animEffect>
                                  </p:childTnLst>
                                </p:cTn>
                              </p:par>
                            </p:childTnLst>
                          </p:cTn>
                        </p:par>
                        <p:par>
                          <p:cTn id="38" fill="hold">
                            <p:stCondLst>
                              <p:cond delay="500"/>
                            </p:stCondLst>
                            <p:childTnLst>
                              <p:par>
                                <p:cTn id="39" presetID="10" presetClass="entr" presetSubtype="0" fill="hold" nodeType="afterEffect">
                                  <p:stCondLst>
                                    <p:cond delay="50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500"/>
                                        <p:tgtEl>
                                          <p:spTgt spid="45"/>
                                        </p:tgtEl>
                                      </p:cBhvr>
                                    </p:animEffect>
                                  </p:childTnLst>
                                </p:cTn>
                              </p:par>
                            </p:childTnLst>
                          </p:cTn>
                        </p:par>
                        <p:par>
                          <p:cTn id="42" fill="hold">
                            <p:stCondLst>
                              <p:cond delay="1500"/>
                            </p:stCondLst>
                            <p:childTnLst>
                              <p:par>
                                <p:cTn id="43" presetID="10" presetClass="entr" presetSubtype="0" fill="hold" nodeType="afterEffect">
                                  <p:stCondLst>
                                    <p:cond delay="500"/>
                                  </p:stCondLst>
                                  <p:childTnLst>
                                    <p:set>
                                      <p:cBhvr>
                                        <p:cTn id="44" dur="1" fill="hold">
                                          <p:stCondLst>
                                            <p:cond delay="0"/>
                                          </p:stCondLst>
                                        </p:cTn>
                                        <p:tgtEl>
                                          <p:spTgt spid="62"/>
                                        </p:tgtEl>
                                        <p:attrNameLst>
                                          <p:attrName>style.visibility</p:attrName>
                                        </p:attrNameLst>
                                      </p:cBhvr>
                                      <p:to>
                                        <p:strVal val="visible"/>
                                      </p:to>
                                    </p:set>
                                    <p:animEffect transition="in" filter="fade">
                                      <p:cBhvr>
                                        <p:cTn id="45"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4C9C6C-FF9B-CDBD-5335-72B9A2A789BE}"/>
            </a:ext>
          </a:extLst>
        </p:cNvPr>
        <p:cNvGrpSpPr/>
        <p:nvPr/>
      </p:nvGrpSpPr>
      <p:grpSpPr>
        <a:xfrm>
          <a:off x="0" y="0"/>
          <a:ext cx="0" cy="0"/>
          <a:chOff x="0" y="0"/>
          <a:chExt cx="0" cy="0"/>
        </a:xfrm>
      </p:grpSpPr>
      <p:sp>
        <p:nvSpPr>
          <p:cNvPr id="15" name="Subtitle 2">
            <a:extLst>
              <a:ext uri="{FF2B5EF4-FFF2-40B4-BE49-F238E27FC236}">
                <a16:creationId xmlns:a16="http://schemas.microsoft.com/office/drawing/2014/main" id="{F5C775D0-8571-11B4-0FC0-1193C9124AB2}"/>
              </a:ext>
            </a:extLst>
          </p:cNvPr>
          <p:cNvSpPr>
            <a:spLocks noGrp="1"/>
          </p:cNvSpPr>
          <p:nvPr>
            <p:ph type="subTitle" idx="1"/>
          </p:nvPr>
        </p:nvSpPr>
        <p:spPr>
          <a:xfrm>
            <a:off x="0" y="1499923"/>
            <a:ext cx="9144000" cy="3137064"/>
          </a:xfrm>
        </p:spPr>
        <p:txBody>
          <a:bodyPr anchor="t"/>
          <a:lstStyle/>
          <a:p>
            <a:pPr algn="ctr">
              <a:spcBef>
                <a:spcPts val="0"/>
              </a:spcBef>
              <a:spcAft>
                <a:spcPts val="0"/>
              </a:spcAft>
            </a:pPr>
            <a:r>
              <a:rPr lang="en-US" sz="3600">
                <a:solidFill>
                  <a:srgbClr val="F79645"/>
                </a:solidFill>
                <a:effectLst>
                  <a:outerShdw blurRad="254000" dist="76200" dir="5400000" algn="ctr" rotWithShape="0">
                    <a:srgbClr val="000000">
                      <a:alpha val="0"/>
                    </a:srgbClr>
                  </a:outerShdw>
                </a:effectLst>
                <a:latin typeface="Century Gothic"/>
                <a:cs typeface="Arial"/>
              </a:rPr>
              <a:t>Skills practice</a:t>
            </a:r>
            <a:endParaRPr lang="en-US"/>
          </a:p>
          <a:p>
            <a:pPr algn="ctr">
              <a:spcBef>
                <a:spcPts val="0"/>
              </a:spcBef>
              <a:spcAft>
                <a:spcPts val="0"/>
              </a:spcAft>
            </a:pPr>
            <a:r>
              <a:rPr lang="en-US" sz="3600" b="0">
                <a:solidFill>
                  <a:srgbClr val="F79645"/>
                </a:solidFill>
                <a:effectLst>
                  <a:outerShdw blurRad="254000" dist="76200" dir="5400000" algn="ctr" rotWithShape="0">
                    <a:srgbClr val="000000">
                      <a:alpha val="0"/>
                    </a:srgbClr>
                  </a:outerShdw>
                </a:effectLst>
                <a:latin typeface="Century Gothic"/>
                <a:cs typeface="Arial"/>
              </a:rPr>
              <a:t> </a:t>
            </a:r>
            <a:br>
              <a:rPr lang="en-US" sz="3200">
                <a:effectLst>
                  <a:outerShdw blurRad="254000" dist="76200" dir="5400000" algn="ctr" rotWithShape="0">
                    <a:srgbClr val="000000">
                      <a:alpha val="15000"/>
                    </a:srgbClr>
                  </a:outerShdw>
                </a:effectLst>
              </a:rPr>
            </a:br>
            <a:r>
              <a:rPr lang="en-US" sz="3200">
                <a:effectLst>
                  <a:outerShdw blurRad="254000" dist="38100" dir="5400000" algn="ctr" rotWithShape="0">
                    <a:srgbClr val="000000">
                      <a:alpha val="15000"/>
                    </a:srgbClr>
                  </a:outerShdw>
                </a:effectLst>
                <a:latin typeface="Century Gothic"/>
                <a:cs typeface="Arial"/>
              </a:rPr>
              <a:t>How did it go?</a:t>
            </a:r>
            <a:endParaRPr lang="en-US"/>
          </a:p>
        </p:txBody>
      </p:sp>
    </p:spTree>
    <p:extLst>
      <p:ext uri="{BB962C8B-B14F-4D97-AF65-F5344CB8AC3E}">
        <p14:creationId xmlns:p14="http://schemas.microsoft.com/office/powerpoint/2010/main" val="420610132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49E61-E60A-6B4D-A54C-A7B79DFDFAC8}"/>
              </a:ext>
            </a:extLst>
          </p:cNvPr>
          <p:cNvSpPr>
            <a:spLocks noGrp="1"/>
          </p:cNvSpPr>
          <p:nvPr>
            <p:ph type="title"/>
          </p:nvPr>
        </p:nvSpPr>
        <p:spPr/>
        <p:txBody>
          <a:bodyPr/>
          <a:lstStyle/>
          <a:p>
            <a:r>
              <a:rPr lang="en-US" dirty="0"/>
              <a:t>High nicotine dependence</a:t>
            </a:r>
          </a:p>
        </p:txBody>
      </p:sp>
      <p:grpSp>
        <p:nvGrpSpPr>
          <p:cNvPr id="48" name="Group 47">
            <a:extLst>
              <a:ext uri="{FF2B5EF4-FFF2-40B4-BE49-F238E27FC236}">
                <a16:creationId xmlns:a16="http://schemas.microsoft.com/office/drawing/2014/main" id="{C1FF943B-8F0F-9F43-AE0F-EFEBBF8FD8E0}"/>
              </a:ext>
            </a:extLst>
          </p:cNvPr>
          <p:cNvGrpSpPr/>
          <p:nvPr/>
        </p:nvGrpSpPr>
        <p:grpSpPr>
          <a:xfrm>
            <a:off x="4228941" y="4305545"/>
            <a:ext cx="686118" cy="850598"/>
            <a:chOff x="5957054" y="2304246"/>
            <a:chExt cx="372393" cy="461665"/>
          </a:xfrm>
        </p:grpSpPr>
        <p:sp>
          <p:nvSpPr>
            <p:cNvPr id="51" name="Oval 50">
              <a:extLst>
                <a:ext uri="{FF2B5EF4-FFF2-40B4-BE49-F238E27FC236}">
                  <a16:creationId xmlns:a16="http://schemas.microsoft.com/office/drawing/2014/main" id="{A2F93337-BB76-5344-83A9-BFCB515CFD18}"/>
                </a:ext>
              </a:extLst>
            </p:cNvPr>
            <p:cNvSpPr/>
            <p:nvPr/>
          </p:nvSpPr>
          <p:spPr bwMode="auto">
            <a:xfrm>
              <a:off x="5957054" y="2358644"/>
              <a:ext cx="372393" cy="372393"/>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52" name="TextBox 51">
              <a:extLst>
                <a:ext uri="{FF2B5EF4-FFF2-40B4-BE49-F238E27FC236}">
                  <a16:creationId xmlns:a16="http://schemas.microsoft.com/office/drawing/2014/main" id="{4CB2BC7A-7B9C-0146-A671-E305BB3C1AE9}"/>
                </a:ext>
              </a:extLst>
            </p:cNvPr>
            <p:cNvSpPr txBox="1"/>
            <p:nvPr/>
          </p:nvSpPr>
          <p:spPr>
            <a:xfrm>
              <a:off x="6008770" y="2304246"/>
              <a:ext cx="268960" cy="461665"/>
            </a:xfrm>
            <a:prstGeom prst="rect">
              <a:avLst/>
            </a:prstGeom>
            <a:noFill/>
          </p:spPr>
          <p:txBody>
            <a:bodyPr wrap="square" lIns="0" tIns="0" rIns="0" bIns="0" rtlCol="0" anchor="ctr">
              <a:spAutoFit/>
            </a:bodyPr>
            <a:lstStyle/>
            <a:p>
              <a:pPr algn="ctr"/>
              <a:r>
                <a:rPr lang="en-US" sz="3000">
                  <a:solidFill>
                    <a:schemeClr val="bg1"/>
                  </a:solidFill>
                  <a:latin typeface="Century Gothic" panose="020B0502020202020204" pitchFamily="34" charset="0"/>
                </a:rPr>
                <a:t>+</a:t>
              </a:r>
            </a:p>
          </p:txBody>
        </p:sp>
      </p:grpSp>
      <p:grpSp>
        <p:nvGrpSpPr>
          <p:cNvPr id="53" name="Group 52">
            <a:extLst>
              <a:ext uri="{FF2B5EF4-FFF2-40B4-BE49-F238E27FC236}">
                <a16:creationId xmlns:a16="http://schemas.microsoft.com/office/drawing/2014/main" id="{8D863772-E520-4C4C-A073-DD509CB6AE47}"/>
              </a:ext>
            </a:extLst>
          </p:cNvPr>
          <p:cNvGrpSpPr/>
          <p:nvPr/>
        </p:nvGrpSpPr>
        <p:grpSpPr>
          <a:xfrm>
            <a:off x="860613" y="3760136"/>
            <a:ext cx="2769566" cy="1941417"/>
            <a:chOff x="3663450" y="3177692"/>
            <a:chExt cx="2224503" cy="1293807"/>
          </a:xfrm>
        </p:grpSpPr>
        <p:sp>
          <p:nvSpPr>
            <p:cNvPr id="54" name="TextBox 53">
              <a:extLst>
                <a:ext uri="{FF2B5EF4-FFF2-40B4-BE49-F238E27FC236}">
                  <a16:creationId xmlns:a16="http://schemas.microsoft.com/office/drawing/2014/main" id="{5A93D73C-A9CC-9845-97DF-6F1FDDE3712C}"/>
                </a:ext>
              </a:extLst>
            </p:cNvPr>
            <p:cNvSpPr txBox="1"/>
            <p:nvPr/>
          </p:nvSpPr>
          <p:spPr bwMode="auto">
            <a:xfrm>
              <a:off x="3827461" y="4128201"/>
              <a:ext cx="741950" cy="303542"/>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25mg</a:t>
              </a:r>
              <a:endPar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61" name="Rectangle 60">
              <a:extLst>
                <a:ext uri="{FF2B5EF4-FFF2-40B4-BE49-F238E27FC236}">
                  <a16:creationId xmlns:a16="http://schemas.microsoft.com/office/drawing/2014/main" id="{98452B26-7196-5447-9A3C-ED82680D54A8}"/>
                </a:ext>
              </a:extLst>
            </p:cNvPr>
            <p:cNvSpPr/>
            <p:nvPr/>
          </p:nvSpPr>
          <p:spPr bwMode="auto">
            <a:xfrm>
              <a:off x="3663450" y="3177692"/>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63" name="TextBox 62">
              <a:extLst>
                <a:ext uri="{FF2B5EF4-FFF2-40B4-BE49-F238E27FC236}">
                  <a16:creationId xmlns:a16="http://schemas.microsoft.com/office/drawing/2014/main" id="{203249C4-5F1F-4A4C-9D0F-420706AD1899}"/>
                </a:ext>
              </a:extLst>
            </p:cNvPr>
            <p:cNvSpPr txBox="1"/>
            <p:nvPr/>
          </p:nvSpPr>
          <p:spPr bwMode="auto">
            <a:xfrm>
              <a:off x="4606441" y="4128201"/>
              <a:ext cx="1193717" cy="303542"/>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25mg, 15mg, 10mg</a:t>
              </a:r>
              <a:endPar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pic>
          <p:nvPicPr>
            <p:cNvPr id="66" name="Picture 65">
              <a:extLst>
                <a:ext uri="{FF2B5EF4-FFF2-40B4-BE49-F238E27FC236}">
                  <a16:creationId xmlns:a16="http://schemas.microsoft.com/office/drawing/2014/main" id="{091E673F-60B6-5D41-90D0-9F3EA96D5B53}"/>
                </a:ext>
              </a:extLst>
            </p:cNvPr>
            <p:cNvPicPr>
              <a:picLocks noChangeAspect="1"/>
            </p:cNvPicPr>
            <p:nvPr/>
          </p:nvPicPr>
          <p:blipFill>
            <a:blip r:embed="rId3"/>
            <a:stretch>
              <a:fillRect/>
            </a:stretch>
          </p:blipFill>
          <p:spPr>
            <a:xfrm>
              <a:off x="3790304" y="3443076"/>
              <a:ext cx="816265" cy="509720"/>
            </a:xfrm>
            <a:prstGeom prst="rect">
              <a:avLst/>
            </a:prstGeom>
          </p:spPr>
        </p:pic>
        <p:pic>
          <p:nvPicPr>
            <p:cNvPr id="67" name="Picture 66">
              <a:extLst>
                <a:ext uri="{FF2B5EF4-FFF2-40B4-BE49-F238E27FC236}">
                  <a16:creationId xmlns:a16="http://schemas.microsoft.com/office/drawing/2014/main" id="{DBB19F89-7C2B-8D4C-8C50-7DEC0E081CF7}"/>
                </a:ext>
              </a:extLst>
            </p:cNvPr>
            <p:cNvPicPr>
              <a:picLocks noChangeAspect="1"/>
            </p:cNvPicPr>
            <p:nvPr/>
          </p:nvPicPr>
          <p:blipFill>
            <a:blip r:embed="rId3"/>
            <a:stretch>
              <a:fillRect/>
            </a:stretch>
          </p:blipFill>
          <p:spPr>
            <a:xfrm>
              <a:off x="4795167" y="3443076"/>
              <a:ext cx="816265" cy="509720"/>
            </a:xfrm>
            <a:prstGeom prst="rect">
              <a:avLst/>
            </a:prstGeom>
          </p:spPr>
        </p:pic>
      </p:grpSp>
      <p:grpSp>
        <p:nvGrpSpPr>
          <p:cNvPr id="68" name="Group 67">
            <a:extLst>
              <a:ext uri="{FF2B5EF4-FFF2-40B4-BE49-F238E27FC236}">
                <a16:creationId xmlns:a16="http://schemas.microsoft.com/office/drawing/2014/main" id="{EB328C93-6B7C-E342-BB93-5DDBF98142BF}"/>
              </a:ext>
            </a:extLst>
          </p:cNvPr>
          <p:cNvGrpSpPr/>
          <p:nvPr/>
        </p:nvGrpSpPr>
        <p:grpSpPr>
          <a:xfrm>
            <a:off x="5462103" y="3760136"/>
            <a:ext cx="2854067" cy="1964127"/>
            <a:chOff x="6462298" y="3177692"/>
            <a:chExt cx="2224503" cy="1293807"/>
          </a:xfrm>
        </p:grpSpPr>
        <p:sp>
          <p:nvSpPr>
            <p:cNvPr id="69" name="Rectangle 68">
              <a:extLst>
                <a:ext uri="{FF2B5EF4-FFF2-40B4-BE49-F238E27FC236}">
                  <a16:creationId xmlns:a16="http://schemas.microsoft.com/office/drawing/2014/main" id="{A19429FF-B9BB-354D-8FAA-6FEAE6D853A2}"/>
                </a:ext>
              </a:extLst>
            </p:cNvPr>
            <p:cNvSpPr/>
            <p:nvPr/>
          </p:nvSpPr>
          <p:spPr bwMode="auto">
            <a:xfrm>
              <a:off x="6462298" y="3177692"/>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70" name="Picture 69">
              <a:extLst>
                <a:ext uri="{FF2B5EF4-FFF2-40B4-BE49-F238E27FC236}">
                  <a16:creationId xmlns:a16="http://schemas.microsoft.com/office/drawing/2014/main" id="{B42F856C-7584-C94F-A976-15F17C52A44F}"/>
                </a:ext>
              </a:extLst>
            </p:cNvPr>
            <p:cNvPicPr>
              <a:picLocks noChangeAspect="1"/>
            </p:cNvPicPr>
            <p:nvPr/>
          </p:nvPicPr>
          <p:blipFill>
            <a:blip r:embed="rId4"/>
            <a:srcRect/>
            <a:stretch/>
          </p:blipFill>
          <p:spPr>
            <a:xfrm>
              <a:off x="6553287" y="3869101"/>
              <a:ext cx="837973" cy="519002"/>
            </a:xfrm>
            <a:prstGeom prst="rect">
              <a:avLst/>
            </a:prstGeom>
          </p:spPr>
        </p:pic>
        <p:pic>
          <p:nvPicPr>
            <p:cNvPr id="71" name="Picture 70">
              <a:extLst>
                <a:ext uri="{FF2B5EF4-FFF2-40B4-BE49-F238E27FC236}">
                  <a16:creationId xmlns:a16="http://schemas.microsoft.com/office/drawing/2014/main" id="{95623D92-BC22-1C45-A4DE-E36F9009B87B}"/>
                </a:ext>
              </a:extLst>
            </p:cNvPr>
            <p:cNvPicPr>
              <a:picLocks noChangeAspect="1"/>
            </p:cNvPicPr>
            <p:nvPr/>
          </p:nvPicPr>
          <p:blipFill>
            <a:blip r:embed="rId5"/>
            <a:srcRect/>
            <a:stretch/>
          </p:blipFill>
          <p:spPr>
            <a:xfrm>
              <a:off x="6899303" y="3257074"/>
              <a:ext cx="804997" cy="493060"/>
            </a:xfrm>
            <a:prstGeom prst="rect">
              <a:avLst/>
            </a:prstGeom>
          </p:spPr>
        </p:pic>
        <p:pic>
          <p:nvPicPr>
            <p:cNvPr id="72" name="Picture 71">
              <a:extLst>
                <a:ext uri="{FF2B5EF4-FFF2-40B4-BE49-F238E27FC236}">
                  <a16:creationId xmlns:a16="http://schemas.microsoft.com/office/drawing/2014/main" id="{656F6BEA-ED39-F940-9A5B-E6C0DAB098D0}"/>
                </a:ext>
              </a:extLst>
            </p:cNvPr>
            <p:cNvPicPr>
              <a:picLocks noChangeAspect="1"/>
            </p:cNvPicPr>
            <p:nvPr/>
          </p:nvPicPr>
          <p:blipFill>
            <a:blip r:embed="rId6"/>
            <a:srcRect/>
            <a:stretch/>
          </p:blipFill>
          <p:spPr>
            <a:xfrm>
              <a:off x="7730459" y="3610592"/>
              <a:ext cx="727881" cy="777511"/>
            </a:xfrm>
            <a:prstGeom prst="rect">
              <a:avLst/>
            </a:prstGeom>
          </p:spPr>
        </p:pic>
      </p:grpSp>
      <p:sp>
        <p:nvSpPr>
          <p:cNvPr id="9" name="TextBox 8">
            <a:extLst>
              <a:ext uri="{FF2B5EF4-FFF2-40B4-BE49-F238E27FC236}">
                <a16:creationId xmlns:a16="http://schemas.microsoft.com/office/drawing/2014/main" id="{E58B3A30-8342-3C48-B38D-7FA458959773}"/>
              </a:ext>
            </a:extLst>
          </p:cNvPr>
          <p:cNvSpPr txBox="1"/>
          <p:nvPr/>
        </p:nvSpPr>
        <p:spPr bwMode="auto">
          <a:xfrm>
            <a:off x="449840" y="1846576"/>
            <a:ext cx="8084560" cy="1552354"/>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defTabSz="914400" eaLnBrk="0" hangingPunct="0">
              <a:spcBef>
                <a:spcPct val="30000"/>
              </a:spcBef>
              <a:defRPr/>
            </a:pPr>
            <a:r>
              <a:rPr lang="en-CA" sz="2400" b="1" dirty="0">
                <a:latin typeface="Arial"/>
                <a:ea typeface="ＭＳ Ｐゴシック"/>
                <a:cs typeface="Arial"/>
              </a:rPr>
              <a:t>More dependant patients </a:t>
            </a:r>
            <a:r>
              <a:rPr lang="en-CA" sz="2400" dirty="0">
                <a:latin typeface="Arial"/>
                <a:ea typeface="ＭＳ Ｐゴシック"/>
                <a:cs typeface="Arial"/>
              </a:rPr>
              <a:t>may benefit from </a:t>
            </a:r>
            <a:br>
              <a:rPr lang="en-CA" sz="2400" dirty="0">
                <a:latin typeface="Arial" panose="020B0604020202020204" pitchFamily="34" charset="0"/>
                <a:ea typeface="ＭＳ Ｐゴシック" panose="020B0600070205080204" pitchFamily="34" charset="-128"/>
                <a:cs typeface="Arial" panose="020B0604020202020204" pitchFamily="34" charset="0"/>
              </a:rPr>
            </a:br>
            <a:r>
              <a:rPr lang="en-CA" sz="2400" dirty="0">
                <a:latin typeface="Arial"/>
                <a:ea typeface="ＭＳ Ｐゴシック"/>
                <a:cs typeface="Arial"/>
              </a:rPr>
              <a:t>high dose NRT (&gt;42mg) to address withdrawal symptoms more effectively than standard doses. </a:t>
            </a:r>
            <a:endParaRPr lang="en-CA" sz="2400">
              <a:latin typeface="Arial" panose="020B0604020202020204" pitchFamily="34" charset="0"/>
              <a:ea typeface="ＭＳ Ｐゴシック" panose="020B0600070205080204" pitchFamily="34" charset="-128"/>
              <a:cs typeface="Arial" panose="020B0604020202020204" pitchFamily="34" charset="0"/>
            </a:endParaRPr>
          </a:p>
        </p:txBody>
      </p:sp>
      <p:pic>
        <p:nvPicPr>
          <p:cNvPr id="3" name="Picture 2">
            <a:extLst>
              <a:ext uri="{FF2B5EF4-FFF2-40B4-BE49-F238E27FC236}">
                <a16:creationId xmlns:a16="http://schemas.microsoft.com/office/drawing/2014/main" id="{8773D15B-6D55-FA91-A255-D8FC82D7B2AB}"/>
              </a:ext>
            </a:extLst>
          </p:cNvPr>
          <p:cNvPicPr>
            <a:picLocks noChangeAspect="1"/>
          </p:cNvPicPr>
          <p:nvPr/>
        </p:nvPicPr>
        <p:blipFill>
          <a:blip r:embed="rId7"/>
          <a:stretch>
            <a:fillRect/>
          </a:stretch>
        </p:blipFill>
        <p:spPr>
          <a:xfrm>
            <a:off x="7799611" y="3876841"/>
            <a:ext cx="245875" cy="983499"/>
          </a:xfrm>
          <a:prstGeom prst="rect">
            <a:avLst/>
          </a:prstGeom>
          <a:effectLst/>
        </p:spPr>
      </p:pic>
      <p:sp>
        <p:nvSpPr>
          <p:cNvPr id="5" name="Footer Placeholder 3">
            <a:extLst>
              <a:ext uri="{FF2B5EF4-FFF2-40B4-BE49-F238E27FC236}">
                <a16:creationId xmlns:a16="http://schemas.microsoft.com/office/drawing/2014/main" id="{2F996D80-7A76-B685-3BA3-D6DC36476FBE}"/>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227529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500"/>
                                        <p:tgtEl>
                                          <p:spTgt spid="53"/>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500"/>
                                        <p:tgtEl>
                                          <p:spTgt spid="48"/>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68"/>
                                        </p:tgtEl>
                                        <p:attrNameLst>
                                          <p:attrName>style.visibility</p:attrName>
                                        </p:attrNameLst>
                                      </p:cBhvr>
                                      <p:to>
                                        <p:strVal val="visible"/>
                                      </p:to>
                                    </p:set>
                                    <p:animEffect transition="in" filter="fade">
                                      <p:cBhvr>
                                        <p:cTn id="20" dur="500"/>
                                        <p:tgtEl>
                                          <p:spTgt spid="68"/>
                                        </p:tgtEl>
                                      </p:cBhvr>
                                    </p:animEffect>
                                  </p:childTnLst>
                                </p:cTn>
                              </p:par>
                              <p:par>
                                <p:cTn id="21" presetID="10"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577DF3-01AA-31C2-5185-AFB60D4D98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DF3705-D9C1-9EB2-6CFD-7BAB4C27808A}"/>
              </a:ext>
            </a:extLst>
          </p:cNvPr>
          <p:cNvSpPr>
            <a:spLocks noGrp="1"/>
          </p:cNvSpPr>
          <p:nvPr>
            <p:ph type="title"/>
          </p:nvPr>
        </p:nvSpPr>
        <p:spPr/>
        <p:txBody>
          <a:bodyPr/>
          <a:lstStyle/>
          <a:p>
            <a:r>
              <a:rPr lang="en-US" dirty="0"/>
              <a:t>Clinical groups: safety and guidance on NRT</a:t>
            </a:r>
          </a:p>
        </p:txBody>
      </p:sp>
      <p:sp>
        <p:nvSpPr>
          <p:cNvPr id="3" name="Text Placeholder 2">
            <a:extLst>
              <a:ext uri="{FF2B5EF4-FFF2-40B4-BE49-F238E27FC236}">
                <a16:creationId xmlns:a16="http://schemas.microsoft.com/office/drawing/2014/main" id="{152FFACD-C4E4-83E2-5C83-82A72D3AE2DA}"/>
              </a:ext>
            </a:extLst>
          </p:cNvPr>
          <p:cNvSpPr>
            <a:spLocks noGrp="1"/>
          </p:cNvSpPr>
          <p:nvPr>
            <p:ph type="body" idx="12"/>
          </p:nvPr>
        </p:nvSpPr>
        <p:spPr>
          <a:xfrm>
            <a:off x="571500" y="1465006"/>
            <a:ext cx="7962900" cy="4114402"/>
          </a:xfrm>
        </p:spPr>
        <p:txBody>
          <a:bodyPr/>
          <a:lstStyle/>
          <a:p>
            <a:pPr>
              <a:spcBef>
                <a:spcPts val="0"/>
              </a:spcBef>
              <a:spcAft>
                <a:spcPts val="1200"/>
              </a:spcAft>
            </a:pPr>
            <a:r>
              <a:rPr lang="en-US" b="1" dirty="0">
                <a:solidFill>
                  <a:schemeClr val="accent5"/>
                </a:solidFill>
                <a:latin typeface="+mn-lt"/>
              </a:rPr>
              <a:t>Cardiac patients </a:t>
            </a:r>
          </a:p>
          <a:p>
            <a:pPr marL="714375" lvl="1" indent="-303213">
              <a:lnSpc>
                <a:spcPct val="100000"/>
              </a:lnSpc>
              <a:spcBef>
                <a:spcPts val="0"/>
              </a:spcBef>
              <a:spcAft>
                <a:spcPts val="1200"/>
              </a:spcAft>
              <a:buClr>
                <a:schemeClr val="accent1"/>
              </a:buClr>
              <a:buFont typeface="Arial" panose="020B0604020202020204" pitchFamily="34" charset="0"/>
              <a:buChar char="‒"/>
            </a:pPr>
            <a:r>
              <a:rPr lang="en-US" sz="1700" dirty="0">
                <a:latin typeface="+mn-lt"/>
              </a:rPr>
              <a:t>Clear, high-quality evidence of safety and efficacy (stable patients)</a:t>
            </a:r>
          </a:p>
          <a:p>
            <a:pPr marL="714375" lvl="1" indent="-303213">
              <a:lnSpc>
                <a:spcPct val="100000"/>
              </a:lnSpc>
              <a:spcBef>
                <a:spcPts val="0"/>
              </a:spcBef>
              <a:spcAft>
                <a:spcPts val="1200"/>
              </a:spcAft>
              <a:buClr>
                <a:schemeClr val="accent1"/>
              </a:buClr>
              <a:buFont typeface="Arial" panose="020B0604020202020204" pitchFamily="34" charset="0"/>
              <a:buChar char="‒"/>
            </a:pPr>
            <a:r>
              <a:rPr lang="en-US" sz="1700" dirty="0">
                <a:latin typeface="+mn-lt"/>
              </a:rPr>
              <a:t>First 48 hours after event (less research); available research shows no negative effect (risk-benefit analysis)</a:t>
            </a:r>
            <a:endParaRPr lang="en-US" sz="1700" dirty="0">
              <a:solidFill>
                <a:schemeClr val="accent5"/>
              </a:solidFill>
              <a:latin typeface="+mn-lt"/>
            </a:endParaRPr>
          </a:p>
          <a:p>
            <a:pPr>
              <a:spcBef>
                <a:spcPts val="0"/>
              </a:spcBef>
              <a:spcAft>
                <a:spcPts val="1200"/>
              </a:spcAft>
            </a:pPr>
            <a:r>
              <a:rPr lang="en-US" b="1" dirty="0">
                <a:solidFill>
                  <a:schemeClr val="accent5"/>
                </a:solidFill>
                <a:latin typeface="+mn-lt"/>
              </a:rPr>
              <a:t>Surgical patients &amp; wound healing </a:t>
            </a:r>
          </a:p>
          <a:p>
            <a:pPr marL="768350" lvl="1" indent="-357188">
              <a:lnSpc>
                <a:spcPct val="100000"/>
              </a:lnSpc>
              <a:spcBef>
                <a:spcPts val="0"/>
              </a:spcBef>
              <a:spcAft>
                <a:spcPts val="1200"/>
              </a:spcAft>
              <a:buClr>
                <a:schemeClr val="accent1"/>
              </a:buClr>
              <a:buFont typeface="Arial" panose="020B0604020202020204" pitchFamily="34" charset="0"/>
              <a:buChar char="‒"/>
            </a:pPr>
            <a:r>
              <a:rPr lang="en-US" sz="1700" dirty="0">
                <a:latin typeface="+mn-lt"/>
              </a:rPr>
              <a:t>NRT safe to use, no evidence of effect on surgical outcomes</a:t>
            </a:r>
          </a:p>
          <a:p>
            <a:pPr marL="768350" lvl="1" indent="-357188">
              <a:lnSpc>
                <a:spcPct val="100000"/>
              </a:lnSpc>
              <a:spcBef>
                <a:spcPts val="0"/>
              </a:spcBef>
              <a:spcAft>
                <a:spcPts val="1200"/>
              </a:spcAft>
              <a:buClr>
                <a:schemeClr val="accent1"/>
              </a:buClr>
              <a:buFont typeface="Arial" panose="020B0604020202020204" pitchFamily="34" charset="0"/>
              <a:buChar char="‒"/>
            </a:pPr>
            <a:r>
              <a:rPr lang="en-US" sz="1700" dirty="0">
                <a:latin typeface="+mn-lt"/>
              </a:rPr>
              <a:t>Less research facial-cranial surgery</a:t>
            </a:r>
            <a:endParaRPr lang="en-US" sz="1700" dirty="0">
              <a:solidFill>
                <a:schemeClr val="accent5"/>
              </a:solidFill>
              <a:latin typeface="+mn-lt"/>
            </a:endParaRPr>
          </a:p>
          <a:p>
            <a:pPr>
              <a:spcBef>
                <a:spcPts val="0"/>
              </a:spcBef>
              <a:spcAft>
                <a:spcPts val="1200"/>
              </a:spcAft>
            </a:pPr>
            <a:r>
              <a:rPr lang="en-US" b="1" dirty="0">
                <a:solidFill>
                  <a:srgbClr val="007072"/>
                </a:solidFill>
                <a:latin typeface="+mn-lt"/>
              </a:rPr>
              <a:t>Pregnant</a:t>
            </a:r>
            <a:r>
              <a:rPr lang="en-US" b="1" dirty="0">
                <a:solidFill>
                  <a:schemeClr val="accent5"/>
                </a:solidFill>
                <a:latin typeface="+mn-lt"/>
              </a:rPr>
              <a:t> and breast-feeding women </a:t>
            </a:r>
          </a:p>
          <a:p>
            <a:pPr marL="766800" lvl="3" indent="-285750">
              <a:lnSpc>
                <a:spcPct val="100000"/>
              </a:lnSpc>
              <a:spcBef>
                <a:spcPts val="0"/>
              </a:spcBef>
              <a:spcAft>
                <a:spcPts val="1200"/>
              </a:spcAft>
              <a:buClr>
                <a:schemeClr val="accent1"/>
              </a:buClr>
              <a:buFont typeface="Arial" panose="020B0604020202020204" pitchFamily="34" charset="0"/>
              <a:buChar char="‒"/>
            </a:pPr>
            <a:r>
              <a:rPr lang="en-US" sz="1700" dirty="0">
                <a:latin typeface="+mn-lt"/>
              </a:rPr>
              <a:t>Combination NRT recommended </a:t>
            </a:r>
          </a:p>
          <a:p>
            <a:pPr marL="766800" lvl="3" indent="-285750">
              <a:lnSpc>
                <a:spcPct val="100000"/>
              </a:lnSpc>
              <a:spcBef>
                <a:spcPts val="0"/>
              </a:spcBef>
              <a:spcAft>
                <a:spcPts val="1200"/>
              </a:spcAft>
              <a:buClr>
                <a:schemeClr val="accent1"/>
              </a:buClr>
              <a:buFont typeface="Arial" panose="020B0604020202020204" pitchFamily="34" charset="0"/>
              <a:buChar char="‒"/>
            </a:pPr>
            <a:r>
              <a:rPr lang="en-US" sz="1700" dirty="0">
                <a:latin typeface="+mn-lt"/>
              </a:rPr>
              <a:t>16-hour patch (remove at night) and faster-acting product </a:t>
            </a:r>
          </a:p>
          <a:p>
            <a:pPr>
              <a:spcBef>
                <a:spcPts val="0"/>
              </a:spcBef>
              <a:spcAft>
                <a:spcPts val="1200"/>
              </a:spcAft>
            </a:pPr>
            <a:r>
              <a:rPr lang="en-US" b="1" dirty="0">
                <a:solidFill>
                  <a:srgbClr val="007072"/>
                </a:solidFill>
                <a:latin typeface="+mn-lt"/>
              </a:rPr>
              <a:t>Body weight</a:t>
            </a:r>
            <a:endParaRPr lang="en-US" b="1" dirty="0">
              <a:solidFill>
                <a:schemeClr val="accent5"/>
              </a:solidFill>
              <a:latin typeface="+mn-lt"/>
            </a:endParaRPr>
          </a:p>
          <a:p>
            <a:endParaRPr lang="en-US" dirty="0"/>
          </a:p>
        </p:txBody>
      </p:sp>
      <p:sp>
        <p:nvSpPr>
          <p:cNvPr id="5" name="Footer Placeholder 3">
            <a:extLst>
              <a:ext uri="{FF2B5EF4-FFF2-40B4-BE49-F238E27FC236}">
                <a16:creationId xmlns:a16="http://schemas.microsoft.com/office/drawing/2014/main" id="{1596FBEF-4E0C-1216-2F29-9DFB4BAB0FDE}"/>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48184967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0929F0-075B-577D-6746-079A22403029}"/>
              </a:ext>
            </a:extLst>
          </p:cNvPr>
          <p:cNvSpPr>
            <a:spLocks noGrp="1"/>
          </p:cNvSpPr>
          <p:nvPr>
            <p:ph type="title"/>
          </p:nvPr>
        </p:nvSpPr>
        <p:spPr/>
        <p:txBody>
          <a:bodyPr/>
          <a:lstStyle/>
          <a:p>
            <a:r>
              <a:rPr lang="en-US" dirty="0">
                <a:latin typeface="Arial"/>
                <a:cs typeface="Arial"/>
              </a:rPr>
              <a:t>Be open to making adjustments...</a:t>
            </a:r>
            <a:endParaRPr lang="en-US" dirty="0"/>
          </a:p>
        </p:txBody>
      </p:sp>
      <p:sp>
        <p:nvSpPr>
          <p:cNvPr id="3" name="Text Placeholder 2">
            <a:extLst>
              <a:ext uri="{FF2B5EF4-FFF2-40B4-BE49-F238E27FC236}">
                <a16:creationId xmlns:a16="http://schemas.microsoft.com/office/drawing/2014/main" id="{0FEE2865-7998-1309-1BB8-7A5F96EA7781}"/>
              </a:ext>
            </a:extLst>
          </p:cNvPr>
          <p:cNvSpPr>
            <a:spLocks noGrp="1"/>
          </p:cNvSpPr>
          <p:nvPr>
            <p:ph type="body" idx="12"/>
          </p:nvPr>
        </p:nvSpPr>
        <p:spPr/>
        <p:txBody>
          <a:bodyPr/>
          <a:lstStyle/>
          <a:p>
            <a:pPr marL="285750" indent="-285750"/>
            <a:r>
              <a:rPr lang="en-US" sz="1800" dirty="0">
                <a:solidFill>
                  <a:srgbClr val="000000"/>
                </a:solidFill>
                <a:effectLst/>
                <a:latin typeface="Arial"/>
                <a:ea typeface="Calibri" panose="020F0502020204030204" pitchFamily="34" charset="0"/>
                <a:cs typeface="Arial"/>
              </a:rPr>
              <a:t>Some patients may benefit from experimenting with different</a:t>
            </a:r>
            <a:r>
              <a:rPr lang="en-US" dirty="0">
                <a:solidFill>
                  <a:srgbClr val="000000"/>
                </a:solidFill>
                <a:latin typeface="Arial"/>
                <a:ea typeface="Calibri" panose="020F0502020204030204" pitchFamily="34" charset="0"/>
                <a:cs typeface="Arial"/>
              </a:rPr>
              <a:t> faster</a:t>
            </a:r>
            <a:r>
              <a:rPr lang="en-CA" dirty="0">
                <a:latin typeface="Calibri"/>
                <a:ea typeface="Calibri" panose="020F0502020204030204" pitchFamily="34" charset="0"/>
                <a:cs typeface="Arial"/>
              </a:rPr>
              <a:t> </a:t>
            </a:r>
            <a:r>
              <a:rPr lang="en-US" sz="1800" dirty="0">
                <a:solidFill>
                  <a:srgbClr val="000000"/>
                </a:solidFill>
                <a:effectLst/>
                <a:latin typeface="Arial"/>
                <a:ea typeface="Calibri" panose="020F0502020204030204" pitchFamily="34" charset="0"/>
                <a:cs typeface="Arial"/>
              </a:rPr>
              <a:t>acting NRT products</a:t>
            </a:r>
            <a:endParaRPr lang="en-CA" sz="1800" dirty="0">
              <a:effectLst/>
              <a:latin typeface="Arial"/>
              <a:ea typeface="Calibri" panose="020F0502020204030204" pitchFamily="34" charset="0"/>
              <a:cs typeface="Arial"/>
            </a:endParaRPr>
          </a:p>
          <a:p>
            <a:r>
              <a:rPr lang="en-US" sz="1800" dirty="0">
                <a:effectLst/>
                <a:latin typeface="Arial" panose="020B0604020202020204" pitchFamily="34" charset="0"/>
                <a:ea typeface="Calibri" panose="020F0502020204030204" pitchFamily="34" charset="0"/>
              </a:rPr>
              <a:t>Adjusting the nicotine dose (up or down) is often required to tailor the treatment plan. </a:t>
            </a:r>
          </a:p>
          <a:p>
            <a:pPr marL="287655" indent="-288290"/>
            <a:r>
              <a:rPr lang="en-US" sz="1800" dirty="0">
                <a:effectLst/>
                <a:latin typeface="Arial"/>
                <a:ea typeface="Calibri" panose="020F0502020204030204" pitchFamily="34" charset="0"/>
                <a:cs typeface="Arial"/>
              </a:rPr>
              <a:t>The most common situation is that the patient does not receive sufficient NRT to effectively manage nicotine withdrawal symptoms and cravings to smoke</a:t>
            </a:r>
            <a:endParaRPr lang="en-CA" sz="1800" dirty="0">
              <a:effectLst/>
              <a:latin typeface="Arial"/>
              <a:ea typeface="Calibri" panose="020F0502020204030204" pitchFamily="34" charset="0"/>
              <a:cs typeface="Arial"/>
            </a:endParaRPr>
          </a:p>
          <a:p>
            <a:endParaRPr lang="en-US" dirty="0"/>
          </a:p>
        </p:txBody>
      </p:sp>
      <p:sp>
        <p:nvSpPr>
          <p:cNvPr id="5" name="Footer Placeholder 3">
            <a:extLst>
              <a:ext uri="{FF2B5EF4-FFF2-40B4-BE49-F238E27FC236}">
                <a16:creationId xmlns:a16="http://schemas.microsoft.com/office/drawing/2014/main" id="{29972D62-D5E7-DF0E-0BDD-5F0FBE434151}"/>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04407213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4EECA8-4DFB-52B5-D090-A6C099631394}"/>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33D8177-68F1-C4AF-0FFD-3B15805BCA8B}"/>
              </a:ext>
            </a:extLst>
          </p:cNvPr>
          <p:cNvSpPr txBox="1"/>
          <p:nvPr/>
        </p:nvSpPr>
        <p:spPr bwMode="auto">
          <a:xfrm>
            <a:off x="773158" y="1309024"/>
            <a:ext cx="7597685" cy="4045403"/>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2800" b="1" dirty="0">
                <a:solidFill>
                  <a:schemeClr val="bg1"/>
                </a:solidFill>
                <a:effectLst>
                  <a:outerShdw blurRad="254000" dist="63500" dir="5400000" algn="ctr" rotWithShape="0">
                    <a:srgbClr val="000000">
                      <a:alpha val="25000"/>
                    </a:srgbClr>
                  </a:outerShdw>
                </a:effectLst>
                <a:latin typeface="+mn-lt"/>
                <a:cs typeface="Segoe UI"/>
              </a:rPr>
              <a:t>Discussing tobacco dependence aids </a:t>
            </a:r>
            <a:endParaRPr lang="en-US">
              <a:solidFill>
                <a:schemeClr val="bg1"/>
              </a:solidFill>
            </a:endParaRPr>
          </a:p>
          <a:p>
            <a:pPr algn="ctr">
              <a:lnSpc>
                <a:spcPts val="4000"/>
              </a:lnSpc>
              <a:spcBef>
                <a:spcPts val="0"/>
              </a:spcBef>
              <a:spcAft>
                <a:spcPts val="0"/>
              </a:spcAft>
            </a:pPr>
            <a:r>
              <a:rPr lang="en-US" sz="2800" b="1" dirty="0">
                <a:solidFill>
                  <a:schemeClr val="bg1"/>
                </a:solidFill>
                <a:effectLst>
                  <a:outerShdw blurRad="254000" dist="63500" dir="5400000" algn="ctr" rotWithShape="0">
                    <a:srgbClr val="000000">
                      <a:alpha val="25000"/>
                    </a:srgbClr>
                  </a:outerShdw>
                </a:effectLst>
                <a:latin typeface="+mn-lt"/>
                <a:cs typeface="Segoe UI"/>
              </a:rPr>
              <a:t>with patients</a:t>
            </a:r>
            <a:endParaRPr lang="en-US" dirty="0">
              <a:solidFill>
                <a:schemeClr val="bg1"/>
              </a:solidFill>
            </a:endParaRPr>
          </a:p>
        </p:txBody>
      </p:sp>
    </p:spTree>
    <p:extLst>
      <p:ext uri="{BB962C8B-B14F-4D97-AF65-F5344CB8AC3E}">
        <p14:creationId xmlns:p14="http://schemas.microsoft.com/office/powerpoint/2010/main" val="3928371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D29270-0A43-6AE4-62F5-6CFDBD9F3A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2A8AFB-897B-385B-AA18-3D6890BB658B}"/>
              </a:ext>
            </a:extLst>
          </p:cNvPr>
          <p:cNvSpPr>
            <a:spLocks noGrp="1"/>
          </p:cNvSpPr>
          <p:nvPr>
            <p:ph type="title"/>
          </p:nvPr>
        </p:nvSpPr>
        <p:spPr/>
        <p:txBody>
          <a:bodyPr/>
          <a:lstStyle/>
          <a:p>
            <a:r>
              <a:rPr lang="en-US" dirty="0"/>
              <a:t>4Ps for Nicotine Vape / NRT Use</a:t>
            </a:r>
          </a:p>
        </p:txBody>
      </p:sp>
      <p:grpSp>
        <p:nvGrpSpPr>
          <p:cNvPr id="46" name="Group 45">
            <a:extLst>
              <a:ext uri="{FF2B5EF4-FFF2-40B4-BE49-F238E27FC236}">
                <a16:creationId xmlns:a16="http://schemas.microsoft.com/office/drawing/2014/main" id="{9679613A-4AF7-7D5A-F23C-882DD19127CA}"/>
              </a:ext>
            </a:extLst>
          </p:cNvPr>
          <p:cNvGrpSpPr/>
          <p:nvPr/>
        </p:nvGrpSpPr>
        <p:grpSpPr>
          <a:xfrm>
            <a:off x="684213" y="1964719"/>
            <a:ext cx="1861801" cy="3656226"/>
            <a:chOff x="684213" y="1964719"/>
            <a:chExt cx="1861801" cy="3656226"/>
          </a:xfrm>
        </p:grpSpPr>
        <p:sp>
          <p:nvSpPr>
            <p:cNvPr id="17" name="Rounded Rectangle 16">
              <a:extLst>
                <a:ext uri="{FF2B5EF4-FFF2-40B4-BE49-F238E27FC236}">
                  <a16:creationId xmlns:a16="http://schemas.microsoft.com/office/drawing/2014/main" id="{290A15B1-AA1C-2B58-6E72-8C5E838854A9}"/>
                </a:ext>
              </a:extLst>
            </p:cNvPr>
            <p:cNvSpPr/>
            <p:nvPr/>
          </p:nvSpPr>
          <p:spPr bwMode="auto">
            <a:xfrm>
              <a:off x="684213" y="1964719"/>
              <a:ext cx="1861801" cy="3656226"/>
            </a:xfrm>
            <a:prstGeom prst="roundRect">
              <a:avLst>
                <a:gd name="adj" fmla="val 10489"/>
              </a:avLst>
            </a:prstGeom>
            <a:solidFill>
              <a:schemeClr val="accent5"/>
            </a:solidFill>
            <a:ln w="9525">
              <a:noFill/>
              <a:miter lim="800000"/>
              <a:headEnd/>
              <a:tailEnd/>
            </a:ln>
            <a:effectLst>
              <a:outerShdw blurRad="317500" dist="635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3" name="Rectangle 22">
              <a:extLst>
                <a:ext uri="{FF2B5EF4-FFF2-40B4-BE49-F238E27FC236}">
                  <a16:creationId xmlns:a16="http://schemas.microsoft.com/office/drawing/2014/main" id="{B4C419A2-6AC6-13CA-CDB2-9F38F014FBFB}"/>
                </a:ext>
              </a:extLst>
            </p:cNvPr>
            <p:cNvSpPr/>
            <p:nvPr/>
          </p:nvSpPr>
          <p:spPr bwMode="auto">
            <a:xfrm>
              <a:off x="684213" y="3416417"/>
              <a:ext cx="1861801" cy="987716"/>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8" name="TextBox 7">
              <a:extLst>
                <a:ext uri="{FF2B5EF4-FFF2-40B4-BE49-F238E27FC236}">
                  <a16:creationId xmlns:a16="http://schemas.microsoft.com/office/drawing/2014/main" id="{590567C7-18FB-E24F-3712-FD25CAE25D65}"/>
                </a:ext>
              </a:extLst>
            </p:cNvPr>
            <p:cNvSpPr txBox="1"/>
            <p:nvPr/>
          </p:nvSpPr>
          <p:spPr>
            <a:xfrm>
              <a:off x="800265" y="3544418"/>
              <a:ext cx="1629696" cy="682731"/>
            </a:xfrm>
            <a:prstGeom prst="rect">
              <a:avLst/>
            </a:prstGeom>
            <a:noFill/>
          </p:spPr>
          <p:txBody>
            <a:bodyPr wrap="square" lIns="0" tIns="0" rIns="0" bIns="0" rtlCol="0" anchor="ctr" anchorCtr="0">
              <a:noAutofit/>
            </a:bodyPr>
            <a:lstStyle/>
            <a:p>
              <a:pPr algn="ctr">
                <a:lnSpc>
                  <a:spcPts val="2000"/>
                </a:lnSpc>
              </a:pPr>
              <a:r>
                <a:rPr lang="en-US" sz="1600" b="1" dirty="0">
                  <a:solidFill>
                    <a:schemeClr val="accent3"/>
                  </a:solidFill>
                  <a:latin typeface="Arial" panose="020B0604020202020204" pitchFamily="34" charset="0"/>
                  <a:cs typeface="Arial" panose="020B0604020202020204" pitchFamily="34" charset="0"/>
                </a:rPr>
                <a:t>Prompt</a:t>
              </a:r>
              <a:r>
                <a:rPr lang="en-US" sz="1600" dirty="0">
                  <a:latin typeface="Arial" panose="020B0604020202020204" pitchFamily="34" charset="0"/>
                  <a:cs typeface="Arial" panose="020B0604020202020204" pitchFamily="34" charset="0"/>
                </a:rPr>
                <a:t> </a:t>
              </a:r>
              <a:r>
                <a:rPr lang="en-US" sz="1600" b="1" dirty="0">
                  <a:solidFill>
                    <a:schemeClr val="bg1"/>
                  </a:solidFill>
                  <a:latin typeface="Arial" panose="020B0604020202020204" pitchFamily="34" charset="0"/>
                  <a:cs typeface="Arial" panose="020B0604020202020204" pitchFamily="34" charset="0"/>
                </a:rPr>
                <a:t>administration</a:t>
              </a:r>
              <a:endParaRPr lang="en-US" sz="1600" dirty="0">
                <a:solidFill>
                  <a:schemeClr val="bg1"/>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3C4143F0-204D-9021-BD0D-7BF13A7D1FEE}"/>
                </a:ext>
              </a:extLst>
            </p:cNvPr>
            <p:cNvSpPr txBox="1"/>
            <p:nvPr/>
          </p:nvSpPr>
          <p:spPr>
            <a:xfrm>
              <a:off x="800265" y="4586113"/>
              <a:ext cx="1629696" cy="852852"/>
            </a:xfrm>
            <a:prstGeom prst="rect">
              <a:avLst/>
            </a:prstGeom>
            <a:noFill/>
          </p:spPr>
          <p:txBody>
            <a:bodyPr wrap="square" lIns="0" tIns="0" rIns="0" bIns="0" rtlCol="0" anchor="t" anchorCtr="0">
              <a:noAutofit/>
            </a:bodyPr>
            <a:lstStyle/>
            <a:p>
              <a:pPr algn="ctr">
                <a:lnSpc>
                  <a:spcPts val="1800"/>
                </a:lnSpc>
              </a:pPr>
              <a:r>
                <a:rPr lang="en-US" sz="1300" dirty="0">
                  <a:solidFill>
                    <a:schemeClr val="bg1"/>
                  </a:solidFill>
                  <a:latin typeface="Arial" panose="020B0604020202020204" pitchFamily="34" charset="0"/>
                  <a:cs typeface="Arial" panose="020B0604020202020204" pitchFamily="34" charset="0"/>
                </a:rPr>
                <a:t>As soon as </a:t>
              </a:r>
              <a:br>
                <a:rPr lang="en-US" sz="1300" dirty="0">
                  <a:solidFill>
                    <a:schemeClr val="bg1"/>
                  </a:solidFill>
                  <a:latin typeface="Arial" panose="020B0604020202020204" pitchFamily="34" charset="0"/>
                  <a:cs typeface="Arial" panose="020B0604020202020204" pitchFamily="34" charset="0"/>
                </a:rPr>
              </a:br>
              <a:r>
                <a:rPr lang="en-US" sz="1300" dirty="0">
                  <a:solidFill>
                    <a:schemeClr val="bg1"/>
                  </a:solidFill>
                  <a:latin typeface="Arial" panose="020B0604020202020204" pitchFamily="34" charset="0"/>
                  <a:cs typeface="Arial" panose="020B0604020202020204" pitchFamily="34" charset="0"/>
                </a:rPr>
                <a:t>possible; ideally within 2 hours</a:t>
              </a:r>
            </a:p>
          </p:txBody>
        </p:sp>
        <p:pic>
          <p:nvPicPr>
            <p:cNvPr id="42" name="Picture 41">
              <a:extLst>
                <a:ext uri="{FF2B5EF4-FFF2-40B4-BE49-F238E27FC236}">
                  <a16:creationId xmlns:a16="http://schemas.microsoft.com/office/drawing/2014/main" id="{505D7718-3C2B-F8B9-2CA8-660F4D00C788}"/>
                </a:ext>
              </a:extLst>
            </p:cNvPr>
            <p:cNvPicPr>
              <a:picLocks noChangeAspect="1"/>
            </p:cNvPicPr>
            <p:nvPr/>
          </p:nvPicPr>
          <p:blipFill>
            <a:blip r:embed="rId3"/>
            <a:srcRect/>
            <a:stretch/>
          </p:blipFill>
          <p:spPr>
            <a:xfrm>
              <a:off x="977157" y="2070197"/>
              <a:ext cx="1275913" cy="1275913"/>
            </a:xfrm>
            <a:prstGeom prst="rect">
              <a:avLst/>
            </a:prstGeom>
            <a:effectLst>
              <a:outerShdw blurRad="317500" dist="63500" dir="5400000" algn="ctr" rotWithShape="0">
                <a:srgbClr val="000000">
                  <a:alpha val="35000"/>
                </a:srgbClr>
              </a:outerShdw>
            </a:effectLst>
          </p:spPr>
        </p:pic>
      </p:grpSp>
      <p:grpSp>
        <p:nvGrpSpPr>
          <p:cNvPr id="47" name="Group 46">
            <a:extLst>
              <a:ext uri="{FF2B5EF4-FFF2-40B4-BE49-F238E27FC236}">
                <a16:creationId xmlns:a16="http://schemas.microsoft.com/office/drawing/2014/main" id="{A3A3AC67-4655-ED63-1310-E88C49ABA3ED}"/>
              </a:ext>
            </a:extLst>
          </p:cNvPr>
          <p:cNvGrpSpPr/>
          <p:nvPr/>
        </p:nvGrpSpPr>
        <p:grpSpPr>
          <a:xfrm>
            <a:off x="2655471" y="1964719"/>
            <a:ext cx="1861801" cy="3656226"/>
            <a:chOff x="2655471" y="1964719"/>
            <a:chExt cx="1861801" cy="3656226"/>
          </a:xfrm>
        </p:grpSpPr>
        <p:sp>
          <p:nvSpPr>
            <p:cNvPr id="28" name="Rounded Rectangle 27">
              <a:extLst>
                <a:ext uri="{FF2B5EF4-FFF2-40B4-BE49-F238E27FC236}">
                  <a16:creationId xmlns:a16="http://schemas.microsoft.com/office/drawing/2014/main" id="{42F284F5-0205-D16A-7081-01140C3AB7AA}"/>
                </a:ext>
              </a:extLst>
            </p:cNvPr>
            <p:cNvSpPr/>
            <p:nvPr/>
          </p:nvSpPr>
          <p:spPr bwMode="auto">
            <a:xfrm>
              <a:off x="2655471" y="1964719"/>
              <a:ext cx="1861801" cy="3656226"/>
            </a:xfrm>
            <a:prstGeom prst="roundRect">
              <a:avLst>
                <a:gd name="adj" fmla="val 10489"/>
              </a:avLst>
            </a:prstGeom>
            <a:solidFill>
              <a:schemeClr val="accent5"/>
            </a:solidFill>
            <a:ln w="9525">
              <a:noFill/>
              <a:miter lim="800000"/>
              <a:headEnd/>
              <a:tailEnd/>
            </a:ln>
            <a:effectLst>
              <a:outerShdw blurRad="317500" dist="635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9" name="Rectangle 28">
              <a:extLst>
                <a:ext uri="{FF2B5EF4-FFF2-40B4-BE49-F238E27FC236}">
                  <a16:creationId xmlns:a16="http://schemas.microsoft.com/office/drawing/2014/main" id="{E62E7A3C-D03E-8BEC-6509-C86ABD50AE51}"/>
                </a:ext>
              </a:extLst>
            </p:cNvPr>
            <p:cNvSpPr/>
            <p:nvPr/>
          </p:nvSpPr>
          <p:spPr bwMode="auto">
            <a:xfrm>
              <a:off x="2655471" y="3416417"/>
              <a:ext cx="1861801" cy="987716"/>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9" name="TextBox 8">
              <a:extLst>
                <a:ext uri="{FF2B5EF4-FFF2-40B4-BE49-F238E27FC236}">
                  <a16:creationId xmlns:a16="http://schemas.microsoft.com/office/drawing/2014/main" id="{A696A40F-9A98-9BB5-E1DD-ABCC6BE22214}"/>
                </a:ext>
              </a:extLst>
            </p:cNvPr>
            <p:cNvSpPr txBox="1"/>
            <p:nvPr/>
          </p:nvSpPr>
          <p:spPr>
            <a:xfrm>
              <a:off x="2755548" y="3544418"/>
              <a:ext cx="1629696" cy="682731"/>
            </a:xfrm>
            <a:prstGeom prst="rect">
              <a:avLst/>
            </a:prstGeom>
            <a:noFill/>
          </p:spPr>
          <p:txBody>
            <a:bodyPr wrap="square" lIns="0" tIns="0" rIns="0" bIns="0" rtlCol="0" anchor="ctr" anchorCtr="0">
              <a:noAutofit/>
            </a:bodyPr>
            <a:lstStyle/>
            <a:p>
              <a:pPr algn="ctr">
                <a:lnSpc>
                  <a:spcPts val="2000"/>
                </a:lnSpc>
              </a:pPr>
              <a:r>
                <a:rPr lang="en-US" sz="1600" b="1" dirty="0">
                  <a:solidFill>
                    <a:schemeClr val="accent3"/>
                  </a:solidFill>
                  <a:latin typeface="Arial" panose="020B0604020202020204" pitchFamily="34" charset="0"/>
                  <a:cs typeface="Arial" panose="020B0604020202020204" pitchFamily="34" charset="0"/>
                </a:rPr>
                <a:t>Plentiful</a:t>
              </a:r>
              <a:r>
                <a:rPr lang="en-US" sz="1600" dirty="0">
                  <a:solidFill>
                    <a:schemeClr val="accent1"/>
                  </a:solidFill>
                  <a:latin typeface="Arial" panose="020B0604020202020204" pitchFamily="34" charset="0"/>
                  <a:cs typeface="Arial" panose="020B0604020202020204" pitchFamily="34" charset="0"/>
                </a:rPr>
                <a:t> </a:t>
              </a:r>
              <a:br>
                <a:rPr lang="en-US" sz="1600" dirty="0">
                  <a:latin typeface="Arial" panose="020B0604020202020204" pitchFamily="34" charset="0"/>
                  <a:cs typeface="Arial" panose="020B0604020202020204" pitchFamily="34" charset="0"/>
                </a:rPr>
              </a:br>
              <a:r>
                <a:rPr lang="en-US" sz="1600" b="1" dirty="0">
                  <a:solidFill>
                    <a:schemeClr val="bg1"/>
                  </a:solidFill>
                  <a:latin typeface="Arial" panose="020B0604020202020204" pitchFamily="34" charset="0"/>
                  <a:cs typeface="Arial" panose="020B0604020202020204" pitchFamily="34" charset="0"/>
                </a:rPr>
                <a:t>supply</a:t>
              </a:r>
              <a:endParaRPr lang="en-US" sz="1600" dirty="0">
                <a:solidFill>
                  <a:schemeClr val="bg1"/>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204039C5-2C24-C686-712F-AE6E0590CCF5}"/>
                </a:ext>
              </a:extLst>
            </p:cNvPr>
            <p:cNvSpPr txBox="1"/>
            <p:nvPr/>
          </p:nvSpPr>
          <p:spPr>
            <a:xfrm>
              <a:off x="2755548" y="4586113"/>
              <a:ext cx="1629696" cy="852852"/>
            </a:xfrm>
            <a:prstGeom prst="rect">
              <a:avLst/>
            </a:prstGeom>
            <a:noFill/>
          </p:spPr>
          <p:txBody>
            <a:bodyPr wrap="square" lIns="0" tIns="0" rIns="0" bIns="0" rtlCol="0" anchor="t" anchorCtr="0">
              <a:noAutofit/>
            </a:bodyPr>
            <a:lstStyle/>
            <a:p>
              <a:pPr algn="ctr">
                <a:lnSpc>
                  <a:spcPts val="1800"/>
                </a:lnSpc>
              </a:pPr>
              <a:r>
                <a:rPr lang="en-US" sz="1300" dirty="0">
                  <a:solidFill>
                    <a:schemeClr val="bg1"/>
                  </a:solidFill>
                  <a:latin typeface="Arial" panose="020B0604020202020204" pitchFamily="34" charset="0"/>
                  <a:cs typeface="Arial" panose="020B0604020202020204" pitchFamily="34" charset="0"/>
                </a:rPr>
                <a:t>At least </a:t>
              </a:r>
              <a:br>
                <a:rPr lang="en-US" sz="1300" dirty="0">
                  <a:solidFill>
                    <a:schemeClr val="bg1"/>
                  </a:solidFill>
                  <a:latin typeface="Arial" panose="020B0604020202020204" pitchFamily="34" charset="0"/>
                  <a:cs typeface="Arial" panose="020B0604020202020204" pitchFamily="34" charset="0"/>
                </a:rPr>
              </a:br>
              <a:r>
                <a:rPr lang="en-US" sz="1300" dirty="0">
                  <a:solidFill>
                    <a:schemeClr val="bg1"/>
                  </a:solidFill>
                  <a:latin typeface="Arial" panose="020B0604020202020204" pitchFamily="34" charset="0"/>
                  <a:cs typeface="Arial" panose="020B0604020202020204" pitchFamily="34" charset="0"/>
                </a:rPr>
                <a:t>2 NRT products combined</a:t>
              </a:r>
            </a:p>
          </p:txBody>
        </p:sp>
        <p:pic>
          <p:nvPicPr>
            <p:cNvPr id="43" name="Picture 42">
              <a:extLst>
                <a:ext uri="{FF2B5EF4-FFF2-40B4-BE49-F238E27FC236}">
                  <a16:creationId xmlns:a16="http://schemas.microsoft.com/office/drawing/2014/main" id="{AE1FF8BE-6C7E-E7AE-BA4C-13E5DFDE4C16}"/>
                </a:ext>
              </a:extLst>
            </p:cNvPr>
            <p:cNvPicPr>
              <a:picLocks noChangeAspect="1"/>
            </p:cNvPicPr>
            <p:nvPr/>
          </p:nvPicPr>
          <p:blipFill>
            <a:blip r:embed="rId4"/>
            <a:srcRect/>
            <a:stretch/>
          </p:blipFill>
          <p:spPr>
            <a:xfrm>
              <a:off x="2948415" y="2070197"/>
              <a:ext cx="1275913" cy="1275913"/>
            </a:xfrm>
            <a:prstGeom prst="rect">
              <a:avLst/>
            </a:prstGeom>
            <a:effectLst>
              <a:outerShdw blurRad="317500" dist="63500" dir="5400000" algn="ctr" rotWithShape="0">
                <a:srgbClr val="000000">
                  <a:alpha val="35000"/>
                </a:srgbClr>
              </a:outerShdw>
            </a:effectLst>
          </p:spPr>
        </p:pic>
      </p:grpSp>
      <p:grpSp>
        <p:nvGrpSpPr>
          <p:cNvPr id="48" name="Group 47">
            <a:extLst>
              <a:ext uri="{FF2B5EF4-FFF2-40B4-BE49-F238E27FC236}">
                <a16:creationId xmlns:a16="http://schemas.microsoft.com/office/drawing/2014/main" id="{97DD9ADD-C420-8D66-9977-59FE612C63DB}"/>
              </a:ext>
            </a:extLst>
          </p:cNvPr>
          <p:cNvGrpSpPr/>
          <p:nvPr/>
        </p:nvGrpSpPr>
        <p:grpSpPr>
          <a:xfrm>
            <a:off x="4626729" y="1964719"/>
            <a:ext cx="1861801" cy="3656226"/>
            <a:chOff x="4626729" y="1964719"/>
            <a:chExt cx="1861801" cy="3656226"/>
          </a:xfrm>
        </p:grpSpPr>
        <p:sp>
          <p:nvSpPr>
            <p:cNvPr id="30" name="Rounded Rectangle 29">
              <a:extLst>
                <a:ext uri="{FF2B5EF4-FFF2-40B4-BE49-F238E27FC236}">
                  <a16:creationId xmlns:a16="http://schemas.microsoft.com/office/drawing/2014/main" id="{E54CDADC-47B9-0255-007E-56C1595CEC4B}"/>
                </a:ext>
              </a:extLst>
            </p:cNvPr>
            <p:cNvSpPr/>
            <p:nvPr/>
          </p:nvSpPr>
          <p:spPr bwMode="auto">
            <a:xfrm>
              <a:off x="4626729" y="1964719"/>
              <a:ext cx="1861801" cy="3656226"/>
            </a:xfrm>
            <a:prstGeom prst="roundRect">
              <a:avLst>
                <a:gd name="adj" fmla="val 10489"/>
              </a:avLst>
            </a:prstGeom>
            <a:solidFill>
              <a:schemeClr val="accent5"/>
            </a:solidFill>
            <a:ln w="9525">
              <a:noFill/>
              <a:miter lim="800000"/>
              <a:headEnd/>
              <a:tailEnd/>
            </a:ln>
            <a:effectLst>
              <a:outerShdw blurRad="317500" dist="635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1" name="Rectangle 30">
              <a:extLst>
                <a:ext uri="{FF2B5EF4-FFF2-40B4-BE49-F238E27FC236}">
                  <a16:creationId xmlns:a16="http://schemas.microsoft.com/office/drawing/2014/main" id="{127D3C62-A8D6-805B-105A-A7B7D9322DC2}"/>
                </a:ext>
              </a:extLst>
            </p:cNvPr>
            <p:cNvSpPr/>
            <p:nvPr/>
          </p:nvSpPr>
          <p:spPr bwMode="auto">
            <a:xfrm>
              <a:off x="4626729" y="3416417"/>
              <a:ext cx="1861801" cy="987716"/>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0" name="TextBox 9">
              <a:extLst>
                <a:ext uri="{FF2B5EF4-FFF2-40B4-BE49-F238E27FC236}">
                  <a16:creationId xmlns:a16="http://schemas.microsoft.com/office/drawing/2014/main" id="{5A42BEA6-5C7F-07C9-7268-B6FB4E251DE4}"/>
                </a:ext>
              </a:extLst>
            </p:cNvPr>
            <p:cNvSpPr txBox="1"/>
            <p:nvPr/>
          </p:nvSpPr>
          <p:spPr>
            <a:xfrm>
              <a:off x="4758756" y="3544418"/>
              <a:ext cx="1629696" cy="682731"/>
            </a:xfrm>
            <a:prstGeom prst="rect">
              <a:avLst/>
            </a:prstGeom>
            <a:noFill/>
          </p:spPr>
          <p:txBody>
            <a:bodyPr wrap="square" lIns="0" tIns="0" rIns="0" bIns="0" rtlCol="0" anchor="ctr" anchorCtr="0">
              <a:noAutofit/>
            </a:bodyPr>
            <a:lstStyle/>
            <a:p>
              <a:pPr algn="ctr">
                <a:lnSpc>
                  <a:spcPts val="2000"/>
                </a:lnSpc>
              </a:pPr>
              <a:r>
                <a:rPr lang="en-US" sz="1600" b="1" dirty="0">
                  <a:solidFill>
                    <a:schemeClr val="accent3"/>
                  </a:solidFill>
                  <a:latin typeface="Arial" panose="020B0604020202020204" pitchFamily="34" charset="0"/>
                  <a:cs typeface="Arial" panose="020B0604020202020204" pitchFamily="34" charset="0"/>
                </a:rPr>
                <a:t>Practice</a:t>
              </a:r>
              <a:r>
                <a:rPr lang="en-US" sz="1600" dirty="0">
                  <a:latin typeface="Arial" panose="020B0604020202020204" pitchFamily="34" charset="0"/>
                  <a:cs typeface="Arial" panose="020B0604020202020204" pitchFamily="34" charset="0"/>
                </a:rPr>
                <a:t> </a:t>
              </a:r>
              <a:br>
                <a:rPr lang="en-US" sz="1600" dirty="0">
                  <a:latin typeface="Arial" panose="020B0604020202020204" pitchFamily="34" charset="0"/>
                  <a:cs typeface="Arial" panose="020B0604020202020204" pitchFamily="34" charset="0"/>
                </a:rPr>
              </a:br>
              <a:r>
                <a:rPr lang="en-US" sz="1600" b="1" dirty="0">
                  <a:solidFill>
                    <a:schemeClr val="bg1"/>
                  </a:solidFill>
                  <a:latin typeface="Arial" panose="020B0604020202020204" pitchFamily="34" charset="0"/>
                  <a:cs typeface="Arial" panose="020B0604020202020204" pitchFamily="34" charset="0"/>
                </a:rPr>
                <a:t>use</a:t>
              </a:r>
              <a:endParaRPr lang="en-US" sz="1600" dirty="0">
                <a:solidFill>
                  <a:schemeClr val="bg1"/>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F1D381D2-EC98-BF3A-C5FC-91E074CD3A3A}"/>
                </a:ext>
              </a:extLst>
            </p:cNvPr>
            <p:cNvSpPr txBox="1"/>
            <p:nvPr/>
          </p:nvSpPr>
          <p:spPr>
            <a:xfrm>
              <a:off x="4758756" y="4586113"/>
              <a:ext cx="1629696" cy="852852"/>
            </a:xfrm>
            <a:prstGeom prst="rect">
              <a:avLst/>
            </a:prstGeom>
            <a:noFill/>
          </p:spPr>
          <p:txBody>
            <a:bodyPr wrap="square" lIns="0" tIns="0" rIns="0" bIns="0" rtlCol="0" anchor="t" anchorCtr="0">
              <a:noAutofit/>
            </a:bodyPr>
            <a:lstStyle/>
            <a:p>
              <a:pPr algn="ctr">
                <a:lnSpc>
                  <a:spcPts val="1800"/>
                </a:lnSpc>
              </a:pPr>
              <a:r>
                <a:rPr lang="en-US" sz="1300" dirty="0">
                  <a:solidFill>
                    <a:schemeClr val="bg1"/>
                  </a:solidFill>
                  <a:latin typeface="Arial" panose="020B0604020202020204" pitchFamily="34" charset="0"/>
                  <a:cs typeface="Arial" panose="020B0604020202020204" pitchFamily="34" charset="0"/>
                </a:rPr>
                <a:t>To get the </a:t>
              </a:r>
              <a:br>
                <a:rPr lang="en-US" sz="1300" dirty="0">
                  <a:solidFill>
                    <a:schemeClr val="bg1"/>
                  </a:solidFill>
                  <a:latin typeface="Arial" panose="020B0604020202020204" pitchFamily="34" charset="0"/>
                  <a:cs typeface="Arial" panose="020B0604020202020204" pitchFamily="34" charset="0"/>
                </a:rPr>
              </a:br>
              <a:r>
                <a:rPr lang="en-US" sz="1300" dirty="0">
                  <a:solidFill>
                    <a:schemeClr val="bg1"/>
                  </a:solidFill>
                  <a:latin typeface="Arial" panose="020B0604020202020204" pitchFamily="34" charset="0"/>
                  <a:cs typeface="Arial" panose="020B0604020202020204" pitchFamily="34" charset="0"/>
                </a:rPr>
                <a:t>correct </a:t>
              </a:r>
              <a:br>
                <a:rPr lang="en-US" sz="1300" dirty="0">
                  <a:solidFill>
                    <a:schemeClr val="bg1"/>
                  </a:solidFill>
                  <a:latin typeface="Arial" panose="020B0604020202020204" pitchFamily="34" charset="0"/>
                  <a:cs typeface="Arial" panose="020B0604020202020204" pitchFamily="34" charset="0"/>
                </a:rPr>
              </a:br>
              <a:r>
                <a:rPr lang="en-US" sz="1300" dirty="0">
                  <a:solidFill>
                    <a:schemeClr val="bg1"/>
                  </a:solidFill>
                  <a:latin typeface="Arial" panose="020B0604020202020204" pitchFamily="34" charset="0"/>
                  <a:cs typeface="Arial" panose="020B0604020202020204" pitchFamily="34" charset="0"/>
                </a:rPr>
                <a:t>technique</a:t>
              </a:r>
            </a:p>
          </p:txBody>
        </p:sp>
        <p:pic>
          <p:nvPicPr>
            <p:cNvPr id="44" name="Picture 43">
              <a:extLst>
                <a:ext uri="{FF2B5EF4-FFF2-40B4-BE49-F238E27FC236}">
                  <a16:creationId xmlns:a16="http://schemas.microsoft.com/office/drawing/2014/main" id="{8FAEF4B2-C81A-7EB2-71BF-65A602DA1CEA}"/>
                </a:ext>
              </a:extLst>
            </p:cNvPr>
            <p:cNvPicPr>
              <a:picLocks noChangeAspect="1"/>
            </p:cNvPicPr>
            <p:nvPr/>
          </p:nvPicPr>
          <p:blipFill>
            <a:blip r:embed="rId5"/>
            <a:srcRect/>
            <a:stretch/>
          </p:blipFill>
          <p:spPr>
            <a:xfrm>
              <a:off x="4919673" y="2070197"/>
              <a:ext cx="1275913" cy="1275913"/>
            </a:xfrm>
            <a:prstGeom prst="rect">
              <a:avLst/>
            </a:prstGeom>
            <a:effectLst>
              <a:outerShdw blurRad="317500" dist="63500" dir="5400000" algn="ctr" rotWithShape="0">
                <a:srgbClr val="000000">
                  <a:alpha val="35000"/>
                </a:srgbClr>
              </a:outerShdw>
            </a:effectLst>
          </p:spPr>
        </p:pic>
      </p:grpSp>
      <p:grpSp>
        <p:nvGrpSpPr>
          <p:cNvPr id="49" name="Group 48">
            <a:extLst>
              <a:ext uri="{FF2B5EF4-FFF2-40B4-BE49-F238E27FC236}">
                <a16:creationId xmlns:a16="http://schemas.microsoft.com/office/drawing/2014/main" id="{D71AA44B-8DDD-4453-D29C-908FC2E85EAF}"/>
              </a:ext>
            </a:extLst>
          </p:cNvPr>
          <p:cNvGrpSpPr/>
          <p:nvPr/>
        </p:nvGrpSpPr>
        <p:grpSpPr>
          <a:xfrm>
            <a:off x="6597987" y="1964719"/>
            <a:ext cx="1861801" cy="3656226"/>
            <a:chOff x="6597987" y="1964719"/>
            <a:chExt cx="1861801" cy="3656226"/>
          </a:xfrm>
        </p:grpSpPr>
        <p:sp>
          <p:nvSpPr>
            <p:cNvPr id="32" name="Rounded Rectangle 31">
              <a:extLst>
                <a:ext uri="{FF2B5EF4-FFF2-40B4-BE49-F238E27FC236}">
                  <a16:creationId xmlns:a16="http://schemas.microsoft.com/office/drawing/2014/main" id="{AA84BB56-1258-BFE3-E342-F20CEBCDBCBB}"/>
                </a:ext>
              </a:extLst>
            </p:cNvPr>
            <p:cNvSpPr/>
            <p:nvPr/>
          </p:nvSpPr>
          <p:spPr bwMode="auto">
            <a:xfrm>
              <a:off x="6597987" y="1964719"/>
              <a:ext cx="1861801" cy="3656226"/>
            </a:xfrm>
            <a:prstGeom prst="roundRect">
              <a:avLst>
                <a:gd name="adj" fmla="val 10489"/>
              </a:avLst>
            </a:prstGeom>
            <a:solidFill>
              <a:schemeClr val="accent5"/>
            </a:solidFill>
            <a:ln w="9525">
              <a:noFill/>
              <a:miter lim="800000"/>
              <a:headEnd/>
              <a:tailEnd/>
            </a:ln>
            <a:effectLst>
              <a:outerShdw blurRad="317500" dist="635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3" name="Rectangle 32">
              <a:extLst>
                <a:ext uri="{FF2B5EF4-FFF2-40B4-BE49-F238E27FC236}">
                  <a16:creationId xmlns:a16="http://schemas.microsoft.com/office/drawing/2014/main" id="{D0C9E8CB-1696-4CD6-30A8-E4BB3A4766E1}"/>
                </a:ext>
              </a:extLst>
            </p:cNvPr>
            <p:cNvSpPr/>
            <p:nvPr/>
          </p:nvSpPr>
          <p:spPr bwMode="auto">
            <a:xfrm>
              <a:off x="6597987" y="3416417"/>
              <a:ext cx="1861801" cy="987716"/>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1" name="TextBox 10">
              <a:extLst>
                <a:ext uri="{FF2B5EF4-FFF2-40B4-BE49-F238E27FC236}">
                  <a16:creationId xmlns:a16="http://schemas.microsoft.com/office/drawing/2014/main" id="{9058CE92-57EB-3347-F49B-87C3C83E7A47}"/>
                </a:ext>
              </a:extLst>
            </p:cNvPr>
            <p:cNvSpPr txBox="1"/>
            <p:nvPr/>
          </p:nvSpPr>
          <p:spPr>
            <a:xfrm>
              <a:off x="6714039" y="3544418"/>
              <a:ext cx="1629696" cy="682731"/>
            </a:xfrm>
            <a:prstGeom prst="rect">
              <a:avLst/>
            </a:prstGeom>
            <a:noFill/>
          </p:spPr>
          <p:txBody>
            <a:bodyPr wrap="square" lIns="0" tIns="0" rIns="0" bIns="0" rtlCol="0" anchor="ctr" anchorCtr="0">
              <a:noAutofit/>
            </a:bodyPr>
            <a:lstStyle/>
            <a:p>
              <a:pPr algn="ctr">
                <a:lnSpc>
                  <a:spcPts val="2000"/>
                </a:lnSpc>
              </a:pPr>
              <a:r>
                <a:rPr lang="en-US" sz="1600" b="1" dirty="0">
                  <a:solidFill>
                    <a:schemeClr val="accent3"/>
                  </a:solidFill>
                  <a:latin typeface="Arial" panose="020B0604020202020204" pitchFamily="34" charset="0"/>
                  <a:cs typeface="Arial" panose="020B0604020202020204" pitchFamily="34" charset="0"/>
                </a:rPr>
                <a:t>Prolonged</a:t>
              </a:r>
            </a:p>
            <a:p>
              <a:pPr algn="ctr">
                <a:lnSpc>
                  <a:spcPts val="2000"/>
                </a:lnSpc>
              </a:pPr>
              <a:r>
                <a:rPr lang="en-US" sz="1600" b="1" dirty="0">
                  <a:solidFill>
                    <a:schemeClr val="bg1"/>
                  </a:solidFill>
                  <a:latin typeface="Arial" panose="020B0604020202020204" pitchFamily="34" charset="0"/>
                  <a:cs typeface="Arial" panose="020B0604020202020204" pitchFamily="34" charset="0"/>
                </a:rPr>
                <a:t>use</a:t>
              </a:r>
              <a:endParaRPr lang="en-US" sz="1600" dirty="0">
                <a:solidFill>
                  <a:schemeClr val="bg1"/>
                </a:solidFill>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3F9FB036-818A-2EDF-DEB3-1A5AF57D476C}"/>
                </a:ext>
              </a:extLst>
            </p:cNvPr>
            <p:cNvSpPr txBox="1"/>
            <p:nvPr/>
          </p:nvSpPr>
          <p:spPr>
            <a:xfrm>
              <a:off x="6714039" y="4586113"/>
              <a:ext cx="1629696" cy="852852"/>
            </a:xfrm>
            <a:prstGeom prst="rect">
              <a:avLst/>
            </a:prstGeom>
            <a:noFill/>
          </p:spPr>
          <p:txBody>
            <a:bodyPr wrap="square" lIns="0" tIns="0" rIns="0" bIns="0" rtlCol="0" anchor="t" anchorCtr="0">
              <a:noAutofit/>
            </a:bodyPr>
            <a:lstStyle/>
            <a:p>
              <a:pPr algn="ctr">
                <a:lnSpc>
                  <a:spcPts val="1800"/>
                </a:lnSpc>
              </a:pPr>
              <a:r>
                <a:rPr lang="en-US" sz="1300" dirty="0">
                  <a:solidFill>
                    <a:schemeClr val="bg1"/>
                  </a:solidFill>
                  <a:latin typeface="Arial" panose="020B0604020202020204" pitchFamily="34" charset="0"/>
                  <a:cs typeface="Arial" panose="020B0604020202020204" pitchFamily="34" charset="0"/>
                </a:rPr>
                <a:t>Extended use </a:t>
              </a:r>
              <a:br>
                <a:rPr lang="en-US" sz="1300" dirty="0">
                  <a:solidFill>
                    <a:schemeClr val="bg1"/>
                  </a:solidFill>
                  <a:latin typeface="Arial" panose="020B0604020202020204" pitchFamily="34" charset="0"/>
                  <a:cs typeface="Arial" panose="020B0604020202020204" pitchFamily="34" charset="0"/>
                </a:rPr>
              </a:br>
              <a:r>
                <a:rPr lang="en-US" sz="1300" dirty="0">
                  <a:solidFill>
                    <a:schemeClr val="bg1"/>
                  </a:solidFill>
                  <a:latin typeface="Arial" panose="020B0604020202020204" pitchFamily="34" charset="0"/>
                  <a:cs typeface="Arial" panose="020B0604020202020204" pitchFamily="34" charset="0"/>
                </a:rPr>
                <a:t>to prevent </a:t>
              </a:r>
              <a:br>
                <a:rPr lang="en-US" sz="1300" dirty="0">
                  <a:solidFill>
                    <a:schemeClr val="bg1"/>
                  </a:solidFill>
                  <a:latin typeface="Arial" panose="020B0604020202020204" pitchFamily="34" charset="0"/>
                  <a:cs typeface="Arial" panose="020B0604020202020204" pitchFamily="34" charset="0"/>
                </a:rPr>
              </a:br>
              <a:r>
                <a:rPr lang="en-US" sz="1300" dirty="0">
                  <a:solidFill>
                    <a:schemeClr val="bg1"/>
                  </a:solidFill>
                  <a:latin typeface="Arial" panose="020B0604020202020204" pitchFamily="34" charset="0"/>
                  <a:cs typeface="Arial" panose="020B0604020202020204" pitchFamily="34" charset="0"/>
                </a:rPr>
                <a:t>relapse</a:t>
              </a:r>
            </a:p>
          </p:txBody>
        </p:sp>
        <p:pic>
          <p:nvPicPr>
            <p:cNvPr id="45" name="Picture 44">
              <a:extLst>
                <a:ext uri="{FF2B5EF4-FFF2-40B4-BE49-F238E27FC236}">
                  <a16:creationId xmlns:a16="http://schemas.microsoft.com/office/drawing/2014/main" id="{53F0964A-5CDF-AA2E-4A68-F7E13992A07B}"/>
                </a:ext>
              </a:extLst>
            </p:cNvPr>
            <p:cNvPicPr>
              <a:picLocks noChangeAspect="1"/>
            </p:cNvPicPr>
            <p:nvPr/>
          </p:nvPicPr>
          <p:blipFill>
            <a:blip r:embed="rId6"/>
            <a:srcRect/>
            <a:stretch/>
          </p:blipFill>
          <p:spPr>
            <a:xfrm>
              <a:off x="6890931" y="2070197"/>
              <a:ext cx="1275913" cy="1275913"/>
            </a:xfrm>
            <a:prstGeom prst="rect">
              <a:avLst/>
            </a:prstGeom>
            <a:effectLst>
              <a:outerShdw blurRad="317500" dist="63500" dir="5400000" algn="ctr" rotWithShape="0">
                <a:srgbClr val="000000">
                  <a:alpha val="35000"/>
                </a:srgbClr>
              </a:outerShdw>
            </a:effectLst>
          </p:spPr>
        </p:pic>
      </p:grpSp>
      <p:sp>
        <p:nvSpPr>
          <p:cNvPr id="3" name="Footer Placeholder 3">
            <a:extLst>
              <a:ext uri="{FF2B5EF4-FFF2-40B4-BE49-F238E27FC236}">
                <a16:creationId xmlns:a16="http://schemas.microsoft.com/office/drawing/2014/main" id="{3DEAFDBF-D0A8-1B49-1330-6FBC5E9A84A8}"/>
              </a:ext>
            </a:extLst>
          </p:cNvPr>
          <p:cNvSpPr txBox="1">
            <a:spLocks/>
          </p:cNvSpPr>
          <p:nvPr/>
        </p:nvSpPr>
        <p:spPr>
          <a:xfrm>
            <a:off x="518007" y="6333440"/>
            <a:ext cx="4292373" cy="365125"/>
          </a:xfrm>
          <a:prstGeom prst="rect">
            <a:avLst/>
          </a:prstGeom>
        </p:spPr>
        <p:txBody>
          <a:bodyPr anchor="ctr">
            <a:normAutofit fontScale="62500" lnSpcReduction="20000"/>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i="1">
                <a:solidFill>
                  <a:schemeClr val="accent4">
                    <a:lumMod val="75000"/>
                    <a:lumOff val="25000"/>
                  </a:schemeClr>
                </a:solidFill>
                <a:latin typeface="Century Gothic" panose="020B0502020202020204" pitchFamily="34" charset="0"/>
              </a:rPr>
              <a:t>Inpatient Tobacco Dependence Treatment Training Programme</a:t>
            </a:r>
            <a:endParaRPr lang="en-US" i="1" dirty="0">
              <a:solidFill>
                <a:schemeClr val="accent4">
                  <a:lumMod val="75000"/>
                  <a:lumOff val="25000"/>
                </a:schemeClr>
              </a:solidFill>
              <a:latin typeface="Century Gothic" panose="020B0502020202020204" pitchFamily="34" charset="0"/>
            </a:endParaRPr>
          </a:p>
        </p:txBody>
      </p:sp>
    </p:spTree>
    <p:extLst>
      <p:ext uri="{BB962C8B-B14F-4D97-AF65-F5344CB8AC3E}">
        <p14:creationId xmlns:p14="http://schemas.microsoft.com/office/powerpoint/2010/main" val="2986184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EF879E-C64D-801C-0459-50EF9EB168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9850F6-5609-ED26-6101-7B93EFEFE106}"/>
              </a:ext>
            </a:extLst>
          </p:cNvPr>
          <p:cNvSpPr>
            <a:spLocks noGrp="1"/>
          </p:cNvSpPr>
          <p:nvPr>
            <p:ph type="title"/>
          </p:nvPr>
        </p:nvSpPr>
        <p:spPr>
          <a:xfrm>
            <a:off x="571500" y="152400"/>
            <a:ext cx="7962900" cy="1066800"/>
          </a:xfrm>
        </p:spPr>
        <p:txBody>
          <a:bodyPr/>
          <a:lstStyle/>
          <a:p>
            <a:r>
              <a:rPr lang="en-US" dirty="0">
                <a:latin typeface="Arial"/>
                <a:cs typeface="Arial"/>
              </a:rPr>
              <a:t>NRT and vaping: advice to patients</a:t>
            </a:r>
          </a:p>
        </p:txBody>
      </p:sp>
      <p:sp>
        <p:nvSpPr>
          <p:cNvPr id="3" name="Text Placeholder 2">
            <a:extLst>
              <a:ext uri="{FF2B5EF4-FFF2-40B4-BE49-F238E27FC236}">
                <a16:creationId xmlns:a16="http://schemas.microsoft.com/office/drawing/2014/main" id="{1938BD47-9B30-67A8-1011-48C2B99AD93D}"/>
              </a:ext>
            </a:extLst>
          </p:cNvPr>
          <p:cNvSpPr>
            <a:spLocks noGrp="1"/>
          </p:cNvSpPr>
          <p:nvPr>
            <p:ph type="body" idx="12"/>
          </p:nvPr>
        </p:nvSpPr>
        <p:spPr>
          <a:xfrm>
            <a:off x="571500" y="1752600"/>
            <a:ext cx="7966604" cy="4191000"/>
          </a:xfrm>
        </p:spPr>
        <p:txBody>
          <a:bodyPr anchor="t"/>
          <a:lstStyle/>
          <a:p>
            <a:pPr marL="287655" indent="-288290"/>
            <a:r>
              <a:rPr lang="en-US" dirty="0">
                <a:latin typeface="Arial"/>
                <a:cs typeface="Arial"/>
              </a:rPr>
              <a:t>Address misconceptions about harm from nicotine </a:t>
            </a:r>
            <a:endParaRPr lang="en-US" dirty="0"/>
          </a:p>
          <a:p>
            <a:pPr marL="287655" indent="-288290"/>
            <a:r>
              <a:rPr lang="en-US" dirty="0">
                <a:latin typeface="Arial"/>
                <a:cs typeface="Arial"/>
              </a:rPr>
              <a:t>Demonstrate correct use and have patient demonstrate </a:t>
            </a:r>
            <a:br>
              <a:rPr lang="en-US" dirty="0"/>
            </a:br>
            <a:r>
              <a:rPr lang="en-US" dirty="0">
                <a:latin typeface="Arial"/>
                <a:cs typeface="Arial"/>
              </a:rPr>
              <a:t>how they are using their product </a:t>
            </a:r>
            <a:endParaRPr lang="en-US" dirty="0"/>
          </a:p>
          <a:p>
            <a:pPr marL="287655" indent="-288290"/>
            <a:r>
              <a:rPr lang="en-US" dirty="0">
                <a:latin typeface="Arial"/>
                <a:cs typeface="Arial"/>
              </a:rPr>
              <a:t>Ask about and prompt regular supply </a:t>
            </a:r>
            <a:endParaRPr lang="en-US" dirty="0"/>
          </a:p>
          <a:p>
            <a:pPr marL="287655" indent="-288290">
              <a:buClr>
                <a:srgbClr val="00BCBF"/>
              </a:buClr>
            </a:pPr>
            <a:r>
              <a:rPr lang="en-US" dirty="0">
                <a:latin typeface="Arial"/>
                <a:cs typeface="Arial"/>
              </a:rPr>
              <a:t>Faster-acting NRT is used on the hour every hour (and as needed)</a:t>
            </a:r>
            <a:endParaRPr lang="en-US" dirty="0">
              <a:solidFill>
                <a:srgbClr val="000000"/>
              </a:solidFill>
              <a:latin typeface="Arial"/>
              <a:cs typeface="Arial"/>
            </a:endParaRPr>
          </a:p>
          <a:p>
            <a:pPr marL="287655" indent="-288290"/>
            <a:r>
              <a:rPr lang="en-US" dirty="0" err="1">
                <a:latin typeface="Arial"/>
                <a:cs typeface="Arial"/>
              </a:rPr>
              <a:t>Minimise</a:t>
            </a:r>
            <a:r>
              <a:rPr lang="en-US" dirty="0">
                <a:latin typeface="Arial"/>
                <a:cs typeface="Arial"/>
              </a:rPr>
              <a:t> side effects / improve the overall experience </a:t>
            </a:r>
            <a:br>
              <a:rPr lang="en-US" dirty="0"/>
            </a:br>
            <a:r>
              <a:rPr lang="en-US" dirty="0">
                <a:latin typeface="Arial"/>
                <a:cs typeface="Arial"/>
              </a:rPr>
              <a:t>of taking medication </a:t>
            </a:r>
          </a:p>
          <a:p>
            <a:pPr marL="287655" indent="-288290"/>
            <a:r>
              <a:rPr lang="en-US" dirty="0">
                <a:latin typeface="Arial"/>
                <a:cs typeface="Arial"/>
              </a:rPr>
              <a:t>Titrate dose and duration as needed to manage withdrawal and cravings</a:t>
            </a:r>
          </a:p>
          <a:p>
            <a:pPr marL="0" indent="0">
              <a:buNone/>
            </a:pPr>
            <a:endParaRPr lang="en-US" dirty="0">
              <a:latin typeface="Arial"/>
              <a:cs typeface="Arial"/>
            </a:endParaRPr>
          </a:p>
        </p:txBody>
      </p:sp>
      <p:grpSp>
        <p:nvGrpSpPr>
          <p:cNvPr id="10" name="Group 9">
            <a:extLst>
              <a:ext uri="{FF2B5EF4-FFF2-40B4-BE49-F238E27FC236}">
                <a16:creationId xmlns:a16="http://schemas.microsoft.com/office/drawing/2014/main" id="{81272376-0533-985C-0338-90A8F0C7900A}"/>
              </a:ext>
            </a:extLst>
          </p:cNvPr>
          <p:cNvGrpSpPr/>
          <p:nvPr/>
        </p:nvGrpSpPr>
        <p:grpSpPr>
          <a:xfrm>
            <a:off x="6866467" y="1752600"/>
            <a:ext cx="1667933" cy="1667933"/>
            <a:chOff x="3794760" y="2468879"/>
            <a:chExt cx="1920240" cy="1920240"/>
          </a:xfrm>
        </p:grpSpPr>
        <p:sp>
          <p:nvSpPr>
            <p:cNvPr id="11" name="Oval 10">
              <a:extLst>
                <a:ext uri="{FF2B5EF4-FFF2-40B4-BE49-F238E27FC236}">
                  <a16:creationId xmlns:a16="http://schemas.microsoft.com/office/drawing/2014/main" id="{E783D8EC-CFA0-CC8A-2442-18AE262CD693}"/>
                </a:ext>
              </a:extLst>
            </p:cNvPr>
            <p:cNvSpPr/>
            <p:nvPr/>
          </p:nvSpPr>
          <p:spPr bwMode="auto">
            <a:xfrm>
              <a:off x="3794760" y="2468879"/>
              <a:ext cx="1920240" cy="1920240"/>
            </a:xfrm>
            <a:prstGeom prst="ellipse">
              <a:avLst/>
            </a:prstGeom>
            <a:solidFill>
              <a:schemeClr val="accent1"/>
            </a:solidFill>
            <a:ln w="9525">
              <a:noFill/>
              <a:miter lim="800000"/>
              <a:headEnd/>
              <a:tailEnd/>
            </a:ln>
            <a:effectLst>
              <a:outerShdw blurRad="317500" dist="76200" dir="5400000" algn="ctr" rotWithShape="0">
                <a:srgbClr val="000000">
                  <a:alpha val="2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5BC4D93D-EE90-9DE0-EBB3-D3991760EE81}"/>
                </a:ext>
              </a:extLst>
            </p:cNvPr>
            <p:cNvPicPr>
              <a:picLocks noChangeAspect="1"/>
            </p:cNvPicPr>
            <p:nvPr/>
          </p:nvPicPr>
          <p:blipFill>
            <a:blip r:embed="rId3"/>
            <a:stretch>
              <a:fillRect/>
            </a:stretch>
          </p:blipFill>
          <p:spPr>
            <a:xfrm>
              <a:off x="4101338" y="2681604"/>
              <a:ext cx="1307085" cy="1418590"/>
            </a:xfrm>
            <a:prstGeom prst="rect">
              <a:avLst/>
            </a:prstGeom>
          </p:spPr>
        </p:pic>
      </p:grpSp>
      <p:sp>
        <p:nvSpPr>
          <p:cNvPr id="5" name="Footer Placeholder 3">
            <a:extLst>
              <a:ext uri="{FF2B5EF4-FFF2-40B4-BE49-F238E27FC236}">
                <a16:creationId xmlns:a16="http://schemas.microsoft.com/office/drawing/2014/main" id="{6E51C37A-A93F-FBC9-FA12-9E53567E4E40}"/>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51874630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A15F76-FBC5-FCAC-C74E-16F49F6430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860F76-2A76-B1FB-083C-A0B289A0B5E2}"/>
              </a:ext>
            </a:extLst>
          </p:cNvPr>
          <p:cNvSpPr>
            <a:spLocks noGrp="1"/>
          </p:cNvSpPr>
          <p:nvPr>
            <p:ph type="title"/>
          </p:nvPr>
        </p:nvSpPr>
        <p:spPr/>
        <p:txBody>
          <a:bodyPr/>
          <a:lstStyle/>
          <a:p>
            <a:r>
              <a:rPr lang="en-US" dirty="0"/>
              <a:t>Discussing tobacco dependence</a:t>
            </a:r>
          </a:p>
        </p:txBody>
      </p:sp>
      <p:sp>
        <p:nvSpPr>
          <p:cNvPr id="5" name="Rectangular Callout 5">
            <a:extLst>
              <a:ext uri="{FF2B5EF4-FFF2-40B4-BE49-F238E27FC236}">
                <a16:creationId xmlns:a16="http://schemas.microsoft.com/office/drawing/2014/main" id="{90AC5706-EDF4-F286-DFFB-BCECA213A030}"/>
              </a:ext>
            </a:extLst>
          </p:cNvPr>
          <p:cNvSpPr>
            <a:spLocks noChangeArrowheads="1"/>
          </p:cNvSpPr>
          <p:nvPr/>
        </p:nvSpPr>
        <p:spPr bwMode="auto">
          <a:xfrm>
            <a:off x="914400" y="2381432"/>
            <a:ext cx="7315200" cy="2789775"/>
          </a:xfrm>
          <a:prstGeom prst="wedgeRectCallout">
            <a:avLst>
              <a:gd name="adj1" fmla="val -33444"/>
              <a:gd name="adj2" fmla="val 64569"/>
            </a:avLst>
          </a:prstGeom>
          <a:solidFill>
            <a:schemeClr val="accent1"/>
          </a:solidFill>
          <a:ln w="9525">
            <a:noFill/>
            <a:miter lim="800000"/>
            <a:headEnd/>
            <a:tailEnd/>
          </a:ln>
          <a:effectLst>
            <a:outerShdw blurRad="254000" dist="63500" dir="5400000" algn="ctr" rotWithShape="0">
              <a:srgbClr val="000000">
                <a:alpha val="25000"/>
              </a:srgbClr>
            </a:outerShdw>
          </a:effectLst>
        </p:spPr>
        <p:txBody>
          <a:bodyPr lIns="360000" tIns="288000" rIns="360000" bIns="432000" anchor="ctr">
            <a:prstTxWarp prst="textNoShape">
              <a:avLst/>
            </a:prstTxWarp>
            <a:spAutoFit/>
          </a:bodyPr>
          <a:lstStyle/>
          <a:p>
            <a:pPr>
              <a:lnSpc>
                <a:spcPts val="2500"/>
              </a:lnSpc>
              <a:spcAft>
                <a:spcPts val="1250"/>
              </a:spcAft>
            </a:pPr>
            <a:r>
              <a:rPr lang="en-GB" i="1" dirty="0">
                <a:solidFill>
                  <a:schemeClr val="bg2"/>
                </a:solidFill>
                <a:latin typeface="Arial"/>
                <a:ea typeface="Calibri"/>
                <a:cs typeface="Arial"/>
              </a:rPr>
              <a:t>“When you first start smoking regularly your brain changes so that it expects regular doses of nicotine. Without regular nicotine you will experience withdrawal symptoms and urges to smoke </a:t>
            </a:r>
            <a:br>
              <a:rPr lang="en-GB" i="1" dirty="0">
                <a:latin typeface="Arial" panose="020B0604020202020204" pitchFamily="34" charset="0"/>
                <a:ea typeface="Calibri" pitchFamily="-109" charset="0"/>
                <a:cs typeface="Arial" panose="020B0604020202020204" pitchFamily="34" charset="0"/>
              </a:rPr>
            </a:br>
            <a:r>
              <a:rPr lang="en-GB" i="1" dirty="0">
                <a:solidFill>
                  <a:schemeClr val="bg2"/>
                </a:solidFill>
                <a:latin typeface="Arial"/>
                <a:ea typeface="Calibri"/>
                <a:cs typeface="Arial"/>
              </a:rPr>
              <a:t>– this is your mind and body rebalancing. </a:t>
            </a:r>
          </a:p>
          <a:p>
            <a:pPr>
              <a:lnSpc>
                <a:spcPts val="2500"/>
              </a:lnSpc>
              <a:spcAft>
                <a:spcPts val="1250"/>
              </a:spcAft>
            </a:pPr>
            <a:r>
              <a:rPr lang="en-GB" i="1" dirty="0">
                <a:solidFill>
                  <a:schemeClr val="bg2"/>
                </a:solidFill>
                <a:latin typeface="Arial"/>
                <a:ea typeface="Calibri"/>
                <a:cs typeface="Arial"/>
              </a:rPr>
              <a:t>It’s completely normal and as long as you do not smoke after your admission, symptoms will diminish and disappear.”</a:t>
            </a:r>
            <a:endParaRPr lang="en-CA" i="1" dirty="0">
              <a:solidFill>
                <a:schemeClr val="bg2"/>
              </a:solidFill>
              <a:latin typeface="Arial"/>
              <a:ea typeface="Calibri"/>
              <a:cs typeface="Arial"/>
            </a:endParaRPr>
          </a:p>
        </p:txBody>
      </p:sp>
      <p:sp>
        <p:nvSpPr>
          <p:cNvPr id="4" name="Footer Placeholder 3">
            <a:extLst>
              <a:ext uri="{FF2B5EF4-FFF2-40B4-BE49-F238E27FC236}">
                <a16:creationId xmlns:a16="http://schemas.microsoft.com/office/drawing/2014/main" id="{E25D1E90-4BAE-34CC-CBBE-AE6EEDA2EDB7}"/>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5555992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AF75DA-41A2-A59B-F22D-74A0B762D2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EEA6C1-A090-F7BB-C922-EE72AFEB3FD5}"/>
              </a:ext>
            </a:extLst>
          </p:cNvPr>
          <p:cNvSpPr>
            <a:spLocks noGrp="1"/>
          </p:cNvSpPr>
          <p:nvPr>
            <p:ph type="title"/>
          </p:nvPr>
        </p:nvSpPr>
        <p:spPr/>
        <p:txBody>
          <a:bodyPr/>
          <a:lstStyle/>
          <a:p>
            <a:r>
              <a:rPr lang="en-US" dirty="0"/>
              <a:t>Discussing tobacco dependence aids with patients</a:t>
            </a:r>
          </a:p>
        </p:txBody>
      </p:sp>
      <p:sp>
        <p:nvSpPr>
          <p:cNvPr id="5" name="Footer Placeholder 3">
            <a:extLst>
              <a:ext uri="{FF2B5EF4-FFF2-40B4-BE49-F238E27FC236}">
                <a16:creationId xmlns:a16="http://schemas.microsoft.com/office/drawing/2014/main" id="{F2C5C4FC-A25A-DA06-4F24-DAD5CB877A1B}"/>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
        <p:nvSpPr>
          <p:cNvPr id="6" name="Rectangular Callout 5">
            <a:extLst>
              <a:ext uri="{FF2B5EF4-FFF2-40B4-BE49-F238E27FC236}">
                <a16:creationId xmlns:a16="http://schemas.microsoft.com/office/drawing/2014/main" id="{797C51EE-007C-CCED-9950-0B17278D31B2}"/>
              </a:ext>
            </a:extLst>
          </p:cNvPr>
          <p:cNvSpPr>
            <a:spLocks noChangeArrowheads="1"/>
          </p:cNvSpPr>
          <p:nvPr/>
        </p:nvSpPr>
        <p:spPr bwMode="auto">
          <a:xfrm>
            <a:off x="914400" y="2541732"/>
            <a:ext cx="7315200" cy="2469175"/>
          </a:xfrm>
          <a:prstGeom prst="wedgeRectCallout">
            <a:avLst>
              <a:gd name="adj1" fmla="val -33444"/>
              <a:gd name="adj2" fmla="val 64569"/>
            </a:avLst>
          </a:prstGeom>
          <a:solidFill>
            <a:schemeClr val="accent1"/>
          </a:solidFill>
          <a:ln w="9525">
            <a:noFill/>
            <a:miter lim="800000"/>
            <a:headEnd/>
            <a:tailEnd/>
          </a:ln>
          <a:effectLst>
            <a:outerShdw blurRad="254000" dist="63500" dir="5400000" algn="ctr" rotWithShape="0">
              <a:srgbClr val="000000">
                <a:alpha val="25000"/>
              </a:srgbClr>
            </a:outerShdw>
          </a:effectLst>
        </p:spPr>
        <p:txBody>
          <a:bodyPr lIns="360000" tIns="288000" rIns="360000" bIns="432000" anchor="ctr">
            <a:prstTxWarp prst="textNoShape">
              <a:avLst/>
            </a:prstTxWarp>
            <a:spAutoFit/>
          </a:bodyPr>
          <a:lstStyle/>
          <a:p>
            <a:pPr>
              <a:lnSpc>
                <a:spcPts val="2500"/>
              </a:lnSpc>
              <a:spcAft>
                <a:spcPts val="1250"/>
              </a:spcAft>
            </a:pPr>
            <a:r>
              <a:rPr lang="en-GB" i="1" dirty="0">
                <a:solidFill>
                  <a:schemeClr val="bg2"/>
                </a:solidFill>
                <a:latin typeface="Arial"/>
                <a:ea typeface="Calibri"/>
                <a:cs typeface="Arial"/>
              </a:rPr>
              <a:t>“We provide all patients who smoke with other sources of nicotine  while here on our ward. </a:t>
            </a:r>
          </a:p>
          <a:p>
            <a:pPr>
              <a:lnSpc>
                <a:spcPts val="2500"/>
              </a:lnSpc>
              <a:spcAft>
                <a:spcPts val="1250"/>
              </a:spcAft>
            </a:pPr>
            <a:r>
              <a:rPr lang="en-GB" i="1" dirty="0">
                <a:solidFill>
                  <a:schemeClr val="bg2"/>
                </a:solidFill>
                <a:latin typeface="Arial"/>
                <a:ea typeface="Calibri"/>
                <a:cs typeface="Arial"/>
              </a:rPr>
              <a:t>These make it easier to not smoke and are very safe. In fact, people who use these medicines often find they succeed in becoming smokefree.”</a:t>
            </a:r>
          </a:p>
        </p:txBody>
      </p:sp>
    </p:spTree>
    <p:extLst>
      <p:ext uri="{BB962C8B-B14F-4D97-AF65-F5344CB8AC3E}">
        <p14:creationId xmlns:p14="http://schemas.microsoft.com/office/powerpoint/2010/main" val="321414491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6D91D-4CF1-BF43-A871-A2BCCD2F3BDE}"/>
              </a:ext>
            </a:extLst>
          </p:cNvPr>
          <p:cNvSpPr>
            <a:spLocks noGrp="1"/>
          </p:cNvSpPr>
          <p:nvPr>
            <p:ph type="title"/>
          </p:nvPr>
        </p:nvSpPr>
        <p:spPr/>
        <p:txBody>
          <a:bodyPr/>
          <a:lstStyle/>
          <a:p>
            <a:r>
              <a:rPr lang="en-US" dirty="0"/>
              <a:t>Discussing tobacco dependence aids with patients</a:t>
            </a:r>
          </a:p>
        </p:txBody>
      </p:sp>
      <p:sp>
        <p:nvSpPr>
          <p:cNvPr id="6" name="Text Placeholder 3">
            <a:extLst>
              <a:ext uri="{FF2B5EF4-FFF2-40B4-BE49-F238E27FC236}">
                <a16:creationId xmlns:a16="http://schemas.microsoft.com/office/drawing/2014/main" id="{98455BF0-1E06-BA44-A27A-C7A43224D4CB}"/>
              </a:ext>
            </a:extLst>
          </p:cNvPr>
          <p:cNvSpPr>
            <a:spLocks noGrp="1"/>
          </p:cNvSpPr>
          <p:nvPr>
            <p:ph type="body" idx="12"/>
          </p:nvPr>
        </p:nvSpPr>
        <p:spPr>
          <a:xfrm>
            <a:off x="657583" y="1656952"/>
            <a:ext cx="7966604" cy="489668"/>
          </a:xfrm>
        </p:spPr>
        <p:txBody>
          <a:bodyPr/>
          <a:lstStyle/>
          <a:p>
            <a:pPr marL="0" lvl="1" indent="0">
              <a:buNone/>
            </a:pPr>
            <a:r>
              <a:rPr lang="en-US" b="1" dirty="0">
                <a:latin typeface="Arial"/>
              </a:rPr>
              <a:t>Establish past experience with medications</a:t>
            </a:r>
            <a:endParaRPr lang="en-US" dirty="0">
              <a:latin typeface="Arial"/>
            </a:endParaRPr>
          </a:p>
        </p:txBody>
      </p:sp>
      <p:sp>
        <p:nvSpPr>
          <p:cNvPr id="3" name="Footer Placeholder 3">
            <a:extLst>
              <a:ext uri="{FF2B5EF4-FFF2-40B4-BE49-F238E27FC236}">
                <a16:creationId xmlns:a16="http://schemas.microsoft.com/office/drawing/2014/main" id="{6D6E6258-E66B-B7B1-BA9A-05D253E0ED60}"/>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50" i="1" dirty="0">
                <a:solidFill>
                  <a:schemeClr val="accent4">
                    <a:lumMod val="75000"/>
                    <a:lumOff val="25000"/>
                  </a:schemeClr>
                </a:solidFill>
                <a:latin typeface="Century Gothic" panose="020B0502020202020204" pitchFamily="34" charset="0"/>
              </a:rPr>
              <a:t>Inpatient Tobacco Dependence Treatment Training Programme</a:t>
            </a:r>
          </a:p>
        </p:txBody>
      </p:sp>
      <p:sp>
        <p:nvSpPr>
          <p:cNvPr id="4" name="Rectangular Callout 5">
            <a:extLst>
              <a:ext uri="{FF2B5EF4-FFF2-40B4-BE49-F238E27FC236}">
                <a16:creationId xmlns:a16="http://schemas.microsoft.com/office/drawing/2014/main" id="{4ACECB2C-E2E6-5821-1AB7-C541EDEA04B8}"/>
              </a:ext>
            </a:extLst>
          </p:cNvPr>
          <p:cNvSpPr>
            <a:spLocks noChangeArrowheads="1"/>
          </p:cNvSpPr>
          <p:nvPr/>
        </p:nvSpPr>
        <p:spPr bwMode="auto">
          <a:xfrm>
            <a:off x="914400" y="2778976"/>
            <a:ext cx="7315200" cy="1994686"/>
          </a:xfrm>
          <a:prstGeom prst="wedgeRectCallout">
            <a:avLst>
              <a:gd name="adj1" fmla="val -33444"/>
              <a:gd name="adj2" fmla="val 64569"/>
            </a:avLst>
          </a:prstGeom>
          <a:solidFill>
            <a:schemeClr val="accent1"/>
          </a:solidFill>
          <a:ln w="9525">
            <a:noFill/>
            <a:miter lim="800000"/>
            <a:headEnd/>
            <a:tailEnd/>
          </a:ln>
          <a:effectLst>
            <a:outerShdw blurRad="254000" dist="63500" dir="5400000" algn="ctr" rotWithShape="0">
              <a:srgbClr val="000000">
                <a:alpha val="25000"/>
              </a:srgbClr>
            </a:outerShdw>
          </a:effectLst>
        </p:spPr>
        <p:txBody>
          <a:bodyPr lIns="360000" tIns="288000" rIns="360000" bIns="432000" anchor="ctr">
            <a:prstTxWarp prst="textNoShape">
              <a:avLst/>
            </a:prstTxWarp>
            <a:spAutoFit/>
          </a:bodyPr>
          <a:lstStyle/>
          <a:p>
            <a:pPr>
              <a:lnSpc>
                <a:spcPts val="2500"/>
              </a:lnSpc>
              <a:spcAft>
                <a:spcPts val="1250"/>
              </a:spcAft>
            </a:pPr>
            <a:r>
              <a:rPr lang="en-GB" i="1" dirty="0">
                <a:solidFill>
                  <a:schemeClr val="bg2"/>
                </a:solidFill>
                <a:latin typeface="Arial"/>
                <a:ea typeface="Calibri"/>
                <a:cs typeface="Arial"/>
              </a:rPr>
              <a:t>“Have you ever used any medication to help you in the past?”</a:t>
            </a:r>
          </a:p>
          <a:p>
            <a:pPr>
              <a:lnSpc>
                <a:spcPts val="2500"/>
              </a:lnSpc>
              <a:spcAft>
                <a:spcPts val="1250"/>
              </a:spcAft>
            </a:pPr>
            <a:r>
              <a:rPr lang="en-GB" i="1" dirty="0">
                <a:solidFill>
                  <a:schemeClr val="bg2"/>
                </a:solidFill>
                <a:latin typeface="Arial"/>
                <a:ea typeface="Calibri"/>
                <a:cs typeface="Arial"/>
              </a:rPr>
              <a:t>“What medication did you use?”</a:t>
            </a:r>
          </a:p>
          <a:p>
            <a:pPr>
              <a:lnSpc>
                <a:spcPts val="2500"/>
              </a:lnSpc>
              <a:spcAft>
                <a:spcPts val="1250"/>
              </a:spcAft>
            </a:pPr>
            <a:r>
              <a:rPr lang="en-GB" i="1" dirty="0">
                <a:solidFill>
                  <a:schemeClr val="bg2"/>
                </a:solidFill>
                <a:latin typeface="Arial"/>
                <a:ea typeface="Calibri"/>
                <a:cs typeface="Arial"/>
              </a:rPr>
              <a:t>“How did you get on with it?”</a:t>
            </a:r>
          </a:p>
        </p:txBody>
      </p:sp>
    </p:spTree>
    <p:extLst>
      <p:ext uri="{BB962C8B-B14F-4D97-AF65-F5344CB8AC3E}">
        <p14:creationId xmlns:p14="http://schemas.microsoft.com/office/powerpoint/2010/main" val="100669759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6D91D-4CF1-BF43-A871-A2BCCD2F3BDE}"/>
              </a:ext>
            </a:extLst>
          </p:cNvPr>
          <p:cNvSpPr>
            <a:spLocks noGrp="1"/>
          </p:cNvSpPr>
          <p:nvPr>
            <p:ph type="title"/>
          </p:nvPr>
        </p:nvSpPr>
        <p:spPr/>
        <p:txBody>
          <a:bodyPr/>
          <a:lstStyle/>
          <a:p>
            <a:r>
              <a:rPr lang="en-US"/>
              <a:t>Discussing NRT</a:t>
            </a:r>
          </a:p>
        </p:txBody>
      </p:sp>
      <p:sp>
        <p:nvSpPr>
          <p:cNvPr id="4" name="Footer Placeholder 3">
            <a:extLst>
              <a:ext uri="{FF2B5EF4-FFF2-40B4-BE49-F238E27FC236}">
                <a16:creationId xmlns:a16="http://schemas.microsoft.com/office/drawing/2014/main" id="{9AEE78C5-B7C0-7A24-F7A8-753497817FDE}"/>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
        <p:nvSpPr>
          <p:cNvPr id="5" name="Rectangular Callout 5">
            <a:extLst>
              <a:ext uri="{FF2B5EF4-FFF2-40B4-BE49-F238E27FC236}">
                <a16:creationId xmlns:a16="http://schemas.microsoft.com/office/drawing/2014/main" id="{7BDB883C-23E4-F117-AFB7-88FFEE10710F}"/>
              </a:ext>
            </a:extLst>
          </p:cNvPr>
          <p:cNvSpPr>
            <a:spLocks noChangeArrowheads="1"/>
          </p:cNvSpPr>
          <p:nvPr/>
        </p:nvSpPr>
        <p:spPr bwMode="auto">
          <a:xfrm>
            <a:off x="914400" y="2381432"/>
            <a:ext cx="7315200" cy="2789775"/>
          </a:xfrm>
          <a:prstGeom prst="wedgeRectCallout">
            <a:avLst>
              <a:gd name="adj1" fmla="val -33444"/>
              <a:gd name="adj2" fmla="val 64569"/>
            </a:avLst>
          </a:prstGeom>
          <a:solidFill>
            <a:schemeClr val="accent1"/>
          </a:solidFill>
          <a:ln w="9525">
            <a:noFill/>
            <a:miter lim="800000"/>
            <a:headEnd/>
            <a:tailEnd/>
          </a:ln>
          <a:effectLst>
            <a:outerShdw blurRad="254000" dist="63500" dir="5400000" algn="ctr" rotWithShape="0">
              <a:srgbClr val="000000">
                <a:alpha val="25000"/>
              </a:srgbClr>
            </a:outerShdw>
          </a:effectLst>
        </p:spPr>
        <p:txBody>
          <a:bodyPr lIns="360000" tIns="288000" rIns="360000" bIns="432000" anchor="ctr">
            <a:prstTxWarp prst="textNoShape">
              <a:avLst/>
            </a:prstTxWarp>
            <a:spAutoFit/>
          </a:bodyPr>
          <a:lstStyle/>
          <a:p>
            <a:pPr>
              <a:lnSpc>
                <a:spcPts val="2500"/>
              </a:lnSpc>
              <a:spcAft>
                <a:spcPts val="1250"/>
              </a:spcAft>
            </a:pPr>
            <a:r>
              <a:rPr lang="en-GB" i="1" dirty="0">
                <a:solidFill>
                  <a:schemeClr val="bg2"/>
                </a:solidFill>
                <a:latin typeface="Arial"/>
                <a:ea typeface="Calibri"/>
                <a:cs typeface="Arial"/>
              </a:rPr>
              <a:t>“NRT works by reducing withdrawal symptoms and urges to smoke, thereby making stopping smoking a bit easier. It is not a magic cure – but it will help.</a:t>
            </a:r>
          </a:p>
          <a:p>
            <a:pPr>
              <a:lnSpc>
                <a:spcPts val="2500"/>
              </a:lnSpc>
              <a:spcAft>
                <a:spcPts val="1250"/>
              </a:spcAft>
            </a:pPr>
            <a:r>
              <a:rPr lang="en-GB" i="1" dirty="0">
                <a:solidFill>
                  <a:schemeClr val="bg2"/>
                </a:solidFill>
                <a:latin typeface="Arial"/>
                <a:ea typeface="Calibri"/>
                <a:cs typeface="Arial"/>
              </a:rPr>
              <a:t>This is ‘clean’ therapeutic nicotine. Single NRT products will </a:t>
            </a:r>
            <a:br>
              <a:rPr lang="en-GB" i="1" dirty="0">
                <a:solidFill>
                  <a:schemeClr val="bg2"/>
                </a:solidFill>
                <a:latin typeface="Arial"/>
                <a:ea typeface="Calibri"/>
                <a:cs typeface="Arial"/>
              </a:rPr>
            </a:br>
            <a:r>
              <a:rPr lang="en-GB" i="1" dirty="0">
                <a:solidFill>
                  <a:schemeClr val="bg2"/>
                </a:solidFill>
                <a:latin typeface="Arial"/>
                <a:ea typeface="Calibri"/>
                <a:cs typeface="Arial"/>
              </a:rPr>
              <a:t>give you about half of the nicotine that you currently get from your cigarettes.”</a:t>
            </a:r>
          </a:p>
        </p:txBody>
      </p:sp>
    </p:spTree>
    <p:extLst>
      <p:ext uri="{BB962C8B-B14F-4D97-AF65-F5344CB8AC3E}">
        <p14:creationId xmlns:p14="http://schemas.microsoft.com/office/powerpoint/2010/main" val="42751479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EBA0F14-785B-8BC3-08D4-8E96B30E8B07}"/>
              </a:ext>
            </a:extLst>
          </p:cNvPr>
          <p:cNvPicPr>
            <a:picLocks noChangeAspect="1"/>
          </p:cNvPicPr>
          <p:nvPr/>
        </p:nvPicPr>
        <p:blipFill rotWithShape="1">
          <a:blip r:embed="rId3"/>
          <a:srcRect t="22147"/>
          <a:stretch/>
        </p:blipFill>
        <p:spPr>
          <a:xfrm>
            <a:off x="0" y="1518834"/>
            <a:ext cx="9144000" cy="5339166"/>
          </a:xfrm>
          <a:prstGeom prst="rect">
            <a:avLst/>
          </a:prstGeom>
        </p:spPr>
      </p:pic>
      <p:sp>
        <p:nvSpPr>
          <p:cNvPr id="2" name="Subtitle 1">
            <a:extLst>
              <a:ext uri="{FF2B5EF4-FFF2-40B4-BE49-F238E27FC236}">
                <a16:creationId xmlns:a16="http://schemas.microsoft.com/office/drawing/2014/main" id="{F44BC2D9-6E49-2077-B0CB-CC10E1BF8346}"/>
              </a:ext>
            </a:extLst>
          </p:cNvPr>
          <p:cNvSpPr>
            <a:spLocks noGrp="1"/>
          </p:cNvSpPr>
          <p:nvPr>
            <p:ph type="subTitle" idx="1"/>
          </p:nvPr>
        </p:nvSpPr>
        <p:spPr/>
        <p:txBody>
          <a:bodyPr/>
          <a:lstStyle/>
          <a:p>
            <a:pPr>
              <a:lnSpc>
                <a:spcPct val="100000"/>
              </a:lnSpc>
            </a:pPr>
            <a:r>
              <a:rPr lang="en-US" sz="2800" dirty="0"/>
              <a:t>Effective use of tobacco dependence aids</a:t>
            </a:r>
          </a:p>
          <a:p>
            <a:pPr>
              <a:lnSpc>
                <a:spcPct val="100000"/>
              </a:lnSpc>
            </a:pPr>
            <a:endParaRPr lang="en-US" sz="2800" b="0" dirty="0"/>
          </a:p>
          <a:p>
            <a:pPr>
              <a:lnSpc>
                <a:spcPct val="100000"/>
              </a:lnSpc>
            </a:pPr>
            <a:r>
              <a:rPr lang="en-US" sz="2800" b="0" dirty="0"/>
              <a:t>(NRT, vapes, nicotine analogues)</a:t>
            </a:r>
            <a:br>
              <a:rPr lang="en-US" sz="2800" b="0" dirty="0"/>
            </a:br>
            <a:endParaRPr lang="en-US" sz="2800" b="0" dirty="0"/>
          </a:p>
        </p:txBody>
      </p:sp>
    </p:spTree>
    <p:extLst>
      <p:ext uri="{BB962C8B-B14F-4D97-AF65-F5344CB8AC3E}">
        <p14:creationId xmlns:p14="http://schemas.microsoft.com/office/powerpoint/2010/main" val="4245921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6D91D-4CF1-BF43-A871-A2BCCD2F3BDE}"/>
              </a:ext>
            </a:extLst>
          </p:cNvPr>
          <p:cNvSpPr>
            <a:spLocks noGrp="1"/>
          </p:cNvSpPr>
          <p:nvPr>
            <p:ph type="title"/>
          </p:nvPr>
        </p:nvSpPr>
        <p:spPr/>
        <p:txBody>
          <a:bodyPr/>
          <a:lstStyle/>
          <a:p>
            <a:r>
              <a:rPr lang="en-US"/>
              <a:t>Discussing NRT</a:t>
            </a:r>
          </a:p>
        </p:txBody>
      </p:sp>
      <p:sp>
        <p:nvSpPr>
          <p:cNvPr id="4" name="Footer Placeholder 3">
            <a:extLst>
              <a:ext uri="{FF2B5EF4-FFF2-40B4-BE49-F238E27FC236}">
                <a16:creationId xmlns:a16="http://schemas.microsoft.com/office/drawing/2014/main" id="{CA4B0C37-1EEA-BC13-7313-7DB92299F906}"/>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
        <p:nvSpPr>
          <p:cNvPr id="5" name="Rectangular Callout 5">
            <a:extLst>
              <a:ext uri="{FF2B5EF4-FFF2-40B4-BE49-F238E27FC236}">
                <a16:creationId xmlns:a16="http://schemas.microsoft.com/office/drawing/2014/main" id="{A9077414-8C3B-73D4-D60E-370AC1B0C6FB}"/>
              </a:ext>
            </a:extLst>
          </p:cNvPr>
          <p:cNvSpPr>
            <a:spLocks noChangeArrowheads="1"/>
          </p:cNvSpPr>
          <p:nvPr/>
        </p:nvSpPr>
        <p:spPr bwMode="auto">
          <a:xfrm>
            <a:off x="914400" y="2381432"/>
            <a:ext cx="7315200" cy="2789775"/>
          </a:xfrm>
          <a:prstGeom prst="wedgeRectCallout">
            <a:avLst>
              <a:gd name="adj1" fmla="val -33444"/>
              <a:gd name="adj2" fmla="val 64569"/>
            </a:avLst>
          </a:prstGeom>
          <a:solidFill>
            <a:schemeClr val="accent1"/>
          </a:solidFill>
          <a:ln w="9525">
            <a:noFill/>
            <a:miter lim="800000"/>
            <a:headEnd/>
            <a:tailEnd/>
          </a:ln>
          <a:effectLst>
            <a:outerShdw blurRad="254000" dist="63500" dir="5400000" algn="ctr" rotWithShape="0">
              <a:srgbClr val="000000">
                <a:alpha val="25000"/>
              </a:srgbClr>
            </a:outerShdw>
          </a:effectLst>
        </p:spPr>
        <p:txBody>
          <a:bodyPr lIns="360000" tIns="288000" rIns="360000" bIns="432000" anchor="ctr">
            <a:prstTxWarp prst="textNoShape">
              <a:avLst/>
            </a:prstTxWarp>
            <a:spAutoFit/>
          </a:bodyPr>
          <a:lstStyle/>
          <a:p>
            <a:pPr>
              <a:lnSpc>
                <a:spcPts val="2500"/>
              </a:lnSpc>
              <a:spcAft>
                <a:spcPts val="1250"/>
              </a:spcAft>
            </a:pPr>
            <a:r>
              <a:rPr lang="en-GB" i="1" dirty="0">
                <a:solidFill>
                  <a:schemeClr val="bg2"/>
                </a:solidFill>
                <a:latin typeface="Arial"/>
                <a:ea typeface="Calibri"/>
                <a:cs typeface="Arial"/>
              </a:rPr>
              <a:t>“Using two products together (usually a patch to deliver a background dose of nicotine and a faster-acting product like the mouth spray or lozenge to give extra help as needed) gives you an increased chance of success compared with using one product.</a:t>
            </a:r>
          </a:p>
          <a:p>
            <a:pPr>
              <a:lnSpc>
                <a:spcPts val="2500"/>
              </a:lnSpc>
              <a:spcAft>
                <a:spcPts val="1250"/>
              </a:spcAft>
            </a:pPr>
            <a:r>
              <a:rPr lang="en-GB" i="1" dirty="0">
                <a:solidFill>
                  <a:schemeClr val="bg2"/>
                </a:solidFill>
                <a:latin typeface="Arial"/>
                <a:ea typeface="Calibri"/>
                <a:cs typeface="Arial"/>
              </a:rPr>
              <a:t>Do you have any thoughts about this?” </a:t>
            </a:r>
          </a:p>
        </p:txBody>
      </p:sp>
    </p:spTree>
    <p:extLst>
      <p:ext uri="{BB962C8B-B14F-4D97-AF65-F5344CB8AC3E}">
        <p14:creationId xmlns:p14="http://schemas.microsoft.com/office/powerpoint/2010/main" val="287722978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7E2667-53C9-A4BB-328E-36B982033EC1}"/>
            </a:ext>
          </a:extLst>
        </p:cNvPr>
        <p:cNvGrpSpPr/>
        <p:nvPr/>
      </p:nvGrpSpPr>
      <p:grpSpPr>
        <a:xfrm>
          <a:off x="0" y="0"/>
          <a:ext cx="0" cy="0"/>
          <a:chOff x="0" y="0"/>
          <a:chExt cx="0" cy="0"/>
        </a:xfrm>
      </p:grpSpPr>
      <p:grpSp>
        <p:nvGrpSpPr>
          <p:cNvPr id="6" name="Group 5">
            <a:extLst>
              <a:ext uri="{FF2B5EF4-FFF2-40B4-BE49-F238E27FC236}">
                <a16:creationId xmlns:a16="http://schemas.microsoft.com/office/drawing/2014/main" id="{FAB48F09-59FF-3D71-4A15-DB008D3FE3FB}"/>
              </a:ext>
            </a:extLst>
          </p:cNvPr>
          <p:cNvGrpSpPr/>
          <p:nvPr/>
        </p:nvGrpSpPr>
        <p:grpSpPr>
          <a:xfrm>
            <a:off x="773158" y="688240"/>
            <a:ext cx="7597685" cy="5247495"/>
            <a:chOff x="773158" y="688240"/>
            <a:chExt cx="7597685" cy="5247495"/>
          </a:xfrm>
        </p:grpSpPr>
        <p:sp>
          <p:nvSpPr>
            <p:cNvPr id="2" name="TextBox 1">
              <a:extLst>
                <a:ext uri="{FF2B5EF4-FFF2-40B4-BE49-F238E27FC236}">
                  <a16:creationId xmlns:a16="http://schemas.microsoft.com/office/drawing/2014/main" id="{D8FB209A-19A1-EE4A-5502-E920598F930C}"/>
                </a:ext>
              </a:extLst>
            </p:cNvPr>
            <p:cNvSpPr txBox="1"/>
            <p:nvPr/>
          </p:nvSpPr>
          <p:spPr bwMode="auto">
            <a:xfrm>
              <a:off x="773158" y="688240"/>
              <a:ext cx="7597685" cy="1031504"/>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3200" b="1">
                  <a:solidFill>
                    <a:schemeClr val="bg1"/>
                  </a:solidFill>
                  <a:effectLst>
                    <a:outerShdw blurRad="254000" dist="63500" dir="5400000" algn="ctr" rotWithShape="0">
                      <a:srgbClr val="000000">
                        <a:alpha val="25000"/>
                      </a:srgbClr>
                    </a:outerShdw>
                  </a:effectLst>
                  <a:latin typeface="+mn-lt"/>
                  <a:cs typeface="Segoe UI"/>
                </a:rPr>
                <a:t>Over to you…</a:t>
              </a:r>
            </a:p>
          </p:txBody>
        </p:sp>
        <p:grpSp>
          <p:nvGrpSpPr>
            <p:cNvPr id="5" name="Group 4">
              <a:extLst>
                <a:ext uri="{FF2B5EF4-FFF2-40B4-BE49-F238E27FC236}">
                  <a16:creationId xmlns:a16="http://schemas.microsoft.com/office/drawing/2014/main" id="{4A2A5D87-F1D3-B9C2-8537-A3A5C03ABF62}"/>
                </a:ext>
              </a:extLst>
            </p:cNvPr>
            <p:cNvGrpSpPr/>
            <p:nvPr/>
          </p:nvGrpSpPr>
          <p:grpSpPr>
            <a:xfrm>
              <a:off x="2628998" y="3361888"/>
              <a:ext cx="3886004" cy="2573847"/>
              <a:chOff x="2628998" y="3361888"/>
              <a:chExt cx="3886004" cy="2573847"/>
            </a:xfrm>
          </p:grpSpPr>
          <p:pic>
            <p:nvPicPr>
              <p:cNvPr id="3" name="Graphic 2">
                <a:extLst>
                  <a:ext uri="{FF2B5EF4-FFF2-40B4-BE49-F238E27FC236}">
                    <a16:creationId xmlns:a16="http://schemas.microsoft.com/office/drawing/2014/main" id="{22ED1E52-7613-7340-24E0-06ADA52A2E0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28998" y="3361888"/>
                <a:ext cx="3886004" cy="2573847"/>
              </a:xfrm>
              <a:prstGeom prst="rect">
                <a:avLst/>
              </a:prstGeom>
              <a:effectLst>
                <a:outerShdw blurRad="317500" dist="76200" dir="5400000" algn="ctr" rotWithShape="0">
                  <a:srgbClr val="000000">
                    <a:alpha val="25000"/>
                  </a:srgbClr>
                </a:outerShdw>
              </a:effectLst>
            </p:spPr>
          </p:pic>
          <p:sp>
            <p:nvSpPr>
              <p:cNvPr id="4" name="Graphic 5">
                <a:extLst>
                  <a:ext uri="{FF2B5EF4-FFF2-40B4-BE49-F238E27FC236}">
                    <a16:creationId xmlns:a16="http://schemas.microsoft.com/office/drawing/2014/main" id="{0292E827-B2D7-0A46-1529-98415A5A108A}"/>
                  </a:ext>
                </a:extLst>
              </p:cNvPr>
              <p:cNvSpPr/>
              <p:nvPr/>
            </p:nvSpPr>
            <p:spPr>
              <a:xfrm>
                <a:off x="4006669" y="3833769"/>
                <a:ext cx="1123154" cy="1568741"/>
              </a:xfrm>
              <a:custGeom>
                <a:avLst/>
                <a:gdLst>
                  <a:gd name="connsiteX0" fmla="*/ 127090 w 414671"/>
                  <a:gd name="connsiteY0" fmla="*/ 256564 h 579183"/>
                  <a:gd name="connsiteX1" fmla="*/ 134422 w 414671"/>
                  <a:gd name="connsiteY1" fmla="*/ 250048 h 579183"/>
                  <a:gd name="connsiteX2" fmla="*/ 262326 w 414671"/>
                  <a:gd name="connsiteY2" fmla="*/ 184889 h 579183"/>
                  <a:gd name="connsiteX3" fmla="*/ 262326 w 414671"/>
                  <a:gd name="connsiteY3" fmla="*/ 183260 h 579183"/>
                  <a:gd name="connsiteX4" fmla="*/ 200411 w 414671"/>
                  <a:gd name="connsiteY4" fmla="*/ 138463 h 579183"/>
                  <a:gd name="connsiteX5" fmla="*/ 81468 w 414671"/>
                  <a:gd name="connsiteY5" fmla="*/ 192220 h 579183"/>
                  <a:gd name="connsiteX6" fmla="*/ 0 w 414671"/>
                  <a:gd name="connsiteY6" fmla="*/ 85521 h 579183"/>
                  <a:gd name="connsiteX7" fmla="*/ 211002 w 414671"/>
                  <a:gd name="connsiteY7" fmla="*/ 0 h 579183"/>
                  <a:gd name="connsiteX8" fmla="*/ 414671 w 414671"/>
                  <a:gd name="connsiteY8" fmla="*/ 171043 h 579183"/>
                  <a:gd name="connsiteX9" fmla="*/ 414671 w 414671"/>
                  <a:gd name="connsiteY9" fmla="*/ 172672 h 579183"/>
                  <a:gd name="connsiteX10" fmla="*/ 255809 w 414671"/>
                  <a:gd name="connsiteY10" fmla="*/ 341271 h 579183"/>
                  <a:gd name="connsiteX11" fmla="*/ 246033 w 414671"/>
                  <a:gd name="connsiteY11" fmla="*/ 393398 h 579183"/>
                  <a:gd name="connsiteX12" fmla="*/ 148271 w 414671"/>
                  <a:gd name="connsiteY12" fmla="*/ 393398 h 579183"/>
                  <a:gd name="connsiteX13" fmla="*/ 127090 w 414671"/>
                  <a:gd name="connsiteY13" fmla="*/ 256564 h 579183"/>
                  <a:gd name="connsiteX14" fmla="*/ 114055 w 414671"/>
                  <a:gd name="connsiteY14" fmla="*/ 440720 h 579183"/>
                  <a:gd name="connsiteX15" fmla="*/ 274546 w 414671"/>
                  <a:gd name="connsiteY15" fmla="*/ 440720 h 579183"/>
                  <a:gd name="connsiteX16" fmla="*/ 274546 w 414671"/>
                  <a:gd name="connsiteY16" fmla="*/ 579183 h 579183"/>
                  <a:gd name="connsiteX17" fmla="*/ 114055 w 414671"/>
                  <a:gd name="connsiteY17" fmla="*/ 579183 h 579183"/>
                  <a:gd name="connsiteX18" fmla="*/ 114055 w 414671"/>
                  <a:gd name="connsiteY18" fmla="*/ 440720 h 579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4671" h="579183">
                    <a:moveTo>
                      <a:pt x="127090" y="256564"/>
                    </a:moveTo>
                    <a:lnTo>
                      <a:pt x="134422" y="250048"/>
                    </a:lnTo>
                    <a:cubicBezTo>
                      <a:pt x="228924" y="241903"/>
                      <a:pt x="262326" y="219098"/>
                      <a:pt x="262326" y="184889"/>
                    </a:cubicBezTo>
                    <a:lnTo>
                      <a:pt x="262326" y="183260"/>
                    </a:lnTo>
                    <a:cubicBezTo>
                      <a:pt x="262326" y="155567"/>
                      <a:pt x="239515" y="138463"/>
                      <a:pt x="200411" y="138463"/>
                    </a:cubicBezTo>
                    <a:cubicBezTo>
                      <a:pt x="162121" y="138463"/>
                      <a:pt x="120572" y="158011"/>
                      <a:pt x="81468" y="192220"/>
                    </a:cubicBezTo>
                    <a:lnTo>
                      <a:pt x="0" y="85521"/>
                    </a:lnTo>
                    <a:cubicBezTo>
                      <a:pt x="49695" y="35837"/>
                      <a:pt x="117314" y="0"/>
                      <a:pt x="211002" y="0"/>
                    </a:cubicBezTo>
                    <a:cubicBezTo>
                      <a:pt x="330759" y="0"/>
                      <a:pt x="414671" y="64345"/>
                      <a:pt x="414671" y="171043"/>
                    </a:cubicBezTo>
                    <a:lnTo>
                      <a:pt x="414671" y="172672"/>
                    </a:lnTo>
                    <a:cubicBezTo>
                      <a:pt x="414671" y="275297"/>
                      <a:pt x="346238" y="318465"/>
                      <a:pt x="255809" y="341271"/>
                    </a:cubicBezTo>
                    <a:lnTo>
                      <a:pt x="246033" y="393398"/>
                    </a:lnTo>
                    <a:lnTo>
                      <a:pt x="148271" y="393398"/>
                    </a:lnTo>
                    <a:lnTo>
                      <a:pt x="127090" y="256564"/>
                    </a:lnTo>
                    <a:close/>
                    <a:moveTo>
                      <a:pt x="114055" y="440720"/>
                    </a:moveTo>
                    <a:lnTo>
                      <a:pt x="274546" y="440720"/>
                    </a:lnTo>
                    <a:lnTo>
                      <a:pt x="274546" y="579183"/>
                    </a:lnTo>
                    <a:lnTo>
                      <a:pt x="114055" y="579183"/>
                    </a:lnTo>
                    <a:lnTo>
                      <a:pt x="114055" y="440720"/>
                    </a:lnTo>
                    <a:close/>
                  </a:path>
                </a:pathLst>
              </a:custGeom>
              <a:solidFill>
                <a:schemeClr val="accent1"/>
              </a:solidFill>
              <a:ln w="8132" cap="flat">
                <a:noFill/>
                <a:prstDash val="solid"/>
                <a:miter/>
              </a:ln>
              <a:effectLst>
                <a:outerShdw blurRad="254000" dist="63500" dir="5400000" algn="ctr" rotWithShape="0">
                  <a:srgbClr val="000000">
                    <a:alpha val="14863"/>
                  </a:srgbClr>
                </a:outerShdw>
              </a:effectLst>
            </p:spPr>
            <p:txBody>
              <a:bodyPr rtlCol="0" anchor="ctr"/>
              <a:lstStyle/>
              <a:p>
                <a:endParaRPr lang="en-US"/>
              </a:p>
            </p:txBody>
          </p:sp>
        </p:grpSp>
      </p:grpSp>
    </p:spTree>
    <p:extLst>
      <p:ext uri="{BB962C8B-B14F-4D97-AF65-F5344CB8AC3E}">
        <p14:creationId xmlns:p14="http://schemas.microsoft.com/office/powerpoint/2010/main" val="1544010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59075C-3362-9C44-D264-2172E4E26766}"/>
              </a:ext>
            </a:extLst>
          </p:cNvPr>
          <p:cNvPicPr>
            <a:picLocks noChangeAspect="1"/>
          </p:cNvPicPr>
          <p:nvPr/>
        </p:nvPicPr>
        <p:blipFill>
          <a:blip r:embed="rId3"/>
          <a:srcRect/>
          <a:stretch/>
        </p:blipFill>
        <p:spPr>
          <a:xfrm>
            <a:off x="0" y="0"/>
            <a:ext cx="9144000" cy="6858000"/>
          </a:xfrm>
          <a:prstGeom prst="rect">
            <a:avLst/>
          </a:prstGeom>
        </p:spPr>
      </p:pic>
      <p:sp>
        <p:nvSpPr>
          <p:cNvPr id="8" name="Text Placeholder 3">
            <a:extLst>
              <a:ext uri="{FF2B5EF4-FFF2-40B4-BE49-F238E27FC236}">
                <a16:creationId xmlns:a16="http://schemas.microsoft.com/office/drawing/2014/main" id="{BE86D53E-02D7-4F31-4D26-DA4C11B785A1}"/>
              </a:ext>
            </a:extLst>
          </p:cNvPr>
          <p:cNvSpPr txBox="1">
            <a:spLocks/>
          </p:cNvSpPr>
          <p:nvPr/>
        </p:nvSpPr>
        <p:spPr bwMode="auto">
          <a:xfrm>
            <a:off x="0" y="4378037"/>
            <a:ext cx="9144000" cy="1567511"/>
          </a:xfrm>
          <a:prstGeom prst="rect">
            <a:avLst/>
          </a:prstGeom>
          <a:solidFill>
            <a:schemeClr val="accent2">
              <a:alpha val="80000"/>
            </a:schemeClr>
          </a:solidFill>
          <a:ln w="9525">
            <a:noFill/>
            <a:miter lim="800000"/>
            <a:headEnd/>
            <a:tailEnd/>
          </a:ln>
        </p:spPr>
        <p:txBody>
          <a:bodyPr vert="horz" wrap="square" lIns="1080000" tIns="45720" rIns="108000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Lucida Grande" panose="020B0600040502020204" pitchFamily="34" charset="0"/>
              <a:buNone/>
            </a:pPr>
            <a:r>
              <a:rPr lang="en-US" sz="2800" b="1" dirty="0">
                <a:solidFill>
                  <a:schemeClr val="bg1"/>
                </a:solidFill>
              </a:rPr>
              <a:t>Gregory </a:t>
            </a:r>
            <a:r>
              <a:rPr lang="en-US" sz="2600" dirty="0">
                <a:solidFill>
                  <a:schemeClr val="bg1"/>
                </a:solidFill>
              </a:rPr>
              <a:t>– age 48</a:t>
            </a:r>
          </a:p>
          <a:p>
            <a:pPr marL="0" indent="0">
              <a:buNone/>
            </a:pPr>
            <a:r>
              <a:rPr lang="en-US" sz="2400" dirty="0">
                <a:solidFill>
                  <a:schemeClr val="accent3"/>
                </a:solidFill>
              </a:rPr>
              <a:t>Smokes 20 cigarettes/day; 33 years</a:t>
            </a:r>
          </a:p>
        </p:txBody>
      </p:sp>
    </p:spTree>
    <p:extLst>
      <p:ext uri="{BB962C8B-B14F-4D97-AF65-F5344CB8AC3E}">
        <p14:creationId xmlns:p14="http://schemas.microsoft.com/office/powerpoint/2010/main" val="3788850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97A36-A89B-8540-AD69-6D7715F3FCA9}"/>
              </a:ext>
            </a:extLst>
          </p:cNvPr>
          <p:cNvSpPr>
            <a:spLocks noGrp="1"/>
          </p:cNvSpPr>
          <p:nvPr>
            <p:ph type="title"/>
          </p:nvPr>
        </p:nvSpPr>
        <p:spPr/>
        <p:txBody>
          <a:bodyPr/>
          <a:lstStyle/>
          <a:p>
            <a:r>
              <a:rPr lang="en-US" dirty="0"/>
              <a:t>Skills practice</a:t>
            </a:r>
          </a:p>
        </p:txBody>
      </p:sp>
      <p:graphicFrame>
        <p:nvGraphicFramePr>
          <p:cNvPr id="6" name="Table 5">
            <a:extLst>
              <a:ext uri="{FF2B5EF4-FFF2-40B4-BE49-F238E27FC236}">
                <a16:creationId xmlns:a16="http://schemas.microsoft.com/office/drawing/2014/main" id="{64E65701-1F13-6E41-B28C-EF936BC9883C}"/>
              </a:ext>
            </a:extLst>
          </p:cNvPr>
          <p:cNvGraphicFramePr>
            <a:graphicFrameLocks noGrp="1"/>
          </p:cNvGraphicFramePr>
          <p:nvPr>
            <p:extLst>
              <p:ext uri="{D42A27DB-BD31-4B8C-83A1-F6EECF244321}">
                <p14:modId xmlns:p14="http://schemas.microsoft.com/office/powerpoint/2010/main" val="960198313"/>
              </p:ext>
            </p:extLst>
          </p:nvPr>
        </p:nvGraphicFramePr>
        <p:xfrm>
          <a:off x="685800" y="1437664"/>
          <a:ext cx="5915947" cy="4734648"/>
        </p:xfrm>
        <a:graphic>
          <a:graphicData uri="http://schemas.openxmlformats.org/drawingml/2006/table">
            <a:tbl>
              <a:tblPr firstRow="1" bandRow="1">
                <a:tableStyleId>{5C22544A-7EE6-4342-B048-85BDC9FD1C3A}</a:tableStyleId>
              </a:tblPr>
              <a:tblGrid>
                <a:gridCol w="1667582">
                  <a:extLst>
                    <a:ext uri="{9D8B030D-6E8A-4147-A177-3AD203B41FA5}">
                      <a16:colId xmlns:a16="http://schemas.microsoft.com/office/drawing/2014/main" val="3889081879"/>
                    </a:ext>
                  </a:extLst>
                </a:gridCol>
                <a:gridCol w="4248365">
                  <a:extLst>
                    <a:ext uri="{9D8B030D-6E8A-4147-A177-3AD203B41FA5}">
                      <a16:colId xmlns:a16="http://schemas.microsoft.com/office/drawing/2014/main" val="600406677"/>
                    </a:ext>
                  </a:extLst>
                </a:gridCol>
              </a:tblGrid>
              <a:tr h="850493">
                <a:tc>
                  <a:txBody>
                    <a:bodyPr/>
                    <a:lstStyle/>
                    <a:p>
                      <a:pPr algn="l">
                        <a:lnSpc>
                          <a:spcPts val="1800"/>
                        </a:lnSpc>
                        <a:spcBef>
                          <a:spcPts val="600"/>
                        </a:spcBef>
                        <a:spcAft>
                          <a:spcPts val="600"/>
                        </a:spcAft>
                      </a:pPr>
                      <a:r>
                        <a:rPr lang="en-US" sz="1300" b="1" i="0" dirty="0">
                          <a:latin typeface="+mn-lt"/>
                        </a:rPr>
                        <a:t>Reason for admission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300"/>
                        </a:spcBef>
                        <a:spcAft>
                          <a:spcPts val="300"/>
                        </a:spcAft>
                      </a:pPr>
                      <a:r>
                        <a:rPr lang="en-US" sz="1400" b="0" i="0" dirty="0">
                          <a:solidFill>
                            <a:schemeClr val="tx1"/>
                          </a:solidFill>
                          <a:latin typeface="+mn-lt"/>
                        </a:rPr>
                        <a:t>Breathing difficulties (uncontrolled asthma). Emergency overnight admission. This is his third admission for this problem. You are seeing him on day two.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4107125779"/>
                  </a:ext>
                </a:extLst>
              </a:tr>
              <a:tr h="433063">
                <a:tc>
                  <a:txBody>
                    <a:bodyPr/>
                    <a:lstStyle/>
                    <a:p>
                      <a:pPr algn="l">
                        <a:lnSpc>
                          <a:spcPts val="1800"/>
                        </a:lnSpc>
                        <a:spcBef>
                          <a:spcPts val="600"/>
                        </a:spcBef>
                        <a:spcAft>
                          <a:spcPts val="600"/>
                        </a:spcAft>
                      </a:pPr>
                      <a:r>
                        <a:rPr lang="en-US" sz="1300" b="1" i="0" dirty="0">
                          <a:solidFill>
                            <a:schemeClr val="bg1"/>
                          </a:solidFill>
                          <a:latin typeface="+mn-lt"/>
                        </a:rPr>
                        <a:t>History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300"/>
                        </a:spcBef>
                        <a:spcAft>
                          <a:spcPts val="300"/>
                        </a:spcAft>
                      </a:pPr>
                      <a:r>
                        <a:rPr lang="en-US" sz="1400" b="0" i="0" dirty="0">
                          <a:latin typeface="+mn-lt"/>
                        </a:rPr>
                        <a:t>Married, wife also smokes. Routine/manual occupation.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476263633"/>
                  </a:ext>
                </a:extLst>
              </a:tr>
              <a:tr h="568915">
                <a:tc>
                  <a:txBody>
                    <a:bodyPr/>
                    <a:lstStyle/>
                    <a:p>
                      <a:pPr algn="l">
                        <a:lnSpc>
                          <a:spcPts val="1800"/>
                        </a:lnSpc>
                        <a:spcBef>
                          <a:spcPts val="600"/>
                        </a:spcBef>
                        <a:spcAft>
                          <a:spcPts val="600"/>
                        </a:spcAft>
                      </a:pPr>
                      <a:r>
                        <a:rPr lang="en-US" sz="1300" b="1" i="0" dirty="0">
                          <a:solidFill>
                            <a:schemeClr val="bg1"/>
                          </a:solidFill>
                          <a:latin typeface="+mn-lt"/>
                        </a:rPr>
                        <a:t>Tobacco use</a:t>
                      </a:r>
                    </a:p>
                    <a:p>
                      <a:pPr algn="l">
                        <a:lnSpc>
                          <a:spcPts val="1800"/>
                        </a:lnSpc>
                        <a:spcBef>
                          <a:spcPts val="600"/>
                        </a:spcBef>
                        <a:spcAft>
                          <a:spcPts val="600"/>
                        </a:spcAft>
                      </a:pPr>
                      <a:endParaRPr lang="en-US" sz="1300" b="1" i="0" dirty="0">
                        <a:solidFill>
                          <a:schemeClr val="bg1"/>
                        </a:solidFill>
                        <a:latin typeface="+mn-lt"/>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300"/>
                        </a:spcBef>
                        <a:spcAft>
                          <a:spcPts val="300"/>
                        </a:spcAft>
                      </a:pPr>
                      <a:r>
                        <a:rPr lang="en-US" sz="1400" b="0" i="0" dirty="0">
                          <a:latin typeface="+mn-lt"/>
                        </a:rPr>
                        <a:t>20 cigarettes/day for 33 years.</a:t>
                      </a:r>
                    </a:p>
                    <a:p>
                      <a:pPr>
                        <a:lnSpc>
                          <a:spcPts val="1800"/>
                        </a:lnSpc>
                        <a:spcBef>
                          <a:spcPts val="300"/>
                        </a:spcBef>
                        <a:spcAft>
                          <a:spcPts val="300"/>
                        </a:spcAft>
                      </a:pPr>
                      <a:r>
                        <a:rPr lang="en-US" sz="1400" b="0" i="0" dirty="0">
                          <a:latin typeface="+mn-lt"/>
                        </a:rPr>
                        <a:t>Wakes at night to smoke and first thing.</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206747704"/>
                  </a:ext>
                </a:extLst>
              </a:tr>
              <a:tr h="2022326">
                <a:tc>
                  <a:txBody>
                    <a:bodyPr/>
                    <a:lstStyle/>
                    <a:p>
                      <a:pPr algn="l">
                        <a:lnSpc>
                          <a:spcPts val="1800"/>
                        </a:lnSpc>
                        <a:spcBef>
                          <a:spcPts val="600"/>
                        </a:spcBef>
                        <a:spcAft>
                          <a:spcPts val="600"/>
                        </a:spcAft>
                      </a:pPr>
                      <a:r>
                        <a:rPr lang="en-US" sz="1300" b="1" i="0" dirty="0">
                          <a:solidFill>
                            <a:schemeClr val="bg1"/>
                          </a:solidFill>
                          <a:latin typeface="+mn-lt"/>
                        </a:rPr>
                        <a:t>Inpatient treatment summary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marL="0" marR="0" lvl="0" indent="0" algn="l" defTabSz="457200" rtl="0" eaLnBrk="1" fontAlgn="auto" latinLnBrk="0" hangingPunct="1">
                        <a:lnSpc>
                          <a:spcPts val="1800"/>
                        </a:lnSpc>
                        <a:spcBef>
                          <a:spcPts val="300"/>
                        </a:spcBef>
                        <a:spcAft>
                          <a:spcPts val="300"/>
                        </a:spcAft>
                        <a:buClrTx/>
                        <a:buSzTx/>
                        <a:buFontTx/>
                        <a:buNone/>
                        <a:tabLst/>
                        <a:defRPr/>
                      </a:pPr>
                      <a:r>
                        <a:rPr lang="en-US" sz="1400" b="0" i="0" dirty="0">
                          <a:latin typeface="+mn-lt"/>
                        </a:rPr>
                        <a:t>Admitting team have prescribed a 25mg patch and inhalator.</a:t>
                      </a:r>
                    </a:p>
                    <a:p>
                      <a:pPr lvl="0">
                        <a:lnSpc>
                          <a:spcPts val="1800"/>
                        </a:lnSpc>
                        <a:spcBef>
                          <a:spcPts val="300"/>
                        </a:spcBef>
                        <a:spcAft>
                          <a:spcPts val="300"/>
                        </a:spcAft>
                        <a:buNone/>
                      </a:pPr>
                      <a:r>
                        <a:rPr lang="en-US" sz="1400" b="0" i="0" dirty="0">
                          <a:latin typeface="+mn-lt"/>
                        </a:rPr>
                        <a:t>Cravings: strong, has not smoked since admission, eager to smoke as soon as he is able to go outside.</a:t>
                      </a:r>
                    </a:p>
                    <a:p>
                      <a:pPr lvl="0">
                        <a:lnSpc>
                          <a:spcPts val="1800"/>
                        </a:lnSpc>
                        <a:spcBef>
                          <a:spcPts val="300"/>
                        </a:spcBef>
                        <a:spcAft>
                          <a:spcPts val="300"/>
                        </a:spcAft>
                        <a:buNone/>
                      </a:pPr>
                      <a:r>
                        <a:rPr lang="en-US" sz="1400" b="0" i="0" dirty="0">
                          <a:latin typeface="+mn-lt"/>
                        </a:rPr>
                        <a:t>Withdrawal symptoms: restlessness and urges to smoke. Feeling motivated to use this hospitalisation to stop.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784221095"/>
                  </a:ext>
                </a:extLst>
              </a:tr>
              <a:tr h="662788">
                <a:tc>
                  <a:txBody>
                    <a:bodyPr/>
                    <a:lstStyle/>
                    <a:p>
                      <a:pPr algn="l">
                        <a:lnSpc>
                          <a:spcPts val="1800"/>
                        </a:lnSpc>
                        <a:spcBef>
                          <a:spcPts val="600"/>
                        </a:spcBef>
                        <a:spcAft>
                          <a:spcPts val="600"/>
                        </a:spcAft>
                      </a:pPr>
                      <a:r>
                        <a:rPr lang="en-US" sz="1300" b="1" i="0" dirty="0">
                          <a:solidFill>
                            <a:schemeClr val="bg1"/>
                          </a:solidFill>
                          <a:latin typeface="+mn-lt"/>
                        </a:rPr>
                        <a:t>Past quits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ct val="100000"/>
                        </a:lnSpc>
                        <a:spcBef>
                          <a:spcPts val="300"/>
                        </a:spcBef>
                        <a:spcAft>
                          <a:spcPts val="300"/>
                        </a:spcAft>
                      </a:pPr>
                      <a:r>
                        <a:rPr lang="en-GB" sz="1400" kern="1200" dirty="0">
                          <a:solidFill>
                            <a:schemeClr val="dk1"/>
                          </a:solidFill>
                          <a:effectLst/>
                          <a:latin typeface="+mn-lt"/>
                          <a:ea typeface="+mn-ea"/>
                          <a:cs typeface="+mn-cs"/>
                        </a:rPr>
                        <a:t>Has tried to quit once or twice but did not make it beyond a couple of days, during one attempt managed to quit for a week.</a:t>
                      </a:r>
                      <a:r>
                        <a:rPr lang="en-GB" sz="1400" dirty="0">
                          <a:effectLst/>
                          <a:latin typeface="+mn-lt"/>
                        </a:rPr>
                        <a:t> </a:t>
                      </a:r>
                      <a:endParaRPr lang="en-GB" sz="1400" b="0" i="0" dirty="0">
                        <a:effectLst/>
                        <a:latin typeface="+mn-lt"/>
                        <a:ea typeface="Calibri" panose="020F0502020204030204" pitchFamily="34" charset="0"/>
                        <a:cs typeface="Times New Roman" panose="02020603050405020304" pitchFamily="18" charset="0"/>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1165269166"/>
                  </a:ext>
                </a:extLst>
              </a:tr>
            </a:tbl>
          </a:graphicData>
        </a:graphic>
      </p:graphicFrame>
      <p:grpSp>
        <p:nvGrpSpPr>
          <p:cNvPr id="4" name="Group 3">
            <a:extLst>
              <a:ext uri="{FF2B5EF4-FFF2-40B4-BE49-F238E27FC236}">
                <a16:creationId xmlns:a16="http://schemas.microsoft.com/office/drawing/2014/main" id="{90C9FB40-01AC-D24B-81F9-40FCAD715BD5}"/>
              </a:ext>
            </a:extLst>
          </p:cNvPr>
          <p:cNvGrpSpPr/>
          <p:nvPr/>
        </p:nvGrpSpPr>
        <p:grpSpPr>
          <a:xfrm>
            <a:off x="6601747" y="4432129"/>
            <a:ext cx="2335696" cy="836307"/>
            <a:chOff x="6563267" y="4482929"/>
            <a:chExt cx="2335696" cy="836307"/>
          </a:xfrm>
        </p:grpSpPr>
        <p:sp>
          <p:nvSpPr>
            <p:cNvPr id="7" name="TextBox 6">
              <a:extLst>
                <a:ext uri="{FF2B5EF4-FFF2-40B4-BE49-F238E27FC236}">
                  <a16:creationId xmlns:a16="http://schemas.microsoft.com/office/drawing/2014/main" id="{260481DE-252C-C448-B8E9-B1F99CCB3710}"/>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dirty="0">
                  <a:latin typeface="Century Gothic" panose="020B0502020202020204" pitchFamily="34" charset="0"/>
                </a:rPr>
                <a:t>Gregory, </a:t>
              </a:r>
              <a:r>
                <a:rPr lang="en-US" sz="1700" dirty="0">
                  <a:latin typeface="Century Gothic" panose="020B0502020202020204" pitchFamily="34" charset="0"/>
                </a:rPr>
                <a:t>48</a:t>
              </a:r>
              <a:endParaRPr kumimoji="0" lang="en-US" sz="1700" u="none" strike="noStrike" kern="1200" cap="none" spc="0" normalizeH="0" baseline="0" noProof="0" dirty="0">
                <a:ln>
                  <a:noFill/>
                </a:ln>
                <a:effectLst/>
                <a:uLnTx/>
                <a:uFillTx/>
                <a:latin typeface="Century Gothic" panose="020B0502020202020204" pitchFamily="34" charset="0"/>
              </a:endParaRPr>
            </a:p>
          </p:txBody>
        </p:sp>
        <p:cxnSp>
          <p:nvCxnSpPr>
            <p:cNvPr id="9" name="Straight Connector 8">
              <a:extLst>
                <a:ext uri="{FF2B5EF4-FFF2-40B4-BE49-F238E27FC236}">
                  <a16:creationId xmlns:a16="http://schemas.microsoft.com/office/drawing/2014/main" id="{99DE2AC5-A1EB-A54D-B635-8BF1F91F2C17}"/>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FF0439A0-3F80-844E-A35F-E93532BD31B6}"/>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5" name="Picture 4" descr="A person lying in bed with a tube on his nose&#10;&#10;Description automatically generated">
            <a:extLst>
              <a:ext uri="{FF2B5EF4-FFF2-40B4-BE49-F238E27FC236}">
                <a16:creationId xmlns:a16="http://schemas.microsoft.com/office/drawing/2014/main" id="{780CB970-A071-77D4-3875-49229586C2EB}"/>
              </a:ext>
            </a:extLst>
          </p:cNvPr>
          <p:cNvPicPr>
            <a:picLocks noChangeAspect="1"/>
          </p:cNvPicPr>
          <p:nvPr/>
        </p:nvPicPr>
        <p:blipFill>
          <a:blip r:embed="rId3"/>
          <a:stretch>
            <a:fillRect/>
          </a:stretch>
        </p:blipFill>
        <p:spPr>
          <a:xfrm>
            <a:off x="6783861" y="2650194"/>
            <a:ext cx="1925364" cy="1667745"/>
          </a:xfrm>
          <a:prstGeom prst="rect">
            <a:avLst/>
          </a:prstGeom>
        </p:spPr>
      </p:pic>
      <p:sp>
        <p:nvSpPr>
          <p:cNvPr id="8" name="Footer Placeholder 3">
            <a:extLst>
              <a:ext uri="{FF2B5EF4-FFF2-40B4-BE49-F238E27FC236}">
                <a16:creationId xmlns:a16="http://schemas.microsoft.com/office/drawing/2014/main" id="{D6C6716A-0654-E859-C93E-994C77001AF6}"/>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36495108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ubtitle 2">
            <a:extLst>
              <a:ext uri="{FF2B5EF4-FFF2-40B4-BE49-F238E27FC236}">
                <a16:creationId xmlns:a16="http://schemas.microsoft.com/office/drawing/2014/main" id="{414DF6F5-6F51-DC44-BB26-6B5D013DAC27}"/>
              </a:ext>
            </a:extLst>
          </p:cNvPr>
          <p:cNvSpPr>
            <a:spLocks noGrp="1"/>
          </p:cNvSpPr>
          <p:nvPr>
            <p:ph type="subTitle" idx="1"/>
          </p:nvPr>
        </p:nvSpPr>
        <p:spPr>
          <a:xfrm>
            <a:off x="0" y="1499923"/>
            <a:ext cx="9144000" cy="3137064"/>
          </a:xfrm>
        </p:spPr>
        <p:txBody>
          <a:bodyPr anchor="t"/>
          <a:lstStyle/>
          <a:p>
            <a:pPr algn="ctr">
              <a:spcBef>
                <a:spcPts val="0"/>
              </a:spcBef>
              <a:spcAft>
                <a:spcPts val="0"/>
              </a:spcAft>
            </a:pPr>
            <a:r>
              <a:rPr lang="en-US" sz="3600" dirty="0">
                <a:solidFill>
                  <a:srgbClr val="F79645"/>
                </a:solidFill>
                <a:effectLst>
                  <a:outerShdw blurRad="254000" dist="76200" dir="5400000" algn="ctr" rotWithShape="0">
                    <a:srgbClr val="000000">
                      <a:alpha val="0"/>
                    </a:srgbClr>
                  </a:outerShdw>
                </a:effectLst>
              </a:rPr>
              <a:t>Skills practice</a:t>
            </a:r>
            <a:endParaRPr lang="en-US" dirty="0"/>
          </a:p>
          <a:p>
            <a:pPr algn="ctr">
              <a:spcBef>
                <a:spcPts val="0"/>
              </a:spcBef>
              <a:spcAft>
                <a:spcPts val="0"/>
              </a:spcAft>
            </a:pPr>
            <a:r>
              <a:rPr lang="en-US" sz="3600" b="0" dirty="0">
                <a:solidFill>
                  <a:srgbClr val="F79645"/>
                </a:solidFill>
                <a:effectLst>
                  <a:outerShdw blurRad="254000" dist="76200" dir="5400000" algn="ctr" rotWithShape="0">
                    <a:srgbClr val="000000">
                      <a:alpha val="0"/>
                    </a:srgbClr>
                  </a:outerShdw>
                </a:effectLst>
              </a:rPr>
              <a:t> </a:t>
            </a:r>
            <a:br>
              <a:rPr lang="en-US" sz="3200" dirty="0">
                <a:effectLst>
                  <a:outerShdw blurRad="254000" dist="76200" dir="5400000" algn="ctr" rotWithShape="0">
                    <a:srgbClr val="000000">
                      <a:alpha val="15000"/>
                    </a:srgbClr>
                  </a:outerShdw>
                </a:effectLst>
              </a:rPr>
            </a:br>
            <a:r>
              <a:rPr lang="en-US" sz="3200" dirty="0">
                <a:effectLst>
                  <a:outerShdw blurRad="254000" dist="38100" dir="5400000" algn="ctr" rotWithShape="0">
                    <a:srgbClr val="000000">
                      <a:alpha val="15000"/>
                    </a:srgbClr>
                  </a:outerShdw>
                </a:effectLst>
              </a:rPr>
              <a:t>How did it go?</a:t>
            </a:r>
            <a:endParaRPr lang="en-US" dirty="0"/>
          </a:p>
        </p:txBody>
      </p:sp>
    </p:spTree>
    <p:extLst>
      <p:ext uri="{BB962C8B-B14F-4D97-AF65-F5344CB8AC3E}">
        <p14:creationId xmlns:p14="http://schemas.microsoft.com/office/powerpoint/2010/main" val="112085978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C4EE25F-C4CC-13CA-B5F2-574AACCD640D}"/>
              </a:ext>
            </a:extLst>
          </p:cNvPr>
          <p:cNvPicPr>
            <a:picLocks noChangeAspect="1"/>
          </p:cNvPicPr>
          <p:nvPr/>
        </p:nvPicPr>
        <p:blipFill>
          <a:blip r:embed="rId2"/>
          <a:srcRect/>
          <a:stretch/>
        </p:blipFill>
        <p:spPr>
          <a:xfrm>
            <a:off x="0" y="0"/>
            <a:ext cx="9144000" cy="6858000"/>
          </a:xfrm>
          <a:prstGeom prst="rect">
            <a:avLst/>
          </a:prstGeom>
        </p:spPr>
      </p:pic>
      <p:sp>
        <p:nvSpPr>
          <p:cNvPr id="4" name="Text Placeholder 3">
            <a:extLst>
              <a:ext uri="{FF2B5EF4-FFF2-40B4-BE49-F238E27FC236}">
                <a16:creationId xmlns:a16="http://schemas.microsoft.com/office/drawing/2014/main" id="{A9BB0AB9-7DD0-FCFE-6DFC-D4F454EA5648}"/>
              </a:ext>
            </a:extLst>
          </p:cNvPr>
          <p:cNvSpPr txBox="1">
            <a:spLocks/>
          </p:cNvSpPr>
          <p:nvPr/>
        </p:nvSpPr>
        <p:spPr bwMode="auto">
          <a:xfrm>
            <a:off x="0" y="4378037"/>
            <a:ext cx="9144000" cy="1567511"/>
          </a:xfrm>
          <a:prstGeom prst="rect">
            <a:avLst/>
          </a:prstGeom>
          <a:solidFill>
            <a:schemeClr val="accent2">
              <a:alpha val="80000"/>
            </a:schemeClr>
          </a:solidFill>
          <a:ln w="9525">
            <a:noFill/>
            <a:miter lim="800000"/>
            <a:headEnd/>
            <a:tailEnd/>
          </a:ln>
        </p:spPr>
        <p:txBody>
          <a:bodyPr vert="horz" wrap="square" lIns="1080000" tIns="45720" rIns="108000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800" b="1" dirty="0">
                <a:solidFill>
                  <a:schemeClr val="bg1"/>
                </a:solidFill>
              </a:rPr>
              <a:t>Nicotine vapes</a:t>
            </a:r>
            <a:endParaRPr lang="en-US" sz="2600" dirty="0">
              <a:solidFill>
                <a:schemeClr val="bg1"/>
              </a:solidFill>
            </a:endParaRPr>
          </a:p>
        </p:txBody>
      </p:sp>
    </p:spTree>
    <p:extLst>
      <p:ext uri="{BB962C8B-B14F-4D97-AF65-F5344CB8AC3E}">
        <p14:creationId xmlns:p14="http://schemas.microsoft.com/office/powerpoint/2010/main" val="1720569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E3902-2924-064E-85A9-2B44F3F1828C}"/>
              </a:ext>
            </a:extLst>
          </p:cNvPr>
          <p:cNvSpPr>
            <a:spLocks noGrp="1"/>
          </p:cNvSpPr>
          <p:nvPr>
            <p:ph type="title"/>
          </p:nvPr>
        </p:nvSpPr>
        <p:spPr/>
        <p:txBody>
          <a:bodyPr/>
          <a:lstStyle/>
          <a:p>
            <a:r>
              <a:rPr lang="en-US" dirty="0"/>
              <a:t>Vape (e-cigarette, electronic cigarette) </a:t>
            </a:r>
          </a:p>
        </p:txBody>
      </p:sp>
      <p:sp>
        <p:nvSpPr>
          <p:cNvPr id="6" name="Text Placeholder 3">
            <a:extLst>
              <a:ext uri="{FF2B5EF4-FFF2-40B4-BE49-F238E27FC236}">
                <a16:creationId xmlns:a16="http://schemas.microsoft.com/office/drawing/2014/main" id="{2C3D9EC5-8B53-5244-9EC8-C90434493967}"/>
              </a:ext>
            </a:extLst>
          </p:cNvPr>
          <p:cNvSpPr txBox="1">
            <a:spLocks/>
          </p:cNvSpPr>
          <p:nvPr/>
        </p:nvSpPr>
        <p:spPr bwMode="auto">
          <a:xfrm>
            <a:off x="443086" y="4555228"/>
            <a:ext cx="3555229" cy="238162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Font typeface="Lucida Grande" panose="020B0600040502020204" pitchFamily="34" charset="0"/>
              <a:buNone/>
            </a:pPr>
            <a:r>
              <a:rPr lang="en-US" sz="1700" b="1" dirty="0">
                <a:solidFill>
                  <a:schemeClr val="accent1"/>
                </a:solidFill>
                <a:latin typeface="Arial" panose="020B0604020202020204" pitchFamily="34" charset="0"/>
                <a:cs typeface="Arial" panose="020B0604020202020204" pitchFamily="34" charset="0"/>
              </a:rPr>
              <a:t>How it works</a:t>
            </a:r>
          </a:p>
          <a:p>
            <a:pPr marL="223838" indent="-223838">
              <a:lnSpc>
                <a:spcPts val="2200"/>
              </a:lnSpc>
              <a:spcBef>
                <a:spcPts val="400"/>
              </a:spcBef>
              <a:spcAft>
                <a:spcPts val="400"/>
              </a:spcAft>
              <a:buClr>
                <a:schemeClr val="accent1"/>
              </a:buClr>
            </a:pPr>
            <a:r>
              <a:rPr lang="el-GR" sz="1600" dirty="0">
                <a:latin typeface="Arial" panose="020B0604020202020204" pitchFamily="34" charset="0"/>
                <a:cs typeface="Arial" panose="020B0604020202020204" pitchFamily="34" charset="0"/>
              </a:rPr>
              <a:t>Νο</a:t>
            </a:r>
            <a:r>
              <a:rPr lang="en-US" sz="1600" dirty="0">
                <a:latin typeface="Arial" panose="020B0604020202020204" pitchFamily="34" charset="0"/>
                <a:cs typeface="Arial" panose="020B0604020202020204" pitchFamily="34" charset="0"/>
              </a:rPr>
              <a:t> combustion</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Effective stop smoking aid</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More rapid delivery of nicotine</a:t>
            </a:r>
          </a:p>
        </p:txBody>
      </p:sp>
      <p:sp>
        <p:nvSpPr>
          <p:cNvPr id="11" name="Text Placeholder 3">
            <a:extLst>
              <a:ext uri="{FF2B5EF4-FFF2-40B4-BE49-F238E27FC236}">
                <a16:creationId xmlns:a16="http://schemas.microsoft.com/office/drawing/2014/main" id="{8D7D3190-F78A-404A-B0B7-0230568F588C}"/>
              </a:ext>
            </a:extLst>
          </p:cNvPr>
          <p:cNvSpPr txBox="1">
            <a:spLocks/>
          </p:cNvSpPr>
          <p:nvPr/>
        </p:nvSpPr>
        <p:spPr bwMode="auto">
          <a:xfrm>
            <a:off x="443086" y="1551532"/>
            <a:ext cx="3838982" cy="144081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dirty="0">
                <a:solidFill>
                  <a:schemeClr val="accent1"/>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Device that heats a solution to create a vapour inhaled by users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Variety of devices and vape solution flavours, nicotine concentrations</a:t>
            </a:r>
          </a:p>
          <a:p>
            <a:pPr marL="0" indent="0">
              <a:lnSpc>
                <a:spcPts val="2200"/>
              </a:lnSpc>
              <a:spcBef>
                <a:spcPts val="0"/>
              </a:spcBef>
              <a:spcAft>
                <a:spcPts val="0"/>
              </a:spcAft>
              <a:buClr>
                <a:schemeClr val="accent1"/>
              </a:buClr>
              <a:buNone/>
            </a:pPr>
            <a:endParaRPr lang="en-US" sz="1200" b="1" dirty="0">
              <a:solidFill>
                <a:schemeClr val="accent4">
                  <a:lumMod val="75000"/>
                  <a:lumOff val="25000"/>
                </a:schemeClr>
              </a:solidFill>
            </a:endParaRPr>
          </a:p>
          <a:p>
            <a:pPr marL="0" indent="0">
              <a:lnSpc>
                <a:spcPts val="2200"/>
              </a:lnSpc>
              <a:spcBef>
                <a:spcPts val="400"/>
              </a:spcBef>
              <a:spcAft>
                <a:spcPts val="400"/>
              </a:spcAft>
              <a:buClr>
                <a:schemeClr val="accent1"/>
              </a:buClr>
              <a:buNone/>
            </a:pPr>
            <a:r>
              <a:rPr lang="en-US" sz="1600" b="1" dirty="0">
                <a:solidFill>
                  <a:schemeClr val="accent4">
                    <a:lumMod val="75000"/>
                    <a:lumOff val="25000"/>
                  </a:schemeClr>
                </a:solidFill>
                <a:latin typeface="+mn-lt"/>
              </a:rPr>
              <a:t>Nicotine concentration:</a:t>
            </a:r>
            <a:endParaRPr lang="en-US" sz="1600" dirty="0">
              <a:latin typeface="+mn-lt"/>
            </a:endParaRPr>
          </a:p>
          <a:p>
            <a:pPr marL="223838" indent="-223838">
              <a:lnSpc>
                <a:spcPts val="2200"/>
              </a:lnSpc>
              <a:spcBef>
                <a:spcPts val="400"/>
              </a:spcBef>
              <a:spcAft>
                <a:spcPts val="400"/>
              </a:spcAft>
              <a:buClr>
                <a:schemeClr val="accent1"/>
              </a:buClr>
            </a:pPr>
            <a:r>
              <a:rPr lang="en-US" sz="1600" dirty="0">
                <a:latin typeface="+mn-lt"/>
              </a:rPr>
              <a:t> 0, 3, 6, 12, 18, 20 mg/ml</a:t>
            </a:r>
            <a:endParaRPr lang="en-US" sz="1600" dirty="0">
              <a:latin typeface="+mn-lt"/>
              <a:cs typeface="Arial" panose="020B0604020202020204" pitchFamily="34" charset="0"/>
            </a:endParaRPr>
          </a:p>
          <a:p>
            <a:pPr marL="223838" indent="-223838">
              <a:lnSpc>
                <a:spcPts val="2200"/>
              </a:lnSpc>
              <a:spcBef>
                <a:spcPts val="400"/>
              </a:spcBef>
              <a:spcAft>
                <a:spcPts val="400"/>
              </a:spcAft>
              <a:buClr>
                <a:schemeClr val="accent1"/>
              </a:buClr>
            </a:pPr>
            <a:endParaRPr lang="en-US" sz="1600" dirty="0">
              <a:latin typeface="Arial" panose="020B0604020202020204" pitchFamily="34" charset="0"/>
              <a:cs typeface="Arial" panose="020B0604020202020204" pitchFamily="34" charset="0"/>
            </a:endParaRPr>
          </a:p>
          <a:p>
            <a:pPr marL="223838" indent="-223838">
              <a:lnSpc>
                <a:spcPts val="2200"/>
              </a:lnSpc>
              <a:spcBef>
                <a:spcPts val="400"/>
              </a:spcBef>
              <a:spcAft>
                <a:spcPts val="400"/>
              </a:spcAft>
              <a:buClr>
                <a:schemeClr val="accent1"/>
              </a:buClr>
            </a:pPr>
            <a:endParaRPr lang="en-US" sz="1600" dirty="0">
              <a:latin typeface="Arial" panose="020B0604020202020204" pitchFamily="34" charset="0"/>
              <a:cs typeface="Arial" panose="020B0604020202020204" pitchFamily="34" charset="0"/>
            </a:endParaRPr>
          </a:p>
        </p:txBody>
      </p:sp>
      <p:sp>
        <p:nvSpPr>
          <p:cNvPr id="7" name="Text Placeholder 3">
            <a:extLst>
              <a:ext uri="{FF2B5EF4-FFF2-40B4-BE49-F238E27FC236}">
                <a16:creationId xmlns:a16="http://schemas.microsoft.com/office/drawing/2014/main" id="{A77E2788-286C-5E50-B417-71DA04B8ED4E}"/>
              </a:ext>
            </a:extLst>
          </p:cNvPr>
          <p:cNvSpPr txBox="1">
            <a:spLocks/>
          </p:cNvSpPr>
          <p:nvPr/>
        </p:nvSpPr>
        <p:spPr bwMode="auto">
          <a:xfrm>
            <a:off x="4526348" y="1499951"/>
            <a:ext cx="4617651" cy="17026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600"/>
              </a:spcBef>
              <a:spcAft>
                <a:spcPts val="600"/>
              </a:spcAft>
              <a:buClr>
                <a:schemeClr val="accent1"/>
              </a:buClr>
              <a:buNone/>
            </a:pPr>
            <a:r>
              <a:rPr lang="en-US" sz="1700" b="1" dirty="0">
                <a:solidFill>
                  <a:schemeClr val="accent1"/>
                </a:solidFill>
                <a:latin typeface="Arial" panose="020B0604020202020204" pitchFamily="34" charset="0"/>
                <a:cs typeface="Arial" panose="020B0604020202020204" pitchFamily="34" charset="0"/>
              </a:rPr>
              <a:t>How it is used</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Used regularly throughout the day and when urges to smoke occur</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Nicotine-containing vapes are recommended</a:t>
            </a:r>
          </a:p>
          <a:p>
            <a:pPr marL="223838" indent="-223838">
              <a:lnSpc>
                <a:spcPts val="2200"/>
              </a:lnSpc>
              <a:spcBef>
                <a:spcPts val="600"/>
              </a:spcBef>
              <a:spcAft>
                <a:spcPts val="600"/>
              </a:spcAft>
              <a:buClr>
                <a:schemeClr val="accent1"/>
              </a:buClr>
            </a:pPr>
            <a:r>
              <a:rPr lang="en-US" sz="1600" dirty="0">
                <a:latin typeface="+mn-lt"/>
              </a:rPr>
              <a:t>More frequent puffing (“grazing”)</a:t>
            </a:r>
          </a:p>
          <a:p>
            <a:pPr marL="223838" indent="-223838">
              <a:lnSpc>
                <a:spcPts val="2200"/>
              </a:lnSpc>
              <a:spcBef>
                <a:spcPts val="600"/>
              </a:spcBef>
              <a:spcAft>
                <a:spcPts val="600"/>
              </a:spcAft>
              <a:buClr>
                <a:schemeClr val="accent1"/>
              </a:buClr>
            </a:pPr>
            <a:endParaRPr lang="en-US" sz="1600" dirty="0">
              <a:latin typeface="Arial" panose="020B0604020202020204" pitchFamily="34" charset="0"/>
              <a:cs typeface="Arial" panose="020B0604020202020204" pitchFamily="34" charset="0"/>
            </a:endParaRPr>
          </a:p>
          <a:p>
            <a:pPr marL="223838" indent="-223838">
              <a:lnSpc>
                <a:spcPts val="2200"/>
              </a:lnSpc>
              <a:spcBef>
                <a:spcPts val="600"/>
              </a:spcBef>
              <a:spcAft>
                <a:spcPts val="600"/>
              </a:spcAft>
              <a:buClr>
                <a:schemeClr val="accent1"/>
              </a:buClr>
            </a:pPr>
            <a:endParaRPr lang="en-US" sz="1600" dirty="0">
              <a:latin typeface="Arial" panose="020B0604020202020204" pitchFamily="34" charset="0"/>
              <a:cs typeface="Arial" panose="020B0604020202020204" pitchFamily="34" charset="0"/>
            </a:endParaRPr>
          </a:p>
        </p:txBody>
      </p:sp>
      <p:grpSp>
        <p:nvGrpSpPr>
          <p:cNvPr id="16" name="Group 15">
            <a:extLst>
              <a:ext uri="{FF2B5EF4-FFF2-40B4-BE49-F238E27FC236}">
                <a16:creationId xmlns:a16="http://schemas.microsoft.com/office/drawing/2014/main" id="{C1B98696-5FE1-02BD-0C1F-5F25F134D939}"/>
              </a:ext>
            </a:extLst>
          </p:cNvPr>
          <p:cNvGrpSpPr/>
          <p:nvPr/>
        </p:nvGrpSpPr>
        <p:grpSpPr>
          <a:xfrm>
            <a:off x="3998315" y="3791902"/>
            <a:ext cx="4969179" cy="2438275"/>
            <a:chOff x="684213" y="1669246"/>
            <a:chExt cx="7689817" cy="4316685"/>
          </a:xfrm>
        </p:grpSpPr>
        <p:pic>
          <p:nvPicPr>
            <p:cNvPr id="23" name="Picture 22">
              <a:extLst>
                <a:ext uri="{FF2B5EF4-FFF2-40B4-BE49-F238E27FC236}">
                  <a16:creationId xmlns:a16="http://schemas.microsoft.com/office/drawing/2014/main" id="{2C2CC88F-5B59-5A9B-6726-1E622C1EB58A}"/>
                </a:ext>
              </a:extLst>
            </p:cNvPr>
            <p:cNvPicPr>
              <a:picLocks noChangeAspect="1"/>
            </p:cNvPicPr>
            <p:nvPr/>
          </p:nvPicPr>
          <p:blipFill>
            <a:blip r:embed="rId3"/>
            <a:srcRect/>
            <a:stretch/>
          </p:blipFill>
          <p:spPr>
            <a:xfrm>
              <a:off x="1274713" y="1769533"/>
              <a:ext cx="7019064" cy="4216398"/>
            </a:xfrm>
            <a:prstGeom prst="rect">
              <a:avLst/>
            </a:prstGeom>
          </p:spPr>
        </p:pic>
        <p:sp>
          <p:nvSpPr>
            <p:cNvPr id="24" name="TextBox 23">
              <a:extLst>
                <a:ext uri="{FF2B5EF4-FFF2-40B4-BE49-F238E27FC236}">
                  <a16:creationId xmlns:a16="http://schemas.microsoft.com/office/drawing/2014/main" id="{CF5A78D4-F746-6278-C752-6AAB678AA8A8}"/>
                </a:ext>
              </a:extLst>
            </p:cNvPr>
            <p:cNvSpPr txBox="1"/>
            <p:nvPr/>
          </p:nvSpPr>
          <p:spPr bwMode="auto">
            <a:xfrm>
              <a:off x="4499614" y="2285685"/>
              <a:ext cx="3834290" cy="684797"/>
            </a:xfrm>
            <a:prstGeom prst="rect">
              <a:avLst/>
            </a:prstGeom>
            <a:solidFill>
              <a:schemeClr val="bg1"/>
            </a:solid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l" defTabSz="457200" rtl="0" eaLnBrk="1" fontAlgn="base" latinLnBrk="0" hangingPunct="1">
                <a:lnSpc>
                  <a:spcPts val="1700"/>
                </a:lnSpc>
                <a:spcBef>
                  <a:spcPts val="0"/>
                </a:spcBef>
                <a:spcAft>
                  <a:spcPts val="0"/>
                </a:spcAft>
                <a:buClr>
                  <a:srgbClr val="C10C21"/>
                </a:buClr>
                <a:buSzTx/>
                <a:buFont typeface="Lucida Grande" pitchFamily="-109" charset="0"/>
                <a:buNone/>
                <a:tabLst/>
              </a:pPr>
              <a:r>
                <a:rPr kumimoji="0" lang="en-US" sz="1350" b="1" u="none" strike="noStrike" kern="1200" cap="none" spc="0" normalizeH="0" noProof="0" dirty="0">
                  <a:ln>
                    <a:noFill/>
                  </a:ln>
                  <a:effectLst/>
                  <a:uLnTx/>
                  <a:uFillTx/>
                  <a:latin typeface="Arial" panose="020B0604020202020204" pitchFamily="34" charset="0"/>
                  <a:cs typeface="Arial" panose="020B0604020202020204" pitchFamily="34" charset="0"/>
                </a:rPr>
                <a:t>Heating element / atomiser</a:t>
              </a:r>
            </a:p>
          </p:txBody>
        </p:sp>
        <p:sp>
          <p:nvSpPr>
            <p:cNvPr id="25" name="TextBox 24">
              <a:extLst>
                <a:ext uri="{FF2B5EF4-FFF2-40B4-BE49-F238E27FC236}">
                  <a16:creationId xmlns:a16="http://schemas.microsoft.com/office/drawing/2014/main" id="{3FA4824A-B126-61DB-699B-3DA1C694C6A6}"/>
                </a:ext>
              </a:extLst>
            </p:cNvPr>
            <p:cNvSpPr txBox="1"/>
            <p:nvPr/>
          </p:nvSpPr>
          <p:spPr bwMode="auto">
            <a:xfrm>
              <a:off x="2915464" y="1669246"/>
              <a:ext cx="2121655" cy="375762"/>
            </a:xfrm>
            <a:prstGeom prst="rect">
              <a:avLst/>
            </a:prstGeom>
            <a:solidFill>
              <a:schemeClr val="bg1"/>
            </a:solid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l" defTabSz="457200" rtl="0" eaLnBrk="1" fontAlgn="base" latinLnBrk="0" hangingPunct="1">
                <a:lnSpc>
                  <a:spcPts val="1700"/>
                </a:lnSpc>
                <a:spcBef>
                  <a:spcPts val="0"/>
                </a:spcBef>
                <a:spcAft>
                  <a:spcPts val="0"/>
                </a:spcAft>
                <a:buClr>
                  <a:srgbClr val="C10C21"/>
                </a:buClr>
                <a:buSzTx/>
                <a:buFont typeface="Lucida Grande" pitchFamily="-109" charset="0"/>
                <a:buNone/>
                <a:tabLst/>
              </a:pPr>
              <a:r>
                <a:rPr kumimoji="0" lang="en-US" sz="1350" b="1" u="none" strike="noStrike" kern="1200" cap="none" spc="0" normalizeH="0" baseline="0" noProof="0" dirty="0">
                  <a:ln>
                    <a:noFill/>
                  </a:ln>
                  <a:effectLst/>
                  <a:uLnTx/>
                  <a:uFillTx/>
                  <a:latin typeface="Arial" panose="020B0604020202020204" pitchFamily="34" charset="0"/>
                  <a:cs typeface="Arial" panose="020B0604020202020204" pitchFamily="34" charset="0"/>
                </a:rPr>
                <a:t>Mouthpiece</a:t>
              </a:r>
            </a:p>
          </p:txBody>
        </p:sp>
        <p:sp>
          <p:nvSpPr>
            <p:cNvPr id="26" name="TextBox 25">
              <a:extLst>
                <a:ext uri="{FF2B5EF4-FFF2-40B4-BE49-F238E27FC236}">
                  <a16:creationId xmlns:a16="http://schemas.microsoft.com/office/drawing/2014/main" id="{D5220826-E9DD-6EF9-6A71-99EDF4D0D5D6}"/>
                </a:ext>
              </a:extLst>
            </p:cNvPr>
            <p:cNvSpPr txBox="1"/>
            <p:nvPr/>
          </p:nvSpPr>
          <p:spPr bwMode="auto">
            <a:xfrm>
              <a:off x="5656341" y="2843094"/>
              <a:ext cx="1766959" cy="684798"/>
            </a:xfrm>
            <a:prstGeom prst="rect">
              <a:avLst/>
            </a:prstGeom>
            <a:solidFill>
              <a:schemeClr val="bg1"/>
            </a:solid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l" defTabSz="457200" rtl="0" eaLnBrk="1" fontAlgn="base" latinLnBrk="0" hangingPunct="1">
                <a:lnSpc>
                  <a:spcPts val="1700"/>
                </a:lnSpc>
                <a:spcBef>
                  <a:spcPts val="0"/>
                </a:spcBef>
                <a:spcAft>
                  <a:spcPts val="0"/>
                </a:spcAft>
                <a:buClr>
                  <a:srgbClr val="C10C21"/>
                </a:buClr>
                <a:buSzTx/>
                <a:buFont typeface="Lucida Grande" pitchFamily="-109" charset="0"/>
                <a:buNone/>
                <a:tabLst/>
              </a:pPr>
              <a:endParaRPr kumimoji="0" lang="en-US" sz="135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575E1869-2C71-70D5-4095-31BE93D12004}"/>
                </a:ext>
              </a:extLst>
            </p:cNvPr>
            <p:cNvSpPr txBox="1"/>
            <p:nvPr/>
          </p:nvSpPr>
          <p:spPr bwMode="auto">
            <a:xfrm>
              <a:off x="7274442" y="3715150"/>
              <a:ext cx="1099588" cy="416274"/>
            </a:xfrm>
            <a:prstGeom prst="rect">
              <a:avLst/>
            </a:prstGeom>
            <a:solidFill>
              <a:schemeClr val="bg1"/>
            </a:solid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l" defTabSz="457200" rtl="0" eaLnBrk="1" fontAlgn="base" latinLnBrk="0" hangingPunct="1">
                <a:lnSpc>
                  <a:spcPts val="1700"/>
                </a:lnSpc>
                <a:spcBef>
                  <a:spcPts val="0"/>
                </a:spcBef>
                <a:spcAft>
                  <a:spcPts val="0"/>
                </a:spcAft>
                <a:buClr>
                  <a:srgbClr val="C10C21"/>
                </a:buClr>
                <a:buSzTx/>
                <a:buFont typeface="Lucida Grande" pitchFamily="-109" charset="0"/>
                <a:buNone/>
                <a:tabLst/>
              </a:pPr>
              <a:r>
                <a:rPr kumimoji="0" lang="en-US" sz="1350" b="1" u="none" strike="noStrike" kern="1200" cap="none" spc="0" normalizeH="0" baseline="0" noProof="0" dirty="0">
                  <a:ln>
                    <a:noFill/>
                  </a:ln>
                  <a:effectLst/>
                  <a:uLnTx/>
                  <a:uFillTx/>
                  <a:latin typeface="Arial" panose="020B0604020202020204" pitchFamily="34" charset="0"/>
                  <a:cs typeface="Arial" panose="020B0604020202020204" pitchFamily="34" charset="0"/>
                </a:rPr>
                <a:t>Battery</a:t>
              </a:r>
            </a:p>
          </p:txBody>
        </p:sp>
        <p:sp>
          <p:nvSpPr>
            <p:cNvPr id="30" name="TextBox 29">
              <a:extLst>
                <a:ext uri="{FF2B5EF4-FFF2-40B4-BE49-F238E27FC236}">
                  <a16:creationId xmlns:a16="http://schemas.microsoft.com/office/drawing/2014/main" id="{1B28BF8A-2918-6CE2-AD13-40B2E4D1E928}"/>
                </a:ext>
              </a:extLst>
            </p:cNvPr>
            <p:cNvSpPr txBox="1"/>
            <p:nvPr/>
          </p:nvSpPr>
          <p:spPr bwMode="auto">
            <a:xfrm>
              <a:off x="684213" y="3158835"/>
              <a:ext cx="2030162" cy="714895"/>
            </a:xfrm>
            <a:prstGeom prst="rect">
              <a:avLst/>
            </a:prstGeom>
            <a:solidFill>
              <a:schemeClr val="bg1"/>
            </a:solid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r" defTabSz="457200" rtl="0" eaLnBrk="1" fontAlgn="base" latinLnBrk="0" hangingPunct="1">
                <a:lnSpc>
                  <a:spcPts val="1700"/>
                </a:lnSpc>
                <a:spcBef>
                  <a:spcPts val="0"/>
                </a:spcBef>
                <a:spcAft>
                  <a:spcPts val="0"/>
                </a:spcAft>
                <a:buClr>
                  <a:srgbClr val="C10C21"/>
                </a:buClr>
                <a:buSzTx/>
                <a:buFont typeface="Lucida Grande" pitchFamily="-109" charset="0"/>
                <a:buNone/>
                <a:tabLst/>
              </a:pPr>
              <a:r>
                <a:rPr kumimoji="0" lang="en-US" sz="1350" b="1" u="none" strike="noStrike" kern="1200" cap="none" spc="0" normalizeH="0" baseline="0" noProof="0" dirty="0">
                  <a:ln>
                    <a:noFill/>
                  </a:ln>
                  <a:effectLst/>
                  <a:uLnTx/>
                  <a:uFillTx/>
                  <a:latin typeface="Arial" panose="020B0604020202020204" pitchFamily="34" charset="0"/>
                  <a:cs typeface="Arial" panose="020B0604020202020204" pitchFamily="34" charset="0"/>
                </a:rPr>
                <a:t>Cartridge </a:t>
              </a:r>
              <a:r>
                <a:rPr lang="en-US" sz="1350" b="1" dirty="0">
                  <a:latin typeface="Arial" panose="020B0604020202020204" pitchFamily="34" charset="0"/>
                  <a:cs typeface="Arial" panose="020B0604020202020204" pitchFamily="34" charset="0"/>
                </a:rPr>
                <a:t>(tank) holds the liquid ‘juice’</a:t>
              </a:r>
              <a:endParaRPr kumimoji="0" lang="en-US" sz="135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grpSp>
      <p:sp>
        <p:nvSpPr>
          <p:cNvPr id="4" name="Footer Placeholder 3">
            <a:extLst>
              <a:ext uri="{FF2B5EF4-FFF2-40B4-BE49-F238E27FC236}">
                <a16:creationId xmlns:a16="http://schemas.microsoft.com/office/drawing/2014/main" id="{B7AC8047-15F8-061F-0C8C-1B0591644F96}"/>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620642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500"/>
                                        <p:tgtEl>
                                          <p:spTgt spid="11">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1">
                                            <p:txEl>
                                              <p:pRg st="1" end="1"/>
                                            </p:txEl>
                                          </p:spTgt>
                                        </p:tgtEl>
                                        <p:attrNameLst>
                                          <p:attrName>style.visibility</p:attrName>
                                        </p:attrNameLst>
                                      </p:cBhvr>
                                      <p:to>
                                        <p:strVal val="visible"/>
                                      </p:to>
                                    </p:set>
                                    <p:animEffect transition="in" filter="fade">
                                      <p:cBhvr>
                                        <p:cTn id="15" dur="500"/>
                                        <p:tgtEl>
                                          <p:spTgt spid="11">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xEl>
                                              <p:pRg st="2" end="2"/>
                                            </p:txEl>
                                          </p:spTgt>
                                        </p:tgtEl>
                                        <p:attrNameLst>
                                          <p:attrName>style.visibility</p:attrName>
                                        </p:attrNameLst>
                                      </p:cBhvr>
                                      <p:to>
                                        <p:strVal val="visible"/>
                                      </p:to>
                                    </p:set>
                                    <p:animEffect transition="in" filter="fade">
                                      <p:cBhvr>
                                        <p:cTn id="18" dur="500"/>
                                        <p:tgtEl>
                                          <p:spTgt spid="11">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animEffect transition="in" filter="fade">
                                      <p:cBhvr>
                                        <p:cTn id="23" dur="500"/>
                                        <p:tgtEl>
                                          <p:spTgt spid="11">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11">
                                            <p:txEl>
                                              <p:pRg st="5" end="5"/>
                                            </p:txEl>
                                          </p:spTgt>
                                        </p:tgtEl>
                                        <p:attrNameLst>
                                          <p:attrName>style.visibility</p:attrName>
                                        </p:attrNameLst>
                                      </p:cBhvr>
                                      <p:to>
                                        <p:strVal val="visible"/>
                                      </p:to>
                                    </p:set>
                                    <p:animEffect transition="in" filter="fade">
                                      <p:cBhvr>
                                        <p:cTn id="26" dur="500"/>
                                        <p:tgtEl>
                                          <p:spTgt spid="11">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Effect transition="in" filter="fade">
                                      <p:cBhvr>
                                        <p:cTn id="31" dur="500"/>
                                        <p:tgtEl>
                                          <p:spTgt spid="6">
                                            <p:txEl>
                                              <p:pRg st="0" end="0"/>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6">
                                            <p:txEl>
                                              <p:pRg st="1" end="1"/>
                                            </p:txEl>
                                          </p:spTgt>
                                        </p:tgtEl>
                                        <p:attrNameLst>
                                          <p:attrName>style.visibility</p:attrName>
                                        </p:attrNameLst>
                                      </p:cBhvr>
                                      <p:to>
                                        <p:strVal val="visible"/>
                                      </p:to>
                                    </p:set>
                                    <p:animEffect transition="in" filter="fade">
                                      <p:cBhvr>
                                        <p:cTn id="34" dur="500"/>
                                        <p:tgtEl>
                                          <p:spTgt spid="6">
                                            <p:txEl>
                                              <p:pRg st="1" end="1"/>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6">
                                            <p:txEl>
                                              <p:pRg st="2" end="2"/>
                                            </p:txEl>
                                          </p:spTgt>
                                        </p:tgtEl>
                                        <p:attrNameLst>
                                          <p:attrName>style.visibility</p:attrName>
                                        </p:attrNameLst>
                                      </p:cBhvr>
                                      <p:to>
                                        <p:strVal val="visible"/>
                                      </p:to>
                                    </p:set>
                                    <p:animEffect transition="in" filter="fade">
                                      <p:cBhvr>
                                        <p:cTn id="37" dur="500"/>
                                        <p:tgtEl>
                                          <p:spTgt spid="6">
                                            <p:txEl>
                                              <p:pRg st="2" end="2"/>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fade">
                                      <p:cBhvr>
                                        <p:cTn id="40" dur="500"/>
                                        <p:tgtEl>
                                          <p:spTgt spid="6">
                                            <p:txEl>
                                              <p:pRg st="3" end="3"/>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7">
                                            <p:txEl>
                                              <p:pRg st="0" end="0"/>
                                            </p:txEl>
                                          </p:spTgt>
                                        </p:tgtEl>
                                        <p:attrNameLst>
                                          <p:attrName>style.visibility</p:attrName>
                                        </p:attrNameLst>
                                      </p:cBhvr>
                                      <p:to>
                                        <p:strVal val="visible"/>
                                      </p:to>
                                    </p:set>
                                    <p:animEffect transition="in" filter="fade">
                                      <p:cBhvr>
                                        <p:cTn id="45" dur="500"/>
                                        <p:tgtEl>
                                          <p:spTgt spid="7">
                                            <p:txEl>
                                              <p:pRg st="0" end="0"/>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7">
                                            <p:txEl>
                                              <p:pRg st="1" end="1"/>
                                            </p:txEl>
                                          </p:spTgt>
                                        </p:tgtEl>
                                        <p:attrNameLst>
                                          <p:attrName>style.visibility</p:attrName>
                                        </p:attrNameLst>
                                      </p:cBhvr>
                                      <p:to>
                                        <p:strVal val="visible"/>
                                      </p:to>
                                    </p:set>
                                    <p:animEffect transition="in" filter="fade">
                                      <p:cBhvr>
                                        <p:cTn id="48" dur="500"/>
                                        <p:tgtEl>
                                          <p:spTgt spid="7">
                                            <p:txEl>
                                              <p:pRg st="1" end="1"/>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7">
                                            <p:txEl>
                                              <p:pRg st="2" end="2"/>
                                            </p:txEl>
                                          </p:spTgt>
                                        </p:tgtEl>
                                        <p:attrNameLst>
                                          <p:attrName>style.visibility</p:attrName>
                                        </p:attrNameLst>
                                      </p:cBhvr>
                                      <p:to>
                                        <p:strVal val="visible"/>
                                      </p:to>
                                    </p:set>
                                    <p:animEffect transition="in" filter="fade">
                                      <p:cBhvr>
                                        <p:cTn id="51" dur="500"/>
                                        <p:tgtEl>
                                          <p:spTgt spid="7">
                                            <p:txEl>
                                              <p:pRg st="2" end="2"/>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7">
                                            <p:txEl>
                                              <p:pRg st="3" end="3"/>
                                            </p:txEl>
                                          </p:spTgt>
                                        </p:tgtEl>
                                        <p:attrNameLst>
                                          <p:attrName>style.visibility</p:attrName>
                                        </p:attrNameLst>
                                      </p:cBhvr>
                                      <p:to>
                                        <p:strVal val="visible"/>
                                      </p:to>
                                    </p:set>
                                    <p:animEffect transition="in" filter="fade">
                                      <p:cBhvr>
                                        <p:cTn id="54"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F0748-04EC-D52E-956A-83D27B526321}"/>
              </a:ext>
            </a:extLst>
          </p:cNvPr>
          <p:cNvSpPr>
            <a:spLocks noGrp="1"/>
          </p:cNvSpPr>
          <p:nvPr>
            <p:ph type="title"/>
          </p:nvPr>
        </p:nvSpPr>
        <p:spPr>
          <a:xfrm>
            <a:off x="496614" y="156696"/>
            <a:ext cx="7962900" cy="1066800"/>
          </a:xfrm>
        </p:spPr>
        <p:txBody>
          <a:bodyPr/>
          <a:lstStyle/>
          <a:p>
            <a:r>
              <a:rPr lang="en-US" sz="2400" dirty="0"/>
              <a:t>A regulated product</a:t>
            </a:r>
          </a:p>
        </p:txBody>
      </p:sp>
      <p:sp>
        <p:nvSpPr>
          <p:cNvPr id="3" name="Text Placeholder 2">
            <a:extLst>
              <a:ext uri="{FF2B5EF4-FFF2-40B4-BE49-F238E27FC236}">
                <a16:creationId xmlns:a16="http://schemas.microsoft.com/office/drawing/2014/main" id="{331DE129-DFC2-EC60-0E1B-FBB3D0429B3F}"/>
              </a:ext>
            </a:extLst>
          </p:cNvPr>
          <p:cNvSpPr>
            <a:spLocks noGrp="1"/>
          </p:cNvSpPr>
          <p:nvPr>
            <p:ph type="body" idx="12"/>
          </p:nvPr>
        </p:nvSpPr>
        <p:spPr>
          <a:xfrm>
            <a:off x="496614" y="1461340"/>
            <a:ext cx="7514045" cy="4191000"/>
          </a:xfrm>
        </p:spPr>
        <p:txBody>
          <a:bodyPr/>
          <a:lstStyle/>
          <a:p>
            <a:endParaRPr lang="en-US" sz="2000" dirty="0"/>
          </a:p>
          <a:p>
            <a:r>
              <a:rPr lang="en-US" sz="2000" dirty="0"/>
              <a:t>Consumer product vs. medicinal </a:t>
            </a:r>
          </a:p>
          <a:p>
            <a:endParaRPr lang="en-US" sz="2000" dirty="0"/>
          </a:p>
          <a:p>
            <a:r>
              <a:rPr lang="en-US" sz="2000" dirty="0"/>
              <a:t>As of 2016 vaping devices are regulated by the government as part of the EU Tobacco Products directive </a:t>
            </a:r>
          </a:p>
          <a:p>
            <a:endParaRPr lang="en-US" sz="2000" dirty="0"/>
          </a:p>
        </p:txBody>
      </p:sp>
      <p:sp>
        <p:nvSpPr>
          <p:cNvPr id="4" name="Footer Placeholder 3">
            <a:extLst>
              <a:ext uri="{FF2B5EF4-FFF2-40B4-BE49-F238E27FC236}">
                <a16:creationId xmlns:a16="http://schemas.microsoft.com/office/drawing/2014/main" id="{344C939A-9793-A094-3B2E-6DA2AFED993A}"/>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27924579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F9E4D-AA57-B543-B025-2171B4483846}"/>
              </a:ext>
            </a:extLst>
          </p:cNvPr>
          <p:cNvSpPr>
            <a:spLocks noGrp="1"/>
          </p:cNvSpPr>
          <p:nvPr>
            <p:ph type="title"/>
          </p:nvPr>
        </p:nvSpPr>
        <p:spPr/>
        <p:txBody>
          <a:bodyPr/>
          <a:lstStyle/>
          <a:p>
            <a:r>
              <a:rPr lang="en-US" dirty="0"/>
              <a:t>Vaping devices: components, design and e-liquid</a:t>
            </a:r>
          </a:p>
        </p:txBody>
      </p:sp>
      <p:pic>
        <p:nvPicPr>
          <p:cNvPr id="10" name="Picture 9">
            <a:extLst>
              <a:ext uri="{FF2B5EF4-FFF2-40B4-BE49-F238E27FC236}">
                <a16:creationId xmlns:a16="http://schemas.microsoft.com/office/drawing/2014/main" id="{676CD0CD-30F3-9949-B11A-457F8F8FFB90}"/>
              </a:ext>
            </a:extLst>
          </p:cNvPr>
          <p:cNvPicPr>
            <a:picLocks noChangeAspect="1"/>
          </p:cNvPicPr>
          <p:nvPr/>
        </p:nvPicPr>
        <p:blipFill>
          <a:blip r:embed="rId3"/>
          <a:stretch>
            <a:fillRect/>
          </a:stretch>
        </p:blipFill>
        <p:spPr>
          <a:xfrm>
            <a:off x="1074225" y="2658605"/>
            <a:ext cx="241239" cy="2062596"/>
          </a:xfrm>
          <a:prstGeom prst="rect">
            <a:avLst/>
          </a:prstGeom>
        </p:spPr>
      </p:pic>
      <p:sp>
        <p:nvSpPr>
          <p:cNvPr id="15" name="TextBox 14">
            <a:extLst>
              <a:ext uri="{FF2B5EF4-FFF2-40B4-BE49-F238E27FC236}">
                <a16:creationId xmlns:a16="http://schemas.microsoft.com/office/drawing/2014/main" id="{6FB7BCF3-48AA-AE49-8AC2-49C2F39C3A11}"/>
              </a:ext>
            </a:extLst>
          </p:cNvPr>
          <p:cNvSpPr txBox="1"/>
          <p:nvPr/>
        </p:nvSpPr>
        <p:spPr bwMode="auto">
          <a:xfrm>
            <a:off x="625083" y="5104759"/>
            <a:ext cx="1315434" cy="603637"/>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‘Cig-a-like’</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rPr>
              <a:t>Cartridge</a:t>
            </a:r>
            <a:r>
              <a:rPr lang="en-US" sz="1000" dirty="0">
                <a:latin typeface="Arial" panose="020B0604020202020204" pitchFamily="34" charset="0"/>
                <a:cs typeface="Arial" panose="020B0604020202020204" pitchFamily="34" charset="0"/>
              </a:rPr>
              <a:t>, </a:t>
            </a:r>
            <a:r>
              <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rPr>
              <a:t>atomiser </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rPr>
              <a:t>and battery</a:t>
            </a:r>
          </a:p>
        </p:txBody>
      </p:sp>
      <p:sp>
        <p:nvSpPr>
          <p:cNvPr id="20" name="Rectangle 19">
            <a:extLst>
              <a:ext uri="{FF2B5EF4-FFF2-40B4-BE49-F238E27FC236}">
                <a16:creationId xmlns:a16="http://schemas.microsoft.com/office/drawing/2014/main" id="{0F9D3E08-9F0F-0141-9DF3-D7E38AED13CB}"/>
              </a:ext>
            </a:extLst>
          </p:cNvPr>
          <p:cNvSpPr/>
          <p:nvPr/>
        </p:nvSpPr>
        <p:spPr bwMode="auto">
          <a:xfrm>
            <a:off x="593184" y="1721152"/>
            <a:ext cx="1279989" cy="4148051"/>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4" name="Rectangle 23">
            <a:extLst>
              <a:ext uri="{FF2B5EF4-FFF2-40B4-BE49-F238E27FC236}">
                <a16:creationId xmlns:a16="http://schemas.microsoft.com/office/drawing/2014/main" id="{E7A2F0AB-BEE7-FB40-8715-B289E66AC14B}"/>
              </a:ext>
            </a:extLst>
          </p:cNvPr>
          <p:cNvSpPr/>
          <p:nvPr/>
        </p:nvSpPr>
        <p:spPr bwMode="auto">
          <a:xfrm>
            <a:off x="601529" y="1721152"/>
            <a:ext cx="1259208" cy="396241"/>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5" name="TextBox 24">
            <a:extLst>
              <a:ext uri="{FF2B5EF4-FFF2-40B4-BE49-F238E27FC236}">
                <a16:creationId xmlns:a16="http://schemas.microsoft.com/office/drawing/2014/main" id="{6A1BCB12-00D3-734A-BC4F-235C0ADDCAE2}"/>
              </a:ext>
            </a:extLst>
          </p:cNvPr>
          <p:cNvSpPr txBox="1"/>
          <p:nvPr/>
        </p:nvSpPr>
        <p:spPr bwMode="auto">
          <a:xfrm>
            <a:off x="601529" y="1828618"/>
            <a:ext cx="1269511" cy="233386"/>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200" b="1" u="none" strike="noStrike" kern="1200" cap="none" spc="0" normalizeH="0" noProof="0" dirty="0">
                <a:ln>
                  <a:noFill/>
                </a:ln>
                <a:solidFill>
                  <a:schemeClr val="bg1"/>
                </a:solidFill>
                <a:effectLst/>
                <a:uLnTx/>
                <a:uFillTx/>
                <a:latin typeface="Arial" panose="020B0604020202020204" pitchFamily="34" charset="0"/>
                <a:cs typeface="Arial" panose="020B0604020202020204" pitchFamily="34" charset="0"/>
              </a:rPr>
              <a:t>Cig-a-like</a:t>
            </a:r>
          </a:p>
        </p:txBody>
      </p:sp>
      <p:grpSp>
        <p:nvGrpSpPr>
          <p:cNvPr id="11" name="Group 10">
            <a:extLst>
              <a:ext uri="{FF2B5EF4-FFF2-40B4-BE49-F238E27FC236}">
                <a16:creationId xmlns:a16="http://schemas.microsoft.com/office/drawing/2014/main" id="{1DB516B5-CB6B-A041-B8C3-8CE1F3552C0E}"/>
              </a:ext>
            </a:extLst>
          </p:cNvPr>
          <p:cNvGrpSpPr/>
          <p:nvPr/>
        </p:nvGrpSpPr>
        <p:grpSpPr>
          <a:xfrm>
            <a:off x="2019878" y="1727942"/>
            <a:ext cx="2112075" cy="4148051"/>
            <a:chOff x="2133415" y="1708521"/>
            <a:chExt cx="2112075" cy="4148051"/>
          </a:xfrm>
        </p:grpSpPr>
        <p:pic>
          <p:nvPicPr>
            <p:cNvPr id="6" name="Picture 5">
              <a:extLst>
                <a:ext uri="{FF2B5EF4-FFF2-40B4-BE49-F238E27FC236}">
                  <a16:creationId xmlns:a16="http://schemas.microsoft.com/office/drawing/2014/main" id="{83761EEC-215F-754F-A1BA-3CF005859027}"/>
                </a:ext>
              </a:extLst>
            </p:cNvPr>
            <p:cNvPicPr>
              <a:picLocks noChangeAspect="1"/>
            </p:cNvPicPr>
            <p:nvPr/>
          </p:nvPicPr>
          <p:blipFill rotWithShape="1">
            <a:blip r:embed="rId4"/>
            <a:srcRect r="50757"/>
            <a:stretch/>
          </p:blipFill>
          <p:spPr>
            <a:xfrm>
              <a:off x="3196778" y="2325720"/>
              <a:ext cx="701244" cy="2630009"/>
            </a:xfrm>
            <a:prstGeom prst="rect">
              <a:avLst/>
            </a:prstGeom>
          </p:spPr>
        </p:pic>
        <p:pic>
          <p:nvPicPr>
            <p:cNvPr id="12" name="Picture 11">
              <a:extLst>
                <a:ext uri="{FF2B5EF4-FFF2-40B4-BE49-F238E27FC236}">
                  <a16:creationId xmlns:a16="http://schemas.microsoft.com/office/drawing/2014/main" id="{1F0C7C8E-FEAE-314B-A8EE-0427D5BCA129}"/>
                </a:ext>
              </a:extLst>
            </p:cNvPr>
            <p:cNvPicPr>
              <a:picLocks noChangeAspect="1"/>
            </p:cNvPicPr>
            <p:nvPr/>
          </p:nvPicPr>
          <p:blipFill>
            <a:blip r:embed="rId5"/>
            <a:stretch>
              <a:fillRect/>
            </a:stretch>
          </p:blipFill>
          <p:spPr>
            <a:xfrm>
              <a:off x="2548125" y="2200215"/>
              <a:ext cx="341404" cy="2760921"/>
            </a:xfrm>
            <a:prstGeom prst="rect">
              <a:avLst/>
            </a:prstGeom>
          </p:spPr>
        </p:pic>
        <p:sp>
          <p:nvSpPr>
            <p:cNvPr id="16" name="TextBox 15">
              <a:extLst>
                <a:ext uri="{FF2B5EF4-FFF2-40B4-BE49-F238E27FC236}">
                  <a16:creationId xmlns:a16="http://schemas.microsoft.com/office/drawing/2014/main" id="{7DB8A223-4494-2946-93B2-58B610AA102A}"/>
                </a:ext>
              </a:extLst>
            </p:cNvPr>
            <p:cNvSpPr txBox="1"/>
            <p:nvPr/>
          </p:nvSpPr>
          <p:spPr bwMode="auto">
            <a:xfrm>
              <a:off x="2133415" y="5092128"/>
              <a:ext cx="2112075" cy="603637"/>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‘Vape pens’</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rPr>
                <a:t>Tank and battery</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dirty="0">
                  <a:latin typeface="Arial" panose="020B0604020202020204" pitchFamily="34" charset="0"/>
                  <a:cs typeface="Arial" panose="020B0604020202020204" pitchFamily="34" charset="0"/>
                </a:rPr>
                <a:t>Refillable</a:t>
              </a:r>
              <a:endPar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21" name="Rectangle 20">
              <a:extLst>
                <a:ext uri="{FF2B5EF4-FFF2-40B4-BE49-F238E27FC236}">
                  <a16:creationId xmlns:a16="http://schemas.microsoft.com/office/drawing/2014/main" id="{C938E6C5-5866-D441-97DF-424F9A4B4CAC}"/>
                </a:ext>
              </a:extLst>
            </p:cNvPr>
            <p:cNvSpPr/>
            <p:nvPr/>
          </p:nvSpPr>
          <p:spPr bwMode="auto">
            <a:xfrm>
              <a:off x="2168641" y="1708521"/>
              <a:ext cx="1960131" cy="4148051"/>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7" name="Rectangle 26">
              <a:extLst>
                <a:ext uri="{FF2B5EF4-FFF2-40B4-BE49-F238E27FC236}">
                  <a16:creationId xmlns:a16="http://schemas.microsoft.com/office/drawing/2014/main" id="{8BF93838-F23F-0746-B960-4C7E70F26559}"/>
                </a:ext>
              </a:extLst>
            </p:cNvPr>
            <p:cNvSpPr/>
            <p:nvPr/>
          </p:nvSpPr>
          <p:spPr bwMode="auto">
            <a:xfrm>
              <a:off x="2168641" y="1708521"/>
              <a:ext cx="1955071" cy="396241"/>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8" name="TextBox 27">
              <a:extLst>
                <a:ext uri="{FF2B5EF4-FFF2-40B4-BE49-F238E27FC236}">
                  <a16:creationId xmlns:a16="http://schemas.microsoft.com/office/drawing/2014/main" id="{BA2D67D6-4F30-6847-98AE-20556B5D5194}"/>
                </a:ext>
              </a:extLst>
            </p:cNvPr>
            <p:cNvSpPr txBox="1"/>
            <p:nvPr/>
          </p:nvSpPr>
          <p:spPr bwMode="auto">
            <a:xfrm>
              <a:off x="2168639" y="1791519"/>
              <a:ext cx="1972513" cy="313243"/>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200" b="1" dirty="0">
                  <a:solidFill>
                    <a:schemeClr val="bg1"/>
                  </a:solidFill>
                  <a:latin typeface="Arial" panose="020B0604020202020204" pitchFamily="34" charset="0"/>
                  <a:cs typeface="Arial" panose="020B0604020202020204" pitchFamily="34" charset="0"/>
                </a:rPr>
                <a:t>Tanks</a:t>
              </a:r>
              <a:endParaRPr kumimoji="0" lang="en-US" sz="1200" b="1" u="none" strike="noStrike" kern="1200" cap="none" spc="0" normalizeH="0" noProof="0" dirty="0">
                <a:ln>
                  <a:noFill/>
                </a:ln>
                <a:solidFill>
                  <a:schemeClr val="bg1"/>
                </a:solidFill>
                <a:effectLst/>
                <a:uLnTx/>
                <a:uFillTx/>
                <a:latin typeface="Arial" panose="020B0604020202020204" pitchFamily="34" charset="0"/>
                <a:cs typeface="Arial" panose="020B0604020202020204" pitchFamily="34" charset="0"/>
              </a:endParaRPr>
            </a:p>
          </p:txBody>
        </p:sp>
      </p:grpSp>
      <p:grpSp>
        <p:nvGrpSpPr>
          <p:cNvPr id="17" name="Group 16">
            <a:extLst>
              <a:ext uri="{FF2B5EF4-FFF2-40B4-BE49-F238E27FC236}">
                <a16:creationId xmlns:a16="http://schemas.microsoft.com/office/drawing/2014/main" id="{D8583ADE-4398-C17F-F7A1-41BABB8693AC}"/>
              </a:ext>
            </a:extLst>
          </p:cNvPr>
          <p:cNvGrpSpPr/>
          <p:nvPr/>
        </p:nvGrpSpPr>
        <p:grpSpPr>
          <a:xfrm>
            <a:off x="5792786" y="1721152"/>
            <a:ext cx="1315434" cy="4148051"/>
            <a:chOff x="5580919" y="1708521"/>
            <a:chExt cx="1315434" cy="4148051"/>
          </a:xfrm>
        </p:grpSpPr>
        <p:pic>
          <p:nvPicPr>
            <p:cNvPr id="8" name="Picture 7">
              <a:extLst>
                <a:ext uri="{FF2B5EF4-FFF2-40B4-BE49-F238E27FC236}">
                  <a16:creationId xmlns:a16="http://schemas.microsoft.com/office/drawing/2014/main" id="{CD73D557-74C6-634D-A724-DE4B21365174}"/>
                </a:ext>
              </a:extLst>
            </p:cNvPr>
            <p:cNvPicPr>
              <a:picLocks noChangeAspect="1"/>
            </p:cNvPicPr>
            <p:nvPr/>
          </p:nvPicPr>
          <p:blipFill>
            <a:blip r:embed="rId6"/>
            <a:stretch>
              <a:fillRect/>
            </a:stretch>
          </p:blipFill>
          <p:spPr>
            <a:xfrm>
              <a:off x="5959654" y="2522031"/>
              <a:ext cx="609550" cy="2183464"/>
            </a:xfrm>
            <a:prstGeom prst="rect">
              <a:avLst/>
            </a:prstGeom>
          </p:spPr>
        </p:pic>
        <p:sp>
          <p:nvSpPr>
            <p:cNvPr id="18" name="TextBox 17">
              <a:extLst>
                <a:ext uri="{FF2B5EF4-FFF2-40B4-BE49-F238E27FC236}">
                  <a16:creationId xmlns:a16="http://schemas.microsoft.com/office/drawing/2014/main" id="{B2973966-2DDF-5C4D-9C21-9E6DABB14DB3}"/>
                </a:ext>
              </a:extLst>
            </p:cNvPr>
            <p:cNvSpPr txBox="1"/>
            <p:nvPr/>
          </p:nvSpPr>
          <p:spPr bwMode="auto">
            <a:xfrm>
              <a:off x="5580919" y="5187157"/>
              <a:ext cx="1315434" cy="49327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b="1" u="none" strike="noStrike" kern="1200" cap="none" spc="0" normalizeH="0" noProof="0" dirty="0">
                  <a:ln>
                    <a:noFill/>
                  </a:ln>
                  <a:effectLst/>
                  <a:uLnTx/>
                  <a:uFillTx/>
                  <a:latin typeface="Arial" panose="020B0604020202020204" pitchFamily="34" charset="0"/>
                  <a:cs typeface="Arial" panose="020B0604020202020204" pitchFamily="34" charset="0"/>
                </a:rPr>
                <a:t>Pod vaping</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b="1" u="none" strike="noStrike" kern="1200" cap="none" spc="0" normalizeH="0" noProof="0" dirty="0">
                  <a:ln>
                    <a:noFill/>
                  </a:ln>
                  <a:effectLst/>
                  <a:uLnTx/>
                  <a:uFillTx/>
                  <a:latin typeface="Arial" panose="020B0604020202020204" pitchFamily="34" charset="0"/>
                  <a:cs typeface="Arial" panose="020B0604020202020204" pitchFamily="34" charset="0"/>
                </a:rPr>
                <a:t>system</a:t>
              </a:r>
              <a:endPar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23" name="Rectangle 22">
              <a:extLst>
                <a:ext uri="{FF2B5EF4-FFF2-40B4-BE49-F238E27FC236}">
                  <a16:creationId xmlns:a16="http://schemas.microsoft.com/office/drawing/2014/main" id="{9192E870-9678-C844-F279-419FCE517715}"/>
                </a:ext>
              </a:extLst>
            </p:cNvPr>
            <p:cNvSpPr/>
            <p:nvPr/>
          </p:nvSpPr>
          <p:spPr bwMode="auto">
            <a:xfrm>
              <a:off x="5643737" y="1809268"/>
              <a:ext cx="1199172" cy="4047304"/>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1" name="Rectangle 30">
              <a:extLst>
                <a:ext uri="{FF2B5EF4-FFF2-40B4-BE49-F238E27FC236}">
                  <a16:creationId xmlns:a16="http://schemas.microsoft.com/office/drawing/2014/main" id="{7261BAC6-9FC8-5D05-6970-C297FAE4CE26}"/>
                </a:ext>
              </a:extLst>
            </p:cNvPr>
            <p:cNvSpPr/>
            <p:nvPr/>
          </p:nvSpPr>
          <p:spPr bwMode="auto">
            <a:xfrm>
              <a:off x="5643738" y="1708521"/>
              <a:ext cx="1199172" cy="395023"/>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2" name="TextBox 31">
              <a:extLst>
                <a:ext uri="{FF2B5EF4-FFF2-40B4-BE49-F238E27FC236}">
                  <a16:creationId xmlns:a16="http://schemas.microsoft.com/office/drawing/2014/main" id="{04CC1348-1E19-0F05-B826-B7FAEE444CF2}"/>
                </a:ext>
              </a:extLst>
            </p:cNvPr>
            <p:cNvSpPr txBox="1"/>
            <p:nvPr/>
          </p:nvSpPr>
          <p:spPr bwMode="auto">
            <a:xfrm>
              <a:off x="5647250" y="1827197"/>
              <a:ext cx="1229058" cy="17796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200" b="1" u="none" strike="noStrike" kern="1200" cap="none" spc="0" normalizeH="0" noProof="0" dirty="0">
                  <a:ln>
                    <a:noFill/>
                  </a:ln>
                  <a:solidFill>
                    <a:schemeClr val="bg1"/>
                  </a:solidFill>
                  <a:effectLst/>
                  <a:uLnTx/>
                  <a:uFillTx/>
                  <a:latin typeface="Arial" panose="020B0604020202020204" pitchFamily="34" charset="0"/>
                  <a:cs typeface="Arial" panose="020B0604020202020204" pitchFamily="34" charset="0"/>
                </a:rPr>
                <a:t>Pods</a:t>
              </a:r>
            </a:p>
          </p:txBody>
        </p:sp>
      </p:grpSp>
      <p:grpSp>
        <p:nvGrpSpPr>
          <p:cNvPr id="14" name="Group 13">
            <a:extLst>
              <a:ext uri="{FF2B5EF4-FFF2-40B4-BE49-F238E27FC236}">
                <a16:creationId xmlns:a16="http://schemas.microsoft.com/office/drawing/2014/main" id="{FCE949A3-3B48-5AC0-4A25-BF006A79B66C}"/>
              </a:ext>
            </a:extLst>
          </p:cNvPr>
          <p:cNvGrpSpPr/>
          <p:nvPr/>
        </p:nvGrpSpPr>
        <p:grpSpPr>
          <a:xfrm>
            <a:off x="7254797" y="1706347"/>
            <a:ext cx="1270854" cy="4148051"/>
            <a:chOff x="6857514" y="1708521"/>
            <a:chExt cx="1270854" cy="4148051"/>
          </a:xfrm>
        </p:grpSpPr>
        <p:sp>
          <p:nvSpPr>
            <p:cNvPr id="30" name="TextBox 29">
              <a:extLst>
                <a:ext uri="{FF2B5EF4-FFF2-40B4-BE49-F238E27FC236}">
                  <a16:creationId xmlns:a16="http://schemas.microsoft.com/office/drawing/2014/main" id="{7390860D-EA60-7B4B-8139-2C8D54B2E015}"/>
                </a:ext>
              </a:extLst>
            </p:cNvPr>
            <p:cNvSpPr txBox="1"/>
            <p:nvPr/>
          </p:nvSpPr>
          <p:spPr bwMode="auto">
            <a:xfrm>
              <a:off x="7089577" y="1839599"/>
              <a:ext cx="1026353" cy="210991"/>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200" b="1" u="none" strike="noStrike" kern="1200" cap="none" spc="0" normalizeH="0" noProof="0" dirty="0">
                  <a:ln>
                    <a:noFill/>
                  </a:ln>
                  <a:solidFill>
                    <a:schemeClr val="bg1"/>
                  </a:solidFill>
                  <a:effectLst/>
                  <a:uLnTx/>
                  <a:uFillTx/>
                  <a:latin typeface="Arial" panose="020B0604020202020204" pitchFamily="34" charset="0"/>
                  <a:cs typeface="Arial" panose="020B0604020202020204" pitchFamily="34" charset="0"/>
                </a:rPr>
                <a:t>Mods</a:t>
              </a:r>
            </a:p>
          </p:txBody>
        </p:sp>
        <p:sp>
          <p:nvSpPr>
            <p:cNvPr id="37" name="TextBox 36">
              <a:extLst>
                <a:ext uri="{FF2B5EF4-FFF2-40B4-BE49-F238E27FC236}">
                  <a16:creationId xmlns:a16="http://schemas.microsoft.com/office/drawing/2014/main" id="{6D564DA1-0A35-169D-FD08-91FF2F29D895}"/>
                </a:ext>
              </a:extLst>
            </p:cNvPr>
            <p:cNvSpPr txBox="1"/>
            <p:nvPr/>
          </p:nvSpPr>
          <p:spPr bwMode="auto">
            <a:xfrm>
              <a:off x="6890914" y="5226518"/>
              <a:ext cx="1237454" cy="49327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b="1" u="none" strike="noStrike" kern="1200" cap="none" spc="0" normalizeH="0" noProof="0" dirty="0">
                  <a:ln>
                    <a:noFill/>
                  </a:ln>
                  <a:effectLst/>
                  <a:uLnTx/>
                  <a:uFillTx/>
                  <a:latin typeface="Arial" panose="020B0604020202020204" pitchFamily="34" charset="0"/>
                  <a:cs typeface="Arial" panose="020B0604020202020204" pitchFamily="34" charset="0"/>
                </a:rPr>
                <a:t>Single-use</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vapes</a:t>
              </a:r>
              <a:endParaRPr kumimoji="0" lang="en-US" sz="1000" b="1" u="none" strike="noStrike" kern="1200" cap="none" spc="0" normalizeH="0" noProof="0" dirty="0">
                <a:ln>
                  <a:noFill/>
                </a:ln>
                <a:effectLst/>
                <a:uLnTx/>
                <a:uFillTx/>
                <a:latin typeface="Arial" panose="020B0604020202020204" pitchFamily="34" charset="0"/>
                <a:cs typeface="Arial" panose="020B0604020202020204" pitchFamily="34" charset="0"/>
              </a:endParaRPr>
            </a:p>
          </p:txBody>
        </p:sp>
        <p:sp>
          <p:nvSpPr>
            <p:cNvPr id="38" name="Rectangle 37">
              <a:extLst>
                <a:ext uri="{FF2B5EF4-FFF2-40B4-BE49-F238E27FC236}">
                  <a16:creationId xmlns:a16="http://schemas.microsoft.com/office/drawing/2014/main" id="{F6E6AE39-1F31-55F9-3832-171EF896A251}"/>
                </a:ext>
              </a:extLst>
            </p:cNvPr>
            <p:cNvSpPr/>
            <p:nvPr/>
          </p:nvSpPr>
          <p:spPr bwMode="auto">
            <a:xfrm>
              <a:off x="6857515" y="1797786"/>
              <a:ext cx="1270853" cy="4058786"/>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9" name="Rectangle 38">
              <a:extLst>
                <a:ext uri="{FF2B5EF4-FFF2-40B4-BE49-F238E27FC236}">
                  <a16:creationId xmlns:a16="http://schemas.microsoft.com/office/drawing/2014/main" id="{5C45BF3E-54C2-A044-67DD-60C69682CE29}"/>
                </a:ext>
              </a:extLst>
            </p:cNvPr>
            <p:cNvSpPr/>
            <p:nvPr/>
          </p:nvSpPr>
          <p:spPr bwMode="auto">
            <a:xfrm>
              <a:off x="6857514" y="1708521"/>
              <a:ext cx="1270853" cy="396241"/>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40" name="TextBox 39">
              <a:extLst>
                <a:ext uri="{FF2B5EF4-FFF2-40B4-BE49-F238E27FC236}">
                  <a16:creationId xmlns:a16="http://schemas.microsoft.com/office/drawing/2014/main" id="{5059634A-11F6-6E4A-1A6B-7525167A5E91}"/>
                </a:ext>
              </a:extLst>
            </p:cNvPr>
            <p:cNvSpPr txBox="1"/>
            <p:nvPr/>
          </p:nvSpPr>
          <p:spPr bwMode="auto">
            <a:xfrm>
              <a:off x="6890914" y="1828415"/>
              <a:ext cx="1237454" cy="23335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algn="ctr">
                <a:lnSpc>
                  <a:spcPts val="1500"/>
                </a:lnSpc>
                <a:spcBef>
                  <a:spcPts val="0"/>
                </a:spcBef>
                <a:spcAft>
                  <a:spcPts val="0"/>
                </a:spcAft>
              </a:pPr>
              <a:r>
                <a:rPr lang="en-US" sz="1200" b="1" dirty="0">
                  <a:solidFill>
                    <a:schemeClr val="bg1"/>
                  </a:solidFill>
                  <a:latin typeface="Arial"/>
                  <a:cs typeface="Arial"/>
                </a:rPr>
                <a:t>Single-use</a:t>
              </a:r>
              <a:endParaRPr lang="en-US" dirty="0"/>
            </a:p>
          </p:txBody>
        </p:sp>
        <p:pic>
          <p:nvPicPr>
            <p:cNvPr id="9" name="Picture 8" descr="Table&#10;&#10;Description automatically generated with low confidence">
              <a:extLst>
                <a:ext uri="{FF2B5EF4-FFF2-40B4-BE49-F238E27FC236}">
                  <a16:creationId xmlns:a16="http://schemas.microsoft.com/office/drawing/2014/main" id="{4ABE1D3C-A6DA-507F-538B-560259118A72}"/>
                </a:ext>
              </a:extLst>
            </p:cNvPr>
            <p:cNvPicPr>
              <a:picLocks noChangeAspect="1"/>
            </p:cNvPicPr>
            <p:nvPr/>
          </p:nvPicPr>
          <p:blipFill>
            <a:blip r:embed="rId7"/>
            <a:stretch>
              <a:fillRect/>
            </a:stretch>
          </p:blipFill>
          <p:spPr>
            <a:xfrm>
              <a:off x="7089577" y="2286302"/>
              <a:ext cx="924249" cy="2649514"/>
            </a:xfrm>
            <a:prstGeom prst="rect">
              <a:avLst/>
            </a:prstGeom>
          </p:spPr>
        </p:pic>
      </p:grpSp>
      <p:grpSp>
        <p:nvGrpSpPr>
          <p:cNvPr id="13" name="Group 12">
            <a:extLst>
              <a:ext uri="{FF2B5EF4-FFF2-40B4-BE49-F238E27FC236}">
                <a16:creationId xmlns:a16="http://schemas.microsoft.com/office/drawing/2014/main" id="{C33A5B5B-0E11-B7C5-C004-50EAE8C83BB9}"/>
              </a:ext>
            </a:extLst>
          </p:cNvPr>
          <p:cNvGrpSpPr/>
          <p:nvPr/>
        </p:nvGrpSpPr>
        <p:grpSpPr>
          <a:xfrm>
            <a:off x="4195498" y="1721152"/>
            <a:ext cx="1487980" cy="4148051"/>
            <a:chOff x="4141151" y="1708521"/>
            <a:chExt cx="1487980" cy="4148051"/>
          </a:xfrm>
        </p:grpSpPr>
        <p:sp>
          <p:nvSpPr>
            <p:cNvPr id="29" name="Rectangle 28">
              <a:extLst>
                <a:ext uri="{FF2B5EF4-FFF2-40B4-BE49-F238E27FC236}">
                  <a16:creationId xmlns:a16="http://schemas.microsoft.com/office/drawing/2014/main" id="{3A097307-2704-ACDF-7154-108E82BC0F8F}"/>
                </a:ext>
              </a:extLst>
            </p:cNvPr>
            <p:cNvSpPr/>
            <p:nvPr/>
          </p:nvSpPr>
          <p:spPr bwMode="auto">
            <a:xfrm>
              <a:off x="4141152" y="1839600"/>
              <a:ext cx="1487979" cy="4016972"/>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3" name="Rectangle 32">
              <a:extLst>
                <a:ext uri="{FF2B5EF4-FFF2-40B4-BE49-F238E27FC236}">
                  <a16:creationId xmlns:a16="http://schemas.microsoft.com/office/drawing/2014/main" id="{5A5FF879-7115-52BD-4531-756963BD60EA}"/>
                </a:ext>
              </a:extLst>
            </p:cNvPr>
            <p:cNvSpPr/>
            <p:nvPr/>
          </p:nvSpPr>
          <p:spPr bwMode="auto">
            <a:xfrm>
              <a:off x="4141151" y="1708521"/>
              <a:ext cx="1487979" cy="395023"/>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4" name="TextBox 33">
              <a:extLst>
                <a:ext uri="{FF2B5EF4-FFF2-40B4-BE49-F238E27FC236}">
                  <a16:creationId xmlns:a16="http://schemas.microsoft.com/office/drawing/2014/main" id="{7E7E57E0-2FCF-2927-2679-856D39ADB9CF}"/>
                </a:ext>
              </a:extLst>
            </p:cNvPr>
            <p:cNvSpPr txBox="1"/>
            <p:nvPr/>
          </p:nvSpPr>
          <p:spPr bwMode="auto">
            <a:xfrm>
              <a:off x="4141152" y="1822155"/>
              <a:ext cx="1487978" cy="23335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200" b="1" u="none" strike="noStrike" kern="1200" cap="none" spc="0" normalizeH="0" noProof="0" dirty="0">
                  <a:ln>
                    <a:noFill/>
                  </a:ln>
                  <a:solidFill>
                    <a:schemeClr val="bg1"/>
                  </a:solidFill>
                  <a:effectLst/>
                  <a:uLnTx/>
                  <a:uFillTx/>
                  <a:latin typeface="Arial" panose="020B0604020202020204" pitchFamily="34" charset="0"/>
                  <a:cs typeface="Arial" panose="020B0604020202020204" pitchFamily="34" charset="0"/>
                </a:rPr>
                <a:t>Mods</a:t>
              </a:r>
            </a:p>
          </p:txBody>
        </p:sp>
        <p:sp>
          <p:nvSpPr>
            <p:cNvPr id="35" name="TextBox 34">
              <a:extLst>
                <a:ext uri="{FF2B5EF4-FFF2-40B4-BE49-F238E27FC236}">
                  <a16:creationId xmlns:a16="http://schemas.microsoft.com/office/drawing/2014/main" id="{6D342F86-CFD7-4C63-058A-E539768D5BE8}"/>
                </a:ext>
              </a:extLst>
            </p:cNvPr>
            <p:cNvSpPr txBox="1"/>
            <p:nvPr/>
          </p:nvSpPr>
          <p:spPr bwMode="auto">
            <a:xfrm>
              <a:off x="4243752" y="5179213"/>
              <a:ext cx="1315434" cy="49327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Regulated</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b="1" u="none" strike="noStrike" kern="1200" cap="none" spc="0" normalizeH="0" noProof="0" dirty="0">
                  <a:ln>
                    <a:noFill/>
                  </a:ln>
                  <a:effectLst/>
                  <a:uLnTx/>
                  <a:uFillTx/>
                  <a:latin typeface="Arial" panose="020B0604020202020204" pitchFamily="34" charset="0"/>
                  <a:cs typeface="Arial" panose="020B0604020202020204" pitchFamily="34" charset="0"/>
                </a:rPr>
                <a:t>Mods</a:t>
              </a:r>
            </a:p>
          </p:txBody>
        </p:sp>
        <p:pic>
          <p:nvPicPr>
            <p:cNvPr id="36" name="Picture 35">
              <a:extLst>
                <a:ext uri="{FF2B5EF4-FFF2-40B4-BE49-F238E27FC236}">
                  <a16:creationId xmlns:a16="http://schemas.microsoft.com/office/drawing/2014/main" id="{0A3AB9AF-4847-AB3F-652F-807141BA56F6}"/>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458559" y="2326938"/>
              <a:ext cx="933855" cy="2630099"/>
            </a:xfrm>
            <a:prstGeom prst="rect">
              <a:avLst/>
            </a:prstGeom>
            <a:noFill/>
            <a:ln w="9525">
              <a:noFill/>
              <a:miter lim="800000"/>
              <a:headEnd/>
              <a:tailEnd/>
            </a:ln>
          </p:spPr>
        </p:pic>
      </p:grpSp>
      <p:sp>
        <p:nvSpPr>
          <p:cNvPr id="3" name="Footer Placeholder 3">
            <a:extLst>
              <a:ext uri="{FF2B5EF4-FFF2-40B4-BE49-F238E27FC236}">
                <a16:creationId xmlns:a16="http://schemas.microsoft.com/office/drawing/2014/main" id="{EE6BFF27-0E36-269C-BB31-D04D50B5C4F5}"/>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93464762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71A5738-DCDF-EC44-454D-10EF6215548B}"/>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355600" algn="l" defTabSz="457200" rtl="0" eaLnBrk="0" fontAlgn="base" hangingPunct="0">
              <a:spcBef>
                <a:spcPct val="0"/>
              </a:spcBef>
              <a:spcAft>
                <a:spcPct val="0"/>
              </a:spcAft>
              <a:defRPr sz="2300" b="0" i="0" kern="1200" baseline="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dirty="0"/>
              <a:t>e-liquids and nicotine </a:t>
            </a:r>
          </a:p>
        </p:txBody>
      </p:sp>
      <p:sp>
        <p:nvSpPr>
          <p:cNvPr id="4" name="Text Placeholder 3">
            <a:extLst>
              <a:ext uri="{FF2B5EF4-FFF2-40B4-BE49-F238E27FC236}">
                <a16:creationId xmlns:a16="http://schemas.microsoft.com/office/drawing/2014/main" id="{ABEDA09C-38D4-D096-14A8-5E262BB7055D}"/>
              </a:ext>
            </a:extLst>
          </p:cNvPr>
          <p:cNvSpPr>
            <a:spLocks noGrp="1"/>
          </p:cNvSpPr>
          <p:nvPr>
            <p:ph type="body" idx="12"/>
          </p:nvPr>
        </p:nvSpPr>
        <p:spPr>
          <a:xfrm>
            <a:off x="5677429" y="2062941"/>
            <a:ext cx="3207010" cy="3670358"/>
          </a:xfrm>
        </p:spPr>
        <p:txBody>
          <a:bodyPr anchor="ctr"/>
          <a:lstStyle/>
          <a:p>
            <a:pPr marL="0" indent="0">
              <a:buNone/>
            </a:pPr>
            <a:r>
              <a:rPr lang="en-US" b="1" dirty="0">
                <a:solidFill>
                  <a:schemeClr val="accent1"/>
                </a:solidFill>
              </a:rPr>
              <a:t>Nicotine concentration:</a:t>
            </a:r>
            <a:r>
              <a:rPr lang="en-US" dirty="0"/>
              <a:t> </a:t>
            </a:r>
          </a:p>
          <a:p>
            <a:r>
              <a:rPr lang="en-US" dirty="0"/>
              <a:t>0mg/ml (0%)</a:t>
            </a:r>
          </a:p>
          <a:p>
            <a:r>
              <a:rPr lang="en-US" dirty="0"/>
              <a:t>3mg/ml (0.3%) </a:t>
            </a:r>
          </a:p>
          <a:p>
            <a:r>
              <a:rPr lang="en-US" dirty="0"/>
              <a:t>6mg/ml (0.6%) </a:t>
            </a:r>
          </a:p>
          <a:p>
            <a:r>
              <a:rPr lang="en-US" dirty="0"/>
              <a:t>12mg/ml (1.2%)</a:t>
            </a:r>
          </a:p>
          <a:p>
            <a:r>
              <a:rPr lang="en-US" dirty="0"/>
              <a:t>18mg/ml (1.8%)</a:t>
            </a:r>
          </a:p>
          <a:p>
            <a:r>
              <a:rPr lang="en-US" dirty="0"/>
              <a:t>20mg/ml (2.0%)</a:t>
            </a:r>
          </a:p>
          <a:p>
            <a:endParaRPr lang="en-US" dirty="0"/>
          </a:p>
        </p:txBody>
      </p:sp>
      <p:pic>
        <p:nvPicPr>
          <p:cNvPr id="6" name="Picture 5">
            <a:extLst>
              <a:ext uri="{FF2B5EF4-FFF2-40B4-BE49-F238E27FC236}">
                <a16:creationId xmlns:a16="http://schemas.microsoft.com/office/drawing/2014/main" id="{190C3662-C577-EF4B-99F7-198229FD1F19}"/>
              </a:ext>
            </a:extLst>
          </p:cNvPr>
          <p:cNvPicPr>
            <a:picLocks noChangeAspect="1"/>
          </p:cNvPicPr>
          <p:nvPr/>
        </p:nvPicPr>
        <p:blipFill>
          <a:blip r:embed="rId3"/>
          <a:stretch>
            <a:fillRect/>
          </a:stretch>
        </p:blipFill>
        <p:spPr>
          <a:xfrm>
            <a:off x="684213" y="1900001"/>
            <a:ext cx="4779791" cy="3833298"/>
          </a:xfrm>
          <a:prstGeom prst="rect">
            <a:avLst/>
          </a:prstGeom>
          <a:effectLst>
            <a:outerShdw blurRad="254000" dist="63500" dir="2700000" algn="tl" rotWithShape="0">
              <a:prstClr val="black">
                <a:alpha val="25000"/>
              </a:prstClr>
            </a:outerShdw>
          </a:effectLst>
        </p:spPr>
      </p:pic>
      <p:sp>
        <p:nvSpPr>
          <p:cNvPr id="5" name="Footer Placeholder 3">
            <a:extLst>
              <a:ext uri="{FF2B5EF4-FFF2-40B4-BE49-F238E27FC236}">
                <a16:creationId xmlns:a16="http://schemas.microsoft.com/office/drawing/2014/main" id="{733E34FB-15A9-1BD6-B88C-C5C4A72C85C3}"/>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8322019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76B90-93E2-E64E-8626-126411A66339}"/>
              </a:ext>
            </a:extLst>
          </p:cNvPr>
          <p:cNvSpPr>
            <a:spLocks noGrp="1"/>
          </p:cNvSpPr>
          <p:nvPr>
            <p:ph type="title"/>
          </p:nvPr>
        </p:nvSpPr>
        <p:spPr/>
        <p:txBody>
          <a:bodyPr/>
          <a:lstStyle/>
          <a:p>
            <a:r>
              <a:rPr lang="en-US" dirty="0"/>
              <a:t>Pharmacological treatment</a:t>
            </a:r>
          </a:p>
        </p:txBody>
      </p:sp>
      <p:grpSp>
        <p:nvGrpSpPr>
          <p:cNvPr id="5" name="Content Placeholder 2233346">
            <a:extLst>
              <a:ext uri="{FF2B5EF4-FFF2-40B4-BE49-F238E27FC236}">
                <a16:creationId xmlns:a16="http://schemas.microsoft.com/office/drawing/2014/main" id="{91D20D40-E235-8B45-A714-BF5DB7F6EF9C}"/>
              </a:ext>
            </a:extLst>
          </p:cNvPr>
          <p:cNvGrpSpPr>
            <a:grpSpLocks/>
          </p:cNvGrpSpPr>
          <p:nvPr/>
        </p:nvGrpSpPr>
        <p:grpSpPr bwMode="auto">
          <a:xfrm>
            <a:off x="1310315" y="1982624"/>
            <a:ext cx="6523379" cy="3341405"/>
            <a:chOff x="1152" y="1296"/>
            <a:chExt cx="1200" cy="1584"/>
          </a:xfrm>
          <a:effectLst>
            <a:outerShdw blurRad="254000" dist="63500" dir="5400000" algn="ctr" rotWithShape="0">
              <a:srgbClr val="000000">
                <a:alpha val="25000"/>
              </a:srgbClr>
            </a:outerShdw>
          </a:effectLst>
        </p:grpSpPr>
        <p:cxnSp>
          <p:nvCxnSpPr>
            <p:cNvPr id="6" name="_s2233349">
              <a:extLst>
                <a:ext uri="{FF2B5EF4-FFF2-40B4-BE49-F238E27FC236}">
                  <a16:creationId xmlns:a16="http://schemas.microsoft.com/office/drawing/2014/main" id="{706EE3B6-D026-AA42-BDA9-4D7471C2CAFC}"/>
                </a:ext>
              </a:extLst>
            </p:cNvPr>
            <p:cNvCxnSpPr>
              <a:cxnSpLocks noChangeShapeType="1"/>
              <a:stCxn id="12" idx="1"/>
              <a:endCxn id="9" idx="2"/>
            </p:cNvCxnSpPr>
            <p:nvPr/>
          </p:nvCxnSpPr>
          <p:spPr bwMode="auto">
            <a:xfrm rot="10800000">
              <a:off x="1494" y="1584"/>
              <a:ext cx="174" cy="1152"/>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7" name="_s2233350">
              <a:extLst>
                <a:ext uri="{FF2B5EF4-FFF2-40B4-BE49-F238E27FC236}">
                  <a16:creationId xmlns:a16="http://schemas.microsoft.com/office/drawing/2014/main" id="{E52F93FA-C852-0642-BAC5-72DF5E7BCFB6}"/>
                </a:ext>
              </a:extLst>
            </p:cNvPr>
            <p:cNvCxnSpPr>
              <a:cxnSpLocks noChangeShapeType="1"/>
              <a:stCxn id="11" idx="1"/>
              <a:endCxn id="9" idx="2"/>
            </p:cNvCxnSpPr>
            <p:nvPr/>
          </p:nvCxnSpPr>
          <p:spPr bwMode="auto">
            <a:xfrm rot="10800000">
              <a:off x="1494" y="1584"/>
              <a:ext cx="174" cy="720"/>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8" name="_s2233351">
              <a:extLst>
                <a:ext uri="{FF2B5EF4-FFF2-40B4-BE49-F238E27FC236}">
                  <a16:creationId xmlns:a16="http://schemas.microsoft.com/office/drawing/2014/main" id="{51832921-E472-204E-B523-864F3231A281}"/>
                </a:ext>
              </a:extLst>
            </p:cNvPr>
            <p:cNvCxnSpPr>
              <a:cxnSpLocks noChangeShapeType="1"/>
              <a:stCxn id="10" idx="1"/>
              <a:endCxn id="9" idx="2"/>
            </p:cNvCxnSpPr>
            <p:nvPr/>
          </p:nvCxnSpPr>
          <p:spPr bwMode="auto">
            <a:xfrm rot="10800000">
              <a:off x="1494" y="1584"/>
              <a:ext cx="174" cy="288"/>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sp>
          <p:nvSpPr>
            <p:cNvPr id="9" name="_s2233352">
              <a:extLst>
                <a:ext uri="{FF2B5EF4-FFF2-40B4-BE49-F238E27FC236}">
                  <a16:creationId xmlns:a16="http://schemas.microsoft.com/office/drawing/2014/main" id="{260E8376-DABA-C843-87C4-A754C0504CC4}"/>
                </a:ext>
              </a:extLst>
            </p:cNvPr>
            <p:cNvSpPr>
              <a:spLocks noChangeArrowheads="1"/>
            </p:cNvSpPr>
            <p:nvPr/>
          </p:nvSpPr>
          <p:spPr bwMode="auto">
            <a:xfrm>
              <a:off x="1152" y="1296"/>
              <a:ext cx="684" cy="288"/>
            </a:xfrm>
            <a:prstGeom prst="roundRect">
              <a:avLst>
                <a:gd name="adj" fmla="val 16667"/>
              </a:avLst>
            </a:prstGeom>
            <a:solidFill>
              <a:schemeClr val="bg1"/>
            </a:solidFill>
            <a:ln w="57150">
              <a:solidFill>
                <a:srgbClr val="00B1FF"/>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urges to smoke</a:t>
              </a:r>
            </a:p>
          </p:txBody>
        </p:sp>
        <p:sp>
          <p:nvSpPr>
            <p:cNvPr id="10" name="_s2233353">
              <a:extLst>
                <a:ext uri="{FF2B5EF4-FFF2-40B4-BE49-F238E27FC236}">
                  <a16:creationId xmlns:a16="http://schemas.microsoft.com/office/drawing/2014/main" id="{EB39D7C5-C398-6941-8133-84F4F831B1C4}"/>
                </a:ext>
              </a:extLst>
            </p:cNvPr>
            <p:cNvSpPr>
              <a:spLocks noChangeArrowheads="1"/>
            </p:cNvSpPr>
            <p:nvPr/>
          </p:nvSpPr>
          <p:spPr bwMode="auto">
            <a:xfrm>
              <a:off x="1668" y="1728"/>
              <a:ext cx="684" cy="288"/>
            </a:xfrm>
            <a:prstGeom prst="roundRect">
              <a:avLst>
                <a:gd name="adj" fmla="val 16667"/>
              </a:avLst>
            </a:prstGeom>
            <a:solidFill>
              <a:schemeClr val="bg1"/>
            </a:solidFill>
            <a:ln w="57150">
              <a:solidFill>
                <a:srgbClr val="FF262B"/>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‘nicotine hunger’</a:t>
              </a:r>
            </a:p>
          </p:txBody>
        </p:sp>
        <p:sp>
          <p:nvSpPr>
            <p:cNvPr id="11" name="_s2233354">
              <a:extLst>
                <a:ext uri="{FF2B5EF4-FFF2-40B4-BE49-F238E27FC236}">
                  <a16:creationId xmlns:a16="http://schemas.microsoft.com/office/drawing/2014/main" id="{E6E3B806-3833-A740-9789-350F889D2628}"/>
                </a:ext>
              </a:extLst>
            </p:cNvPr>
            <p:cNvSpPr>
              <a:spLocks noChangeArrowheads="1"/>
            </p:cNvSpPr>
            <p:nvPr/>
          </p:nvSpPr>
          <p:spPr bwMode="auto">
            <a:xfrm>
              <a:off x="1668" y="2160"/>
              <a:ext cx="684" cy="288"/>
            </a:xfrm>
            <a:prstGeom prst="roundRect">
              <a:avLst>
                <a:gd name="adj" fmla="val 16667"/>
              </a:avLst>
            </a:prstGeom>
            <a:solidFill>
              <a:schemeClr val="bg1"/>
            </a:solidFill>
            <a:ln w="57150">
              <a:solidFill>
                <a:srgbClr val="FF7F00"/>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acute cue-driven craving</a:t>
              </a:r>
            </a:p>
          </p:txBody>
        </p:sp>
        <p:sp>
          <p:nvSpPr>
            <p:cNvPr id="12" name="_s2233355">
              <a:extLst>
                <a:ext uri="{FF2B5EF4-FFF2-40B4-BE49-F238E27FC236}">
                  <a16:creationId xmlns:a16="http://schemas.microsoft.com/office/drawing/2014/main" id="{093D3C7F-041A-3C45-8293-166B12D5C226}"/>
                </a:ext>
              </a:extLst>
            </p:cNvPr>
            <p:cNvSpPr>
              <a:spLocks noChangeArrowheads="1"/>
            </p:cNvSpPr>
            <p:nvPr/>
          </p:nvSpPr>
          <p:spPr bwMode="auto">
            <a:xfrm>
              <a:off x="1668" y="2592"/>
              <a:ext cx="684" cy="288"/>
            </a:xfrm>
            <a:prstGeom prst="roundRect">
              <a:avLst>
                <a:gd name="adj" fmla="val 16667"/>
              </a:avLst>
            </a:prstGeom>
            <a:solidFill>
              <a:schemeClr val="bg1"/>
            </a:solidFill>
            <a:ln w="57150">
              <a:solidFill>
                <a:srgbClr val="6EBF00"/>
              </a:solidFill>
              <a:round/>
              <a:headEnd/>
              <a:tailEnd/>
            </a:ln>
          </p:spPr>
          <p:txBody>
            <a:bodyPr wrap="none" lIns="0" tIns="0" rIns="0" bIns="0" anchor="ctr" anchorCtr="1"/>
            <a:lstStyle/>
            <a:p>
              <a:pPr algn="ctr" eaLnBrk="1" hangingPunct="1"/>
              <a:r>
                <a:rPr lang="en-GB" sz="1500">
                  <a:latin typeface="Arial" panose="020B0604020202020204" pitchFamily="34" charset="0"/>
                  <a:cs typeface="Arial" panose="020B0604020202020204" pitchFamily="34" charset="0"/>
                </a:rPr>
                <a:t>Block nicotine reward</a:t>
              </a:r>
            </a:p>
          </p:txBody>
        </p:sp>
      </p:grpSp>
      <p:sp>
        <p:nvSpPr>
          <p:cNvPr id="4" name="Footer Placeholder 3">
            <a:extLst>
              <a:ext uri="{FF2B5EF4-FFF2-40B4-BE49-F238E27FC236}">
                <a16:creationId xmlns:a16="http://schemas.microsoft.com/office/drawing/2014/main" id="{7F1816B9-B66F-6E36-D960-D4BBAB42CF28}"/>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93106402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38263FA-8B09-3B4F-BBB9-AF6A0EEAE6ED}"/>
              </a:ext>
            </a:extLst>
          </p:cNvPr>
          <p:cNvPicPr>
            <a:picLocks noChangeAspect="1"/>
          </p:cNvPicPr>
          <p:nvPr/>
        </p:nvPicPr>
        <p:blipFill>
          <a:blip r:embed="rId3"/>
          <a:srcRect/>
          <a:stretch/>
        </p:blipFill>
        <p:spPr>
          <a:xfrm>
            <a:off x="0" y="0"/>
            <a:ext cx="9144000" cy="6858000"/>
          </a:xfrm>
          <a:prstGeom prst="rect">
            <a:avLst/>
          </a:prstGeom>
        </p:spPr>
      </p:pic>
      <p:sp>
        <p:nvSpPr>
          <p:cNvPr id="2" name="Title 1">
            <a:extLst>
              <a:ext uri="{FF2B5EF4-FFF2-40B4-BE49-F238E27FC236}">
                <a16:creationId xmlns:a16="http://schemas.microsoft.com/office/drawing/2014/main" id="{237FEFD1-B86E-D043-9BCE-C07FC0833B02}"/>
              </a:ext>
            </a:extLst>
          </p:cNvPr>
          <p:cNvSpPr>
            <a:spLocks noGrp="1"/>
          </p:cNvSpPr>
          <p:nvPr>
            <p:ph type="title"/>
          </p:nvPr>
        </p:nvSpPr>
        <p:spPr>
          <a:xfrm>
            <a:off x="571500" y="152400"/>
            <a:ext cx="7962900" cy="1882140"/>
          </a:xfrm>
        </p:spPr>
        <p:txBody>
          <a:bodyPr/>
          <a:lstStyle/>
          <a:p>
            <a:r>
              <a:rPr lang="en-US" sz="3200" b="1" dirty="0"/>
              <a:t>Are vapes safe to use?</a:t>
            </a:r>
          </a:p>
        </p:txBody>
      </p:sp>
      <p:sp>
        <p:nvSpPr>
          <p:cNvPr id="4" name="Text Placeholder 3">
            <a:extLst>
              <a:ext uri="{FF2B5EF4-FFF2-40B4-BE49-F238E27FC236}">
                <a16:creationId xmlns:a16="http://schemas.microsoft.com/office/drawing/2014/main" id="{4DD77D55-58E4-F64C-8C1B-9439E2221D1A}"/>
              </a:ext>
            </a:extLst>
          </p:cNvPr>
          <p:cNvSpPr>
            <a:spLocks noGrp="1"/>
          </p:cNvSpPr>
          <p:nvPr>
            <p:ph type="body" idx="12"/>
          </p:nvPr>
        </p:nvSpPr>
        <p:spPr>
          <a:xfrm>
            <a:off x="571500" y="2049780"/>
            <a:ext cx="7966604" cy="4191000"/>
          </a:xfrm>
        </p:spPr>
        <p:txBody>
          <a:bodyPr anchor="t"/>
          <a:lstStyle/>
          <a:p>
            <a:pPr>
              <a:spcBef>
                <a:spcPts val="1000"/>
              </a:spcBef>
              <a:spcAft>
                <a:spcPts val="1000"/>
              </a:spcAft>
              <a:buNone/>
              <a:tabLst>
                <a:tab pos="438150" algn="l"/>
              </a:tabLst>
            </a:pPr>
            <a:r>
              <a:rPr lang="en-US" sz="2000" b="1" dirty="0"/>
              <a:t>Which of the following is correct? </a:t>
            </a:r>
          </a:p>
          <a:p>
            <a:pPr>
              <a:spcBef>
                <a:spcPts val="1000"/>
              </a:spcBef>
              <a:spcAft>
                <a:spcPts val="1000"/>
              </a:spcAft>
              <a:buNone/>
              <a:tabLst>
                <a:tab pos="438150" algn="l"/>
              </a:tabLst>
            </a:pPr>
            <a:r>
              <a:rPr lang="en-US" dirty="0">
                <a:solidFill>
                  <a:schemeClr val="bg1"/>
                </a:solidFill>
              </a:rPr>
              <a:t>A.	Recent studies have found vapes are </a:t>
            </a:r>
            <a:br>
              <a:rPr lang="en-US" dirty="0">
                <a:solidFill>
                  <a:schemeClr val="bg1"/>
                </a:solidFill>
              </a:rPr>
            </a:br>
            <a:r>
              <a:rPr lang="en-US" dirty="0">
                <a:solidFill>
                  <a:schemeClr val="bg1"/>
                </a:solidFill>
              </a:rPr>
              <a:t>	just as harmful as smoking cigarettes</a:t>
            </a:r>
          </a:p>
          <a:p>
            <a:pPr>
              <a:spcBef>
                <a:spcPts val="1000"/>
              </a:spcBef>
              <a:spcAft>
                <a:spcPts val="1000"/>
              </a:spcAft>
              <a:buNone/>
              <a:tabLst>
                <a:tab pos="438150" algn="l"/>
              </a:tabLst>
            </a:pPr>
            <a:r>
              <a:rPr lang="en-US" dirty="0">
                <a:solidFill>
                  <a:schemeClr val="bg1"/>
                </a:solidFill>
              </a:rPr>
              <a:t>B.	Vapes are far safer than smoking cigarettes</a:t>
            </a:r>
          </a:p>
          <a:p>
            <a:pPr>
              <a:spcBef>
                <a:spcPts val="1000"/>
              </a:spcBef>
              <a:spcAft>
                <a:spcPts val="1000"/>
              </a:spcAft>
              <a:buNone/>
              <a:tabLst>
                <a:tab pos="438150" algn="l"/>
              </a:tabLst>
            </a:pPr>
            <a:r>
              <a:rPr lang="en-US" dirty="0">
                <a:solidFill>
                  <a:schemeClr val="bg1"/>
                </a:solidFill>
              </a:rPr>
              <a:t>C.	Vapes are less harmful than smoking </a:t>
            </a:r>
            <a:br>
              <a:rPr lang="en-US" dirty="0">
                <a:solidFill>
                  <a:schemeClr val="bg1"/>
                </a:solidFill>
              </a:rPr>
            </a:br>
            <a:r>
              <a:rPr lang="en-US" dirty="0">
                <a:solidFill>
                  <a:schemeClr val="bg1"/>
                </a:solidFill>
              </a:rPr>
              <a:t>	but not by much</a:t>
            </a:r>
          </a:p>
        </p:txBody>
      </p:sp>
      <p:pic>
        <p:nvPicPr>
          <p:cNvPr id="6" name="Picture 5">
            <a:extLst>
              <a:ext uri="{FF2B5EF4-FFF2-40B4-BE49-F238E27FC236}">
                <a16:creationId xmlns:a16="http://schemas.microsoft.com/office/drawing/2014/main" id="{6A3218FF-C880-BC43-B8FA-9AC361708304}"/>
              </a:ext>
            </a:extLst>
          </p:cNvPr>
          <p:cNvPicPr>
            <a:picLocks noChangeAspect="1"/>
          </p:cNvPicPr>
          <p:nvPr/>
        </p:nvPicPr>
        <p:blipFill>
          <a:blip r:embed="rId4"/>
          <a:srcRect/>
          <a:stretch/>
        </p:blipFill>
        <p:spPr>
          <a:xfrm>
            <a:off x="6377153" y="2315354"/>
            <a:ext cx="2211769" cy="2227290"/>
          </a:xfrm>
          <a:prstGeom prst="rect">
            <a:avLst/>
          </a:prstGeom>
          <a:effectLst>
            <a:outerShdw blurRad="254000" dist="63500" dir="5400000" algn="ctr" rotWithShape="0">
              <a:srgbClr val="000000">
                <a:alpha val="25000"/>
              </a:srgbClr>
            </a:outerShdw>
          </a:effectLst>
        </p:spPr>
      </p:pic>
    </p:spTree>
    <p:extLst>
      <p:ext uri="{BB962C8B-B14F-4D97-AF65-F5344CB8AC3E}">
        <p14:creationId xmlns:p14="http://schemas.microsoft.com/office/powerpoint/2010/main" val="245717393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3C44A-F8B3-044B-80C5-840669BA6677}"/>
              </a:ext>
            </a:extLst>
          </p:cNvPr>
          <p:cNvSpPr>
            <a:spLocks noGrp="1"/>
          </p:cNvSpPr>
          <p:nvPr>
            <p:ph type="title"/>
          </p:nvPr>
        </p:nvSpPr>
        <p:spPr/>
        <p:txBody>
          <a:bodyPr/>
          <a:lstStyle/>
          <a:p>
            <a:r>
              <a:rPr lang="en-US" dirty="0"/>
              <a:t>Vaping safety</a:t>
            </a:r>
          </a:p>
        </p:txBody>
      </p:sp>
      <p:sp>
        <p:nvSpPr>
          <p:cNvPr id="3" name="Content Placeholder 2">
            <a:extLst>
              <a:ext uri="{FF2B5EF4-FFF2-40B4-BE49-F238E27FC236}">
                <a16:creationId xmlns:a16="http://schemas.microsoft.com/office/drawing/2014/main" id="{089B9DCD-CCA9-864F-964F-39EB1C0EF01F}"/>
              </a:ext>
            </a:extLst>
          </p:cNvPr>
          <p:cNvSpPr>
            <a:spLocks noGrp="1"/>
          </p:cNvSpPr>
          <p:nvPr>
            <p:ph idx="4294967295"/>
          </p:nvPr>
        </p:nvSpPr>
        <p:spPr>
          <a:xfrm>
            <a:off x="609600" y="1781174"/>
            <a:ext cx="3904587" cy="3536731"/>
          </a:xfrm>
        </p:spPr>
        <p:txBody>
          <a:bodyPr anchor="ctr" anchorCtr="0"/>
          <a:lstStyle/>
          <a:p>
            <a:pPr marL="0" indent="0">
              <a:lnSpc>
                <a:spcPts val="2600"/>
              </a:lnSpc>
              <a:buNone/>
            </a:pPr>
            <a:r>
              <a:rPr lang="en-US" sz="2000" dirty="0"/>
              <a:t>Evidence indicates: </a:t>
            </a:r>
          </a:p>
          <a:p>
            <a:pPr marL="0" indent="0">
              <a:lnSpc>
                <a:spcPts val="2600"/>
              </a:lnSpc>
              <a:buNone/>
            </a:pPr>
            <a:r>
              <a:rPr lang="en-US" sz="2000" b="1" dirty="0"/>
              <a:t>“Vaping poses only a small fraction of the risk of smoking </a:t>
            </a:r>
            <a:r>
              <a:rPr lang="en-GB" sz="2000" b="0" i="1" u="none" strike="noStrike" cap="none" dirty="0">
                <a:latin typeface="Arial"/>
                <a:ea typeface="Arial"/>
                <a:cs typeface="Arial"/>
                <a:sym typeface="Arial"/>
              </a:rPr>
              <a:t>and switching completely from smoking to vaping conveys substantial health benefits”</a:t>
            </a:r>
            <a:endParaRPr lang="en-US" sz="2000" b="1" dirty="0"/>
          </a:p>
          <a:p>
            <a:pPr marL="0" indent="0">
              <a:lnSpc>
                <a:spcPts val="2600"/>
              </a:lnSpc>
              <a:buNone/>
            </a:pPr>
            <a:r>
              <a:rPr lang="en-US" sz="2000" b="1" dirty="0"/>
              <a:t>				</a:t>
            </a:r>
            <a:r>
              <a:rPr lang="en-US" sz="2000" dirty="0"/>
              <a:t>–</a:t>
            </a:r>
            <a:r>
              <a:rPr lang="en-US" sz="2000" b="1" dirty="0"/>
              <a:t> </a:t>
            </a:r>
            <a:r>
              <a:rPr lang="en-US" sz="2000" dirty="0"/>
              <a:t>OHID, 2022</a:t>
            </a:r>
            <a:endParaRPr lang="en-US" dirty="0"/>
          </a:p>
        </p:txBody>
      </p:sp>
      <p:pic>
        <p:nvPicPr>
          <p:cNvPr id="9" name="Picture 8">
            <a:extLst>
              <a:ext uri="{FF2B5EF4-FFF2-40B4-BE49-F238E27FC236}">
                <a16:creationId xmlns:a16="http://schemas.microsoft.com/office/drawing/2014/main" id="{C22FE668-C640-1240-B678-AFD86F524992}"/>
              </a:ext>
            </a:extLst>
          </p:cNvPr>
          <p:cNvPicPr>
            <a:picLocks noChangeAspect="1"/>
          </p:cNvPicPr>
          <p:nvPr/>
        </p:nvPicPr>
        <p:blipFill>
          <a:blip r:embed="rId3"/>
          <a:srcRect/>
          <a:stretch/>
        </p:blipFill>
        <p:spPr>
          <a:xfrm>
            <a:off x="4476087" y="1540095"/>
            <a:ext cx="4058313" cy="4444443"/>
          </a:xfrm>
          <a:prstGeom prst="rect">
            <a:avLst/>
          </a:prstGeom>
        </p:spPr>
      </p:pic>
      <p:pic>
        <p:nvPicPr>
          <p:cNvPr id="4" name="Picture 3" descr="Text, letter&#10;&#10;Description automatically generated">
            <a:extLst>
              <a:ext uri="{FF2B5EF4-FFF2-40B4-BE49-F238E27FC236}">
                <a16:creationId xmlns:a16="http://schemas.microsoft.com/office/drawing/2014/main" id="{FD0ADE33-1F4A-2EF9-0163-8F4618FA0C67}"/>
              </a:ext>
            </a:extLst>
          </p:cNvPr>
          <p:cNvPicPr>
            <a:picLocks noChangeAspect="1"/>
          </p:cNvPicPr>
          <p:nvPr/>
        </p:nvPicPr>
        <p:blipFill rotWithShape="1">
          <a:blip r:embed="rId4"/>
          <a:srcRect b="64973"/>
          <a:stretch/>
        </p:blipFill>
        <p:spPr>
          <a:xfrm>
            <a:off x="6023216" y="3677593"/>
            <a:ext cx="2549284" cy="1256971"/>
          </a:xfrm>
          <a:prstGeom prst="rect">
            <a:avLst/>
          </a:prstGeom>
          <a:solidFill>
            <a:schemeClr val="accent2"/>
          </a:solidFill>
          <a:ln>
            <a:solidFill>
              <a:schemeClr val="tx1"/>
            </a:solidFill>
          </a:ln>
        </p:spPr>
      </p:pic>
      <p:sp>
        <p:nvSpPr>
          <p:cNvPr id="6" name="TextBox 5">
            <a:extLst>
              <a:ext uri="{FF2B5EF4-FFF2-40B4-BE49-F238E27FC236}">
                <a16:creationId xmlns:a16="http://schemas.microsoft.com/office/drawing/2014/main" id="{CEE8D459-8067-D428-3874-8AA49FB6643D}"/>
              </a:ext>
            </a:extLst>
          </p:cNvPr>
          <p:cNvSpPr txBox="1"/>
          <p:nvPr/>
        </p:nvSpPr>
        <p:spPr bwMode="auto">
          <a:xfrm>
            <a:off x="6023216" y="3297382"/>
            <a:ext cx="2549284" cy="380211"/>
          </a:xfrm>
          <a:prstGeom prst="rect">
            <a:avLst/>
          </a:prstGeom>
          <a:solidFill>
            <a:schemeClr val="accent2"/>
          </a:solidFill>
          <a:ln w="19050">
            <a:solidFill>
              <a:schemeClr val="tx1"/>
            </a:solid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6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2022 Update </a:t>
            </a:r>
          </a:p>
        </p:txBody>
      </p:sp>
      <p:sp>
        <p:nvSpPr>
          <p:cNvPr id="7" name="Footer Placeholder 3">
            <a:extLst>
              <a:ext uri="{FF2B5EF4-FFF2-40B4-BE49-F238E27FC236}">
                <a16:creationId xmlns:a16="http://schemas.microsoft.com/office/drawing/2014/main" id="{F884518B-7EAB-50E6-B9BC-1475DD444A36}"/>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09464676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31F20-1180-1140-9ED9-5261EF5A632E}"/>
              </a:ext>
            </a:extLst>
          </p:cNvPr>
          <p:cNvSpPr>
            <a:spLocks noGrp="1"/>
          </p:cNvSpPr>
          <p:nvPr>
            <p:ph type="title"/>
          </p:nvPr>
        </p:nvSpPr>
        <p:spPr/>
        <p:txBody>
          <a:bodyPr/>
          <a:lstStyle/>
          <a:p>
            <a:r>
              <a:rPr lang="en-US" dirty="0"/>
              <a:t>Comparing harm between </a:t>
            </a:r>
            <a:br>
              <a:rPr lang="en-US" dirty="0"/>
            </a:br>
            <a:r>
              <a:rPr lang="en-US" dirty="0"/>
              <a:t>nicotine-containing products</a:t>
            </a:r>
          </a:p>
        </p:txBody>
      </p:sp>
      <p:sp>
        <p:nvSpPr>
          <p:cNvPr id="5" name="Text Placeholder 3">
            <a:extLst>
              <a:ext uri="{FF2B5EF4-FFF2-40B4-BE49-F238E27FC236}">
                <a16:creationId xmlns:a16="http://schemas.microsoft.com/office/drawing/2014/main" id="{4BA3A4DB-131F-9A40-B245-A3988BE1E2B2}"/>
              </a:ext>
            </a:extLst>
          </p:cNvPr>
          <p:cNvSpPr txBox="1">
            <a:spLocks/>
          </p:cNvSpPr>
          <p:nvPr/>
        </p:nvSpPr>
        <p:spPr bwMode="auto">
          <a:xfrm>
            <a:off x="592281" y="5557029"/>
            <a:ext cx="7966604" cy="5411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100" dirty="0">
                <a:latin typeface="Arial" panose="020B0604020202020204" pitchFamily="34" charset="0"/>
                <a:cs typeface="Arial" panose="020B0604020202020204" pitchFamily="34" charset="0"/>
              </a:rPr>
              <a:t>Estimating the Harms of Nicotine-Containing Products Using the MCDA Approach, Nutt et al, 2014</a:t>
            </a:r>
          </a:p>
        </p:txBody>
      </p:sp>
      <p:graphicFrame>
        <p:nvGraphicFramePr>
          <p:cNvPr id="9" name="Chart 8">
            <a:extLst>
              <a:ext uri="{FF2B5EF4-FFF2-40B4-BE49-F238E27FC236}">
                <a16:creationId xmlns:a16="http://schemas.microsoft.com/office/drawing/2014/main" id="{33DCC1E2-97CA-8D4B-9B09-5D45A341FA9F}"/>
              </a:ext>
            </a:extLst>
          </p:cNvPr>
          <p:cNvGraphicFramePr/>
          <p:nvPr/>
        </p:nvGraphicFramePr>
        <p:xfrm>
          <a:off x="606904" y="1861168"/>
          <a:ext cx="7946378" cy="3479575"/>
        </p:xfrm>
        <a:graphic>
          <a:graphicData uri="http://schemas.openxmlformats.org/drawingml/2006/chart">
            <c:chart xmlns:c="http://schemas.openxmlformats.org/drawingml/2006/chart" xmlns:r="http://schemas.openxmlformats.org/officeDocument/2006/relationships" r:id="rId3"/>
          </a:graphicData>
        </a:graphic>
      </p:graphicFrame>
      <p:pic>
        <p:nvPicPr>
          <p:cNvPr id="12" name="Picture 11">
            <a:extLst>
              <a:ext uri="{FF2B5EF4-FFF2-40B4-BE49-F238E27FC236}">
                <a16:creationId xmlns:a16="http://schemas.microsoft.com/office/drawing/2014/main" id="{B252B7F5-C735-0248-9038-05D077C55592}"/>
              </a:ext>
            </a:extLst>
          </p:cNvPr>
          <p:cNvPicPr>
            <a:picLocks noChangeAspect="1"/>
          </p:cNvPicPr>
          <p:nvPr/>
        </p:nvPicPr>
        <p:blipFill>
          <a:blip r:embed="rId4"/>
          <a:stretch>
            <a:fillRect/>
          </a:stretch>
        </p:blipFill>
        <p:spPr>
          <a:xfrm>
            <a:off x="6616139" y="2783659"/>
            <a:ext cx="453154" cy="1812617"/>
          </a:xfrm>
          <a:prstGeom prst="rect">
            <a:avLst/>
          </a:prstGeom>
          <a:effectLst>
            <a:outerShdw blurRad="254000" dist="63500" dir="5400000" algn="ctr" rotWithShape="0">
              <a:srgbClr val="000000">
                <a:alpha val="25000"/>
              </a:srgbClr>
            </a:outerShdw>
          </a:effectLst>
        </p:spPr>
      </p:pic>
      <p:sp>
        <p:nvSpPr>
          <p:cNvPr id="4" name="Footer Placeholder 3">
            <a:extLst>
              <a:ext uri="{FF2B5EF4-FFF2-40B4-BE49-F238E27FC236}">
                <a16:creationId xmlns:a16="http://schemas.microsoft.com/office/drawing/2014/main" id="{3A6FC3F9-3956-88CA-EC2E-8377539FCAF2}"/>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37688204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255aba8491d_0_175"/>
          <p:cNvSpPr txBox="1">
            <a:spLocks noGrp="1"/>
          </p:cNvSpPr>
          <p:nvPr>
            <p:ph type="title"/>
          </p:nvPr>
        </p:nvSpPr>
        <p:spPr>
          <a:xfrm>
            <a:off x="571500" y="152400"/>
            <a:ext cx="7962900" cy="1066800"/>
          </a:xfrm>
          <a:noFill/>
          <a:ln>
            <a:noFill/>
          </a:ln>
        </p:spPr>
        <p:txBody>
          <a:bodyPr spcFirstLastPara="1" wrap="square" lIns="91425" tIns="45700" rIns="91425" bIns="45700" anchor="ctr" anchorCtr="0">
            <a:noAutofit/>
          </a:bodyPr>
          <a:lstStyle/>
          <a:p>
            <a:pPr lvl="0"/>
            <a:r>
              <a:rPr lang="en-GB" dirty="0">
                <a:sym typeface="Arial"/>
              </a:rPr>
              <a:t>Evidence review – tobacco dependence treatment</a:t>
            </a:r>
            <a:endParaRPr lang="en-GB" dirty="0"/>
          </a:p>
        </p:txBody>
      </p:sp>
      <p:sp>
        <p:nvSpPr>
          <p:cNvPr id="243" name="Google Shape;243;g255aba8491d_0_175"/>
          <p:cNvSpPr txBox="1">
            <a:spLocks noGrp="1"/>
          </p:cNvSpPr>
          <p:nvPr>
            <p:ph type="body" idx="12"/>
          </p:nvPr>
        </p:nvSpPr>
        <p:spPr>
          <a:xfrm>
            <a:off x="3294743" y="2068288"/>
            <a:ext cx="5239657" cy="3552366"/>
          </a:xfrm>
          <a:noFill/>
          <a:ln>
            <a:noFill/>
          </a:ln>
        </p:spPr>
        <p:txBody>
          <a:bodyPr spcFirstLastPara="1" wrap="square" lIns="91425" tIns="45700" rIns="91425" bIns="45700" anchor="ctr" anchorCtr="0">
            <a:noAutofit/>
          </a:bodyPr>
          <a:lstStyle/>
          <a:p>
            <a:pPr marL="285750" indent="-285750">
              <a:lnSpc>
                <a:spcPts val="2000"/>
              </a:lnSpc>
              <a:spcAft>
                <a:spcPts val="1000"/>
              </a:spcAft>
            </a:pPr>
            <a:r>
              <a:rPr lang="en-GB" sz="1500" b="1" dirty="0">
                <a:solidFill>
                  <a:schemeClr val="accent1"/>
                </a:solidFill>
              </a:rPr>
              <a:t>Nicotine vapes</a:t>
            </a:r>
            <a:r>
              <a:rPr lang="en-GB" sz="1500" dirty="0"/>
              <a:t> are now categorised as </a:t>
            </a:r>
            <a:r>
              <a:rPr lang="en-GB" sz="1500" b="1" dirty="0">
                <a:solidFill>
                  <a:schemeClr val="accent1"/>
                </a:solidFill>
              </a:rPr>
              <a:t>a first line stop smoking aid (use to replace some of nicotine)</a:t>
            </a:r>
          </a:p>
          <a:p>
            <a:pPr>
              <a:lnSpc>
                <a:spcPts val="2000"/>
              </a:lnSpc>
              <a:spcAft>
                <a:spcPts val="1000"/>
              </a:spcAft>
            </a:pPr>
            <a:r>
              <a:rPr lang="en-GB" sz="1500" dirty="0"/>
              <a:t>Recent research shows that nicotine vapes </a:t>
            </a:r>
            <a:br>
              <a:rPr lang="en-GB" sz="1500" dirty="0"/>
            </a:br>
            <a:r>
              <a:rPr lang="en-GB" sz="1500" dirty="0"/>
              <a:t>were more effective than combination NRT</a:t>
            </a:r>
            <a:r>
              <a:rPr lang="en-GB" sz="1400" baseline="30000" dirty="0"/>
              <a:t>1,2</a:t>
            </a:r>
          </a:p>
          <a:p>
            <a:pPr>
              <a:lnSpc>
                <a:spcPts val="2000"/>
              </a:lnSpc>
              <a:spcAft>
                <a:spcPts val="1000"/>
              </a:spcAft>
            </a:pPr>
            <a:r>
              <a:rPr lang="en-GB" sz="1500" b="1" dirty="0">
                <a:solidFill>
                  <a:schemeClr val="accent1"/>
                </a:solidFill>
              </a:rPr>
              <a:t>Nicotine-containing vapes</a:t>
            </a:r>
            <a:r>
              <a:rPr lang="en-GB" sz="1500" dirty="0"/>
              <a:t> have been shown to </a:t>
            </a:r>
            <a:r>
              <a:rPr lang="en-GB" sz="1500" b="1" dirty="0">
                <a:solidFill>
                  <a:schemeClr val="accent1"/>
                </a:solidFill>
              </a:rPr>
              <a:t>increase rates of stopping</a:t>
            </a:r>
            <a:r>
              <a:rPr lang="en-GB" sz="1500" b="1" dirty="0"/>
              <a:t> (nicotine dose matched </a:t>
            </a:r>
            <a:br>
              <a:rPr lang="en-GB" sz="1500" b="1" dirty="0"/>
            </a:br>
            <a:r>
              <a:rPr lang="en-GB" sz="1500" b="1" dirty="0"/>
              <a:t>to HSI just like we do for NRT)</a:t>
            </a:r>
          </a:p>
          <a:p>
            <a:pPr>
              <a:lnSpc>
                <a:spcPts val="2000"/>
              </a:lnSpc>
              <a:spcAft>
                <a:spcPts val="1000"/>
              </a:spcAft>
            </a:pPr>
            <a:r>
              <a:rPr lang="en-GB" sz="1500" dirty="0">
                <a:sym typeface="Arial"/>
              </a:rPr>
              <a:t>Newer devices </a:t>
            </a:r>
            <a:r>
              <a:rPr lang="en-GB" sz="1500" b="1" dirty="0">
                <a:solidFill>
                  <a:schemeClr val="accent1"/>
                </a:solidFill>
                <a:sym typeface="Arial"/>
              </a:rPr>
              <a:t>deliver nicotine more rapidly</a:t>
            </a:r>
            <a:r>
              <a:rPr lang="en-GB" sz="1500" dirty="0">
                <a:sym typeface="Arial"/>
              </a:rPr>
              <a:t> </a:t>
            </a:r>
            <a:br>
              <a:rPr lang="en-GB" sz="1500" dirty="0">
                <a:sym typeface="Arial"/>
              </a:rPr>
            </a:br>
            <a:r>
              <a:rPr lang="en-GB" sz="1500" dirty="0">
                <a:sym typeface="Arial"/>
              </a:rPr>
              <a:t>than NRT products – greater satisfaction. </a:t>
            </a:r>
            <a:endParaRPr lang="en-GB" sz="1500" dirty="0"/>
          </a:p>
          <a:p>
            <a:pPr>
              <a:lnSpc>
                <a:spcPts val="2000"/>
              </a:lnSpc>
              <a:spcAft>
                <a:spcPts val="1000"/>
              </a:spcAft>
            </a:pPr>
            <a:r>
              <a:rPr lang="en-GB" sz="1500" b="1" dirty="0">
                <a:solidFill>
                  <a:schemeClr val="accent1"/>
                </a:solidFill>
                <a:sym typeface="Arial"/>
              </a:rPr>
              <a:t>Popular</a:t>
            </a:r>
            <a:r>
              <a:rPr lang="en-GB" sz="1500" dirty="0">
                <a:sym typeface="Arial"/>
              </a:rPr>
              <a:t> – although some confusion about health risks.</a:t>
            </a:r>
          </a:p>
        </p:txBody>
      </p:sp>
      <p:grpSp>
        <p:nvGrpSpPr>
          <p:cNvPr id="11" name="Group 10">
            <a:extLst>
              <a:ext uri="{FF2B5EF4-FFF2-40B4-BE49-F238E27FC236}">
                <a16:creationId xmlns:a16="http://schemas.microsoft.com/office/drawing/2014/main" id="{2BB9483C-3BA9-0B99-5D5D-B7D22749242F}"/>
              </a:ext>
            </a:extLst>
          </p:cNvPr>
          <p:cNvGrpSpPr/>
          <p:nvPr/>
        </p:nvGrpSpPr>
        <p:grpSpPr>
          <a:xfrm>
            <a:off x="571500" y="2068287"/>
            <a:ext cx="2473205" cy="3552367"/>
            <a:chOff x="571500" y="2068287"/>
            <a:chExt cx="2473205" cy="3552367"/>
          </a:xfrm>
          <a:effectLst>
            <a:outerShdw blurRad="254000" dist="63500" dir="5400000" algn="ctr" rotWithShape="0">
              <a:srgbClr val="000000">
                <a:alpha val="25000"/>
              </a:srgbClr>
            </a:outerShdw>
          </a:effectLst>
        </p:grpSpPr>
        <p:pic>
          <p:nvPicPr>
            <p:cNvPr id="9" name="Picture 8">
              <a:extLst>
                <a:ext uri="{FF2B5EF4-FFF2-40B4-BE49-F238E27FC236}">
                  <a16:creationId xmlns:a16="http://schemas.microsoft.com/office/drawing/2014/main" id="{0B003575-FD76-02B9-0566-B2F8EA1707B2}"/>
                </a:ext>
              </a:extLst>
            </p:cNvPr>
            <p:cNvPicPr>
              <a:picLocks noChangeAspect="1"/>
            </p:cNvPicPr>
            <p:nvPr/>
          </p:nvPicPr>
          <p:blipFill rotWithShape="1">
            <a:blip r:embed="rId3"/>
            <a:srcRect l="13903" b="7252"/>
            <a:stretch/>
          </p:blipFill>
          <p:spPr>
            <a:xfrm>
              <a:off x="571500" y="2068287"/>
              <a:ext cx="2473205" cy="1776184"/>
            </a:xfrm>
            <a:prstGeom prst="rect">
              <a:avLst/>
            </a:prstGeom>
          </p:spPr>
        </p:pic>
        <p:sp>
          <p:nvSpPr>
            <p:cNvPr id="10" name="Rectangle 9">
              <a:extLst>
                <a:ext uri="{FF2B5EF4-FFF2-40B4-BE49-F238E27FC236}">
                  <a16:creationId xmlns:a16="http://schemas.microsoft.com/office/drawing/2014/main" id="{9E5BB3E0-5867-EC05-1DD7-83C18EB7602A}"/>
                </a:ext>
              </a:extLst>
            </p:cNvPr>
            <p:cNvSpPr/>
            <p:nvPr/>
          </p:nvSpPr>
          <p:spPr bwMode="auto">
            <a:xfrm>
              <a:off x="571500" y="3844471"/>
              <a:ext cx="2473205" cy="1776183"/>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4" name="TextBox 3">
              <a:extLst>
                <a:ext uri="{FF2B5EF4-FFF2-40B4-BE49-F238E27FC236}">
                  <a16:creationId xmlns:a16="http://schemas.microsoft.com/office/drawing/2014/main" id="{E216ADAF-855A-F8FB-0324-DC3A9DD670E7}"/>
                </a:ext>
              </a:extLst>
            </p:cNvPr>
            <p:cNvSpPr txBox="1"/>
            <p:nvPr/>
          </p:nvSpPr>
          <p:spPr bwMode="auto">
            <a:xfrm>
              <a:off x="833332" y="4141105"/>
              <a:ext cx="2055012" cy="1182915"/>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Autofit/>
            </a:bodyPr>
            <a:lstStyle/>
            <a:p>
              <a:pPr marL="0" marR="0" indent="0" algn="l" defTabSz="457200" rtl="0" eaLnBrk="1" fontAlgn="base" latinLnBrk="0" hangingPunct="1">
                <a:lnSpc>
                  <a:spcPct val="100000"/>
                </a:lnSpc>
                <a:spcBef>
                  <a:spcPts val="0"/>
                </a:spcBef>
                <a:spcAft>
                  <a:spcPts val="0"/>
                </a:spcAft>
                <a:buClr>
                  <a:srgbClr val="C10C21"/>
                </a:buClr>
                <a:buSzTx/>
                <a:buFont typeface="Lucida Grande" pitchFamily="-109" charset="0"/>
                <a:buNone/>
                <a:tabLst/>
              </a:pPr>
              <a:r>
                <a:rPr kumimoji="0" lang="en-US" sz="20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A FIRST-LINE </a:t>
              </a:r>
            </a:p>
            <a:p>
              <a:pPr marL="0" marR="0" indent="0" algn="l" defTabSz="457200" rtl="0" eaLnBrk="1" fontAlgn="base" latinLnBrk="0" hangingPunct="1">
                <a:lnSpc>
                  <a:spcPct val="100000"/>
                </a:lnSpc>
                <a:spcBef>
                  <a:spcPts val="0"/>
                </a:spcBef>
                <a:spcAft>
                  <a:spcPts val="0"/>
                </a:spcAft>
                <a:buClr>
                  <a:srgbClr val="C10C21"/>
                </a:buClr>
                <a:buSzTx/>
                <a:buFont typeface="Lucida Grande" pitchFamily="-109" charset="0"/>
                <a:buNone/>
                <a:tabLst/>
              </a:pPr>
              <a:r>
                <a:rPr kumimoji="0" lang="en-US" sz="20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TOBACCO </a:t>
              </a:r>
            </a:p>
            <a:p>
              <a:pPr marL="0" marR="0" indent="0" algn="l" defTabSz="457200" rtl="0" eaLnBrk="1" fontAlgn="base" latinLnBrk="0" hangingPunct="1">
                <a:lnSpc>
                  <a:spcPct val="100000"/>
                </a:lnSpc>
                <a:spcBef>
                  <a:spcPts val="0"/>
                </a:spcBef>
                <a:spcAft>
                  <a:spcPts val="0"/>
                </a:spcAft>
                <a:buClr>
                  <a:srgbClr val="C10C21"/>
                </a:buClr>
                <a:buSzTx/>
                <a:buFont typeface="Lucida Grande" pitchFamily="-109" charset="0"/>
                <a:buNone/>
                <a:tabLst/>
              </a:pPr>
              <a:r>
                <a:rPr kumimoji="0" lang="en-US" sz="20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TREATMENT</a:t>
              </a:r>
            </a:p>
          </p:txBody>
        </p:sp>
      </p:grpSp>
      <p:sp>
        <p:nvSpPr>
          <p:cNvPr id="2" name="Footer Placeholder 3">
            <a:extLst>
              <a:ext uri="{FF2B5EF4-FFF2-40B4-BE49-F238E27FC236}">
                <a16:creationId xmlns:a16="http://schemas.microsoft.com/office/drawing/2014/main" id="{6E80FDF5-5D6D-5378-3341-22C1A88D4196}"/>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09924250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CFA01-E9D7-6F30-8D8A-62173FA69183}"/>
              </a:ext>
            </a:extLst>
          </p:cNvPr>
          <p:cNvSpPr>
            <a:spLocks noGrp="1"/>
          </p:cNvSpPr>
          <p:nvPr>
            <p:ph type="title"/>
          </p:nvPr>
        </p:nvSpPr>
        <p:spPr/>
        <p:txBody>
          <a:bodyPr/>
          <a:lstStyle/>
          <a:p>
            <a:r>
              <a:rPr lang="en-US" dirty="0"/>
              <a:t>Who says vaping is safer than smoking </a:t>
            </a:r>
            <a:br>
              <a:rPr lang="en-US" dirty="0"/>
            </a:br>
            <a:r>
              <a:rPr lang="en-US" dirty="0"/>
              <a:t>and effective for cessation?</a:t>
            </a:r>
          </a:p>
        </p:txBody>
      </p:sp>
      <p:pic>
        <p:nvPicPr>
          <p:cNvPr id="19" name="Picture 18">
            <a:extLst>
              <a:ext uri="{FF2B5EF4-FFF2-40B4-BE49-F238E27FC236}">
                <a16:creationId xmlns:a16="http://schemas.microsoft.com/office/drawing/2014/main" id="{85796F24-0DA9-AEBE-590C-0DABA071A798}"/>
              </a:ext>
            </a:extLst>
          </p:cNvPr>
          <p:cNvPicPr>
            <a:picLocks noChangeAspect="1"/>
          </p:cNvPicPr>
          <p:nvPr/>
        </p:nvPicPr>
        <p:blipFill>
          <a:blip r:embed="rId2"/>
          <a:stretch>
            <a:fillRect/>
          </a:stretch>
        </p:blipFill>
        <p:spPr>
          <a:xfrm>
            <a:off x="692150" y="1848579"/>
            <a:ext cx="7759700" cy="3898900"/>
          </a:xfrm>
          <a:prstGeom prst="rect">
            <a:avLst/>
          </a:prstGeom>
          <a:effectLst>
            <a:outerShdw blurRad="254000" dist="63500" dir="5400000" algn="ctr" rotWithShape="0">
              <a:srgbClr val="000000">
                <a:alpha val="15000"/>
              </a:srgbClr>
            </a:outerShdw>
          </a:effectLst>
        </p:spPr>
      </p:pic>
      <p:sp>
        <p:nvSpPr>
          <p:cNvPr id="3" name="Footer Placeholder 3">
            <a:extLst>
              <a:ext uri="{FF2B5EF4-FFF2-40B4-BE49-F238E27FC236}">
                <a16:creationId xmlns:a16="http://schemas.microsoft.com/office/drawing/2014/main" id="{03C3FA19-B007-7BA7-8719-638897A4BACB}"/>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94230423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CD3C1-031B-9DEF-BB00-4DE1C882181E}"/>
              </a:ext>
            </a:extLst>
          </p:cNvPr>
          <p:cNvSpPr>
            <a:spLocks noGrp="1"/>
          </p:cNvSpPr>
          <p:nvPr>
            <p:ph type="title"/>
          </p:nvPr>
        </p:nvSpPr>
        <p:spPr/>
        <p:txBody>
          <a:bodyPr/>
          <a:lstStyle/>
          <a:p>
            <a:r>
              <a:rPr lang="en-US" dirty="0"/>
              <a:t>Inpatient settings</a:t>
            </a:r>
          </a:p>
        </p:txBody>
      </p:sp>
      <p:sp>
        <p:nvSpPr>
          <p:cNvPr id="3" name="Text Placeholder 2">
            <a:extLst>
              <a:ext uri="{FF2B5EF4-FFF2-40B4-BE49-F238E27FC236}">
                <a16:creationId xmlns:a16="http://schemas.microsoft.com/office/drawing/2014/main" id="{27324429-7CFC-99D5-6EEE-CE22DCDB118C}"/>
              </a:ext>
            </a:extLst>
          </p:cNvPr>
          <p:cNvSpPr>
            <a:spLocks noGrp="1"/>
          </p:cNvSpPr>
          <p:nvPr>
            <p:ph type="body" idx="12"/>
          </p:nvPr>
        </p:nvSpPr>
        <p:spPr>
          <a:xfrm>
            <a:off x="571500" y="1752600"/>
            <a:ext cx="5981696" cy="4191000"/>
          </a:xfrm>
        </p:spPr>
        <p:txBody>
          <a:bodyPr/>
          <a:lstStyle/>
          <a:p>
            <a:pPr marL="285750" indent="-285750"/>
            <a:r>
              <a:rPr lang="en-US" dirty="0"/>
              <a:t>Be familiar with your Trust’s policy on vaping and what support is available to inpatients</a:t>
            </a:r>
          </a:p>
          <a:p>
            <a:pPr marL="285750" indent="-285750"/>
            <a:r>
              <a:rPr lang="en-US" dirty="0"/>
              <a:t>Rechargeable and re-fillable e-cigarettes </a:t>
            </a:r>
            <a:br>
              <a:rPr lang="en-US" dirty="0"/>
            </a:br>
            <a:r>
              <a:rPr lang="en-US" dirty="0"/>
              <a:t>will be suitable for most patients </a:t>
            </a:r>
          </a:p>
          <a:p>
            <a:r>
              <a:rPr lang="en-CA" dirty="0"/>
              <a:t>Ensure Trust infection control policy is followed </a:t>
            </a:r>
          </a:p>
          <a:p>
            <a:r>
              <a:rPr lang="en-CA" dirty="0"/>
              <a:t>Advise vapes should be for </a:t>
            </a:r>
            <a:r>
              <a:rPr lang="en-CA" b="1" dirty="0">
                <a:solidFill>
                  <a:srgbClr val="009A9E"/>
                </a:solidFill>
              </a:rPr>
              <a:t>personal use only</a:t>
            </a:r>
          </a:p>
          <a:p>
            <a:r>
              <a:rPr lang="en-CA" dirty="0"/>
              <a:t>Ensure patients do not use near oxygen</a:t>
            </a:r>
          </a:p>
        </p:txBody>
      </p:sp>
      <p:sp>
        <p:nvSpPr>
          <p:cNvPr id="7" name="TextBox 6">
            <a:extLst>
              <a:ext uri="{FF2B5EF4-FFF2-40B4-BE49-F238E27FC236}">
                <a16:creationId xmlns:a16="http://schemas.microsoft.com/office/drawing/2014/main" id="{E27C33AD-AA6F-A115-DE7F-0066647C1817}"/>
              </a:ext>
            </a:extLst>
          </p:cNvPr>
          <p:cNvSpPr txBox="1"/>
          <p:nvPr/>
        </p:nvSpPr>
        <p:spPr>
          <a:xfrm>
            <a:off x="6553196" y="4204831"/>
            <a:ext cx="2145685" cy="323165"/>
          </a:xfrm>
          <a:prstGeom prst="rect">
            <a:avLst/>
          </a:prstGeom>
          <a:noFill/>
        </p:spPr>
        <p:txBody>
          <a:bodyPr wrap="square" rtlCol="0">
            <a:spAutoFit/>
          </a:bodyPr>
          <a:lstStyle/>
          <a:p>
            <a:pPr algn="ctr"/>
            <a:r>
              <a:rPr lang="en-US" sz="1500" b="1" dirty="0">
                <a:solidFill>
                  <a:schemeClr val="accent5"/>
                </a:solidFill>
                <a:latin typeface="Arial" panose="020B0604020202020204" pitchFamily="34" charset="0"/>
                <a:cs typeface="Arial" panose="020B0604020202020204" pitchFamily="34" charset="0"/>
              </a:rPr>
              <a:t>Mental Health Trusts</a:t>
            </a:r>
          </a:p>
        </p:txBody>
      </p:sp>
      <p:sp>
        <p:nvSpPr>
          <p:cNvPr id="9" name="Freeform 8">
            <a:extLst>
              <a:ext uri="{FF2B5EF4-FFF2-40B4-BE49-F238E27FC236}">
                <a16:creationId xmlns:a16="http://schemas.microsoft.com/office/drawing/2014/main" id="{1B199EF8-6291-DBA3-00C9-1F4E7F79BCC6}"/>
              </a:ext>
            </a:extLst>
          </p:cNvPr>
          <p:cNvSpPr/>
          <p:nvPr/>
        </p:nvSpPr>
        <p:spPr>
          <a:xfrm>
            <a:off x="6837298" y="2948061"/>
            <a:ext cx="1577478" cy="1096539"/>
          </a:xfrm>
          <a:custGeom>
            <a:avLst/>
            <a:gdLst>
              <a:gd name="connsiteX0" fmla="*/ 1019590 w 1577478"/>
              <a:gd name="connsiteY0" fmla="*/ 288563 h 1096539"/>
              <a:gd name="connsiteX1" fmla="*/ 1019590 w 1577478"/>
              <a:gd name="connsiteY1" fmla="*/ 230851 h 1096539"/>
              <a:gd name="connsiteX2" fmla="*/ 788739 w 1577478"/>
              <a:gd name="connsiteY2" fmla="*/ 0 h 1096539"/>
              <a:gd name="connsiteX3" fmla="*/ 557889 w 1577478"/>
              <a:gd name="connsiteY3" fmla="*/ 230851 h 1096539"/>
              <a:gd name="connsiteX4" fmla="*/ 557889 w 1577478"/>
              <a:gd name="connsiteY4" fmla="*/ 288563 h 1096539"/>
              <a:gd name="connsiteX5" fmla="*/ 0 w 1577478"/>
              <a:gd name="connsiteY5" fmla="*/ 288563 h 1096539"/>
              <a:gd name="connsiteX6" fmla="*/ 0 w 1577478"/>
              <a:gd name="connsiteY6" fmla="*/ 365513 h 1096539"/>
              <a:gd name="connsiteX7" fmla="*/ 38475 w 1577478"/>
              <a:gd name="connsiteY7" fmla="*/ 365513 h 1096539"/>
              <a:gd name="connsiteX8" fmla="*/ 38475 w 1577478"/>
              <a:gd name="connsiteY8" fmla="*/ 1096540 h 1096539"/>
              <a:gd name="connsiteX9" fmla="*/ 1539003 w 1577478"/>
              <a:gd name="connsiteY9" fmla="*/ 1096540 h 1096539"/>
              <a:gd name="connsiteX10" fmla="*/ 1539003 w 1577478"/>
              <a:gd name="connsiteY10" fmla="*/ 365513 h 1096539"/>
              <a:gd name="connsiteX11" fmla="*/ 1577478 w 1577478"/>
              <a:gd name="connsiteY11" fmla="*/ 365513 h 1096539"/>
              <a:gd name="connsiteX12" fmla="*/ 1577478 w 1577478"/>
              <a:gd name="connsiteY12" fmla="*/ 288563 h 1096539"/>
              <a:gd name="connsiteX13" fmla="*/ 230851 w 1577478"/>
              <a:gd name="connsiteY13" fmla="*/ 942640 h 1096539"/>
              <a:gd name="connsiteX14" fmla="*/ 115425 w 1577478"/>
              <a:gd name="connsiteY14" fmla="*/ 942640 h 1096539"/>
              <a:gd name="connsiteX15" fmla="*/ 115425 w 1577478"/>
              <a:gd name="connsiteY15" fmla="*/ 827214 h 1096539"/>
              <a:gd name="connsiteX16" fmla="*/ 230851 w 1577478"/>
              <a:gd name="connsiteY16" fmla="*/ 827214 h 1096539"/>
              <a:gd name="connsiteX17" fmla="*/ 230851 w 1577478"/>
              <a:gd name="connsiteY17" fmla="*/ 750264 h 1096539"/>
              <a:gd name="connsiteX18" fmla="*/ 115425 w 1577478"/>
              <a:gd name="connsiteY18" fmla="*/ 750264 h 1096539"/>
              <a:gd name="connsiteX19" fmla="*/ 115425 w 1577478"/>
              <a:gd name="connsiteY19" fmla="*/ 634839 h 1096539"/>
              <a:gd name="connsiteX20" fmla="*/ 230851 w 1577478"/>
              <a:gd name="connsiteY20" fmla="*/ 634839 h 1096539"/>
              <a:gd name="connsiteX21" fmla="*/ 230851 w 1577478"/>
              <a:gd name="connsiteY21" fmla="*/ 557889 h 1096539"/>
              <a:gd name="connsiteX22" fmla="*/ 115425 w 1577478"/>
              <a:gd name="connsiteY22" fmla="*/ 557889 h 1096539"/>
              <a:gd name="connsiteX23" fmla="*/ 115425 w 1577478"/>
              <a:gd name="connsiteY23" fmla="*/ 442463 h 1096539"/>
              <a:gd name="connsiteX24" fmla="*/ 230851 w 1577478"/>
              <a:gd name="connsiteY24" fmla="*/ 442463 h 1096539"/>
              <a:gd name="connsiteX25" fmla="*/ 423226 w 1577478"/>
              <a:gd name="connsiteY25" fmla="*/ 942640 h 1096539"/>
              <a:gd name="connsiteX26" fmla="*/ 307801 w 1577478"/>
              <a:gd name="connsiteY26" fmla="*/ 942640 h 1096539"/>
              <a:gd name="connsiteX27" fmla="*/ 307801 w 1577478"/>
              <a:gd name="connsiteY27" fmla="*/ 827214 h 1096539"/>
              <a:gd name="connsiteX28" fmla="*/ 423226 w 1577478"/>
              <a:gd name="connsiteY28" fmla="*/ 827214 h 1096539"/>
              <a:gd name="connsiteX29" fmla="*/ 423226 w 1577478"/>
              <a:gd name="connsiteY29" fmla="*/ 750264 h 1096539"/>
              <a:gd name="connsiteX30" fmla="*/ 307801 w 1577478"/>
              <a:gd name="connsiteY30" fmla="*/ 750264 h 1096539"/>
              <a:gd name="connsiteX31" fmla="*/ 307801 w 1577478"/>
              <a:gd name="connsiteY31" fmla="*/ 634839 h 1096539"/>
              <a:gd name="connsiteX32" fmla="*/ 423226 w 1577478"/>
              <a:gd name="connsiteY32" fmla="*/ 634839 h 1096539"/>
              <a:gd name="connsiteX33" fmla="*/ 423226 w 1577478"/>
              <a:gd name="connsiteY33" fmla="*/ 557889 h 1096539"/>
              <a:gd name="connsiteX34" fmla="*/ 307801 w 1577478"/>
              <a:gd name="connsiteY34" fmla="*/ 557889 h 1096539"/>
              <a:gd name="connsiteX35" fmla="*/ 307801 w 1577478"/>
              <a:gd name="connsiteY35" fmla="*/ 442463 h 1096539"/>
              <a:gd name="connsiteX36" fmla="*/ 423226 w 1577478"/>
              <a:gd name="connsiteY36" fmla="*/ 442463 h 1096539"/>
              <a:gd name="connsiteX37" fmla="*/ 615601 w 1577478"/>
              <a:gd name="connsiteY37" fmla="*/ 942640 h 1096539"/>
              <a:gd name="connsiteX38" fmla="*/ 500176 w 1577478"/>
              <a:gd name="connsiteY38" fmla="*/ 942640 h 1096539"/>
              <a:gd name="connsiteX39" fmla="*/ 500176 w 1577478"/>
              <a:gd name="connsiteY39" fmla="*/ 827214 h 1096539"/>
              <a:gd name="connsiteX40" fmla="*/ 615601 w 1577478"/>
              <a:gd name="connsiteY40" fmla="*/ 827214 h 1096539"/>
              <a:gd name="connsiteX41" fmla="*/ 615601 w 1577478"/>
              <a:gd name="connsiteY41" fmla="*/ 750264 h 1096539"/>
              <a:gd name="connsiteX42" fmla="*/ 500176 w 1577478"/>
              <a:gd name="connsiteY42" fmla="*/ 750264 h 1096539"/>
              <a:gd name="connsiteX43" fmla="*/ 500176 w 1577478"/>
              <a:gd name="connsiteY43" fmla="*/ 634839 h 1096539"/>
              <a:gd name="connsiteX44" fmla="*/ 615601 w 1577478"/>
              <a:gd name="connsiteY44" fmla="*/ 634839 h 1096539"/>
              <a:gd name="connsiteX45" fmla="*/ 615601 w 1577478"/>
              <a:gd name="connsiteY45" fmla="*/ 557889 h 1096539"/>
              <a:gd name="connsiteX46" fmla="*/ 500176 w 1577478"/>
              <a:gd name="connsiteY46" fmla="*/ 557889 h 1096539"/>
              <a:gd name="connsiteX47" fmla="*/ 500176 w 1577478"/>
              <a:gd name="connsiteY47" fmla="*/ 442463 h 1096539"/>
              <a:gd name="connsiteX48" fmla="*/ 615601 w 1577478"/>
              <a:gd name="connsiteY48" fmla="*/ 442463 h 1096539"/>
              <a:gd name="connsiteX49" fmla="*/ 711789 w 1577478"/>
              <a:gd name="connsiteY49" fmla="*/ 1019590 h 1096539"/>
              <a:gd name="connsiteX50" fmla="*/ 711789 w 1577478"/>
              <a:gd name="connsiteY50" fmla="*/ 750264 h 1096539"/>
              <a:gd name="connsiteX51" fmla="*/ 865689 w 1577478"/>
              <a:gd name="connsiteY51" fmla="*/ 750264 h 1096539"/>
              <a:gd name="connsiteX52" fmla="*/ 865689 w 1577478"/>
              <a:gd name="connsiteY52" fmla="*/ 1019590 h 1096539"/>
              <a:gd name="connsiteX53" fmla="*/ 923402 w 1577478"/>
              <a:gd name="connsiteY53" fmla="*/ 363205 h 1096539"/>
              <a:gd name="connsiteX54" fmla="*/ 887428 w 1577478"/>
              <a:gd name="connsiteY54" fmla="*/ 425534 h 1096539"/>
              <a:gd name="connsiteX55" fmla="*/ 824713 w 1577478"/>
              <a:gd name="connsiteY55" fmla="*/ 389175 h 1096539"/>
              <a:gd name="connsiteX56" fmla="*/ 824713 w 1577478"/>
              <a:gd name="connsiteY56" fmla="*/ 461701 h 1096539"/>
              <a:gd name="connsiteX57" fmla="*/ 752765 w 1577478"/>
              <a:gd name="connsiteY57" fmla="*/ 461701 h 1096539"/>
              <a:gd name="connsiteX58" fmla="*/ 752765 w 1577478"/>
              <a:gd name="connsiteY58" fmla="*/ 389175 h 1096539"/>
              <a:gd name="connsiteX59" fmla="*/ 690051 w 1577478"/>
              <a:gd name="connsiteY59" fmla="*/ 425534 h 1096539"/>
              <a:gd name="connsiteX60" fmla="*/ 654076 w 1577478"/>
              <a:gd name="connsiteY60" fmla="*/ 363205 h 1096539"/>
              <a:gd name="connsiteX61" fmla="*/ 716983 w 1577478"/>
              <a:gd name="connsiteY61" fmla="*/ 327038 h 1096539"/>
              <a:gd name="connsiteX62" fmla="*/ 654076 w 1577478"/>
              <a:gd name="connsiteY62" fmla="*/ 290872 h 1096539"/>
              <a:gd name="connsiteX63" fmla="*/ 690051 w 1577478"/>
              <a:gd name="connsiteY63" fmla="*/ 228542 h 1096539"/>
              <a:gd name="connsiteX64" fmla="*/ 752765 w 1577478"/>
              <a:gd name="connsiteY64" fmla="*/ 264901 h 1096539"/>
              <a:gd name="connsiteX65" fmla="*/ 752765 w 1577478"/>
              <a:gd name="connsiteY65" fmla="*/ 192375 h 1096539"/>
              <a:gd name="connsiteX66" fmla="*/ 824713 w 1577478"/>
              <a:gd name="connsiteY66" fmla="*/ 192375 h 1096539"/>
              <a:gd name="connsiteX67" fmla="*/ 824713 w 1577478"/>
              <a:gd name="connsiteY67" fmla="*/ 264901 h 1096539"/>
              <a:gd name="connsiteX68" fmla="*/ 887428 w 1577478"/>
              <a:gd name="connsiteY68" fmla="*/ 228542 h 1096539"/>
              <a:gd name="connsiteX69" fmla="*/ 923402 w 1577478"/>
              <a:gd name="connsiteY69" fmla="*/ 290872 h 1096539"/>
              <a:gd name="connsiteX70" fmla="*/ 860495 w 1577478"/>
              <a:gd name="connsiteY70" fmla="*/ 327038 h 1096539"/>
              <a:gd name="connsiteX71" fmla="*/ 1077302 w 1577478"/>
              <a:gd name="connsiteY71" fmla="*/ 942640 h 1096539"/>
              <a:gd name="connsiteX72" fmla="*/ 961877 w 1577478"/>
              <a:gd name="connsiteY72" fmla="*/ 942640 h 1096539"/>
              <a:gd name="connsiteX73" fmla="*/ 961877 w 1577478"/>
              <a:gd name="connsiteY73" fmla="*/ 827214 h 1096539"/>
              <a:gd name="connsiteX74" fmla="*/ 1077302 w 1577478"/>
              <a:gd name="connsiteY74" fmla="*/ 827214 h 1096539"/>
              <a:gd name="connsiteX75" fmla="*/ 1077302 w 1577478"/>
              <a:gd name="connsiteY75" fmla="*/ 750264 h 1096539"/>
              <a:gd name="connsiteX76" fmla="*/ 961877 w 1577478"/>
              <a:gd name="connsiteY76" fmla="*/ 750264 h 1096539"/>
              <a:gd name="connsiteX77" fmla="*/ 961877 w 1577478"/>
              <a:gd name="connsiteY77" fmla="*/ 634839 h 1096539"/>
              <a:gd name="connsiteX78" fmla="*/ 1077302 w 1577478"/>
              <a:gd name="connsiteY78" fmla="*/ 634839 h 1096539"/>
              <a:gd name="connsiteX79" fmla="*/ 1077302 w 1577478"/>
              <a:gd name="connsiteY79" fmla="*/ 557889 h 1096539"/>
              <a:gd name="connsiteX80" fmla="*/ 961877 w 1577478"/>
              <a:gd name="connsiteY80" fmla="*/ 557889 h 1096539"/>
              <a:gd name="connsiteX81" fmla="*/ 961877 w 1577478"/>
              <a:gd name="connsiteY81" fmla="*/ 442463 h 1096539"/>
              <a:gd name="connsiteX82" fmla="*/ 1077302 w 1577478"/>
              <a:gd name="connsiteY82" fmla="*/ 442463 h 1096539"/>
              <a:gd name="connsiteX83" fmla="*/ 1269678 w 1577478"/>
              <a:gd name="connsiteY83" fmla="*/ 942640 h 1096539"/>
              <a:gd name="connsiteX84" fmla="*/ 1154253 w 1577478"/>
              <a:gd name="connsiteY84" fmla="*/ 942640 h 1096539"/>
              <a:gd name="connsiteX85" fmla="*/ 1154253 w 1577478"/>
              <a:gd name="connsiteY85" fmla="*/ 827214 h 1096539"/>
              <a:gd name="connsiteX86" fmla="*/ 1269678 w 1577478"/>
              <a:gd name="connsiteY86" fmla="*/ 827214 h 1096539"/>
              <a:gd name="connsiteX87" fmla="*/ 1269678 w 1577478"/>
              <a:gd name="connsiteY87" fmla="*/ 750264 h 1096539"/>
              <a:gd name="connsiteX88" fmla="*/ 1154253 w 1577478"/>
              <a:gd name="connsiteY88" fmla="*/ 750264 h 1096539"/>
              <a:gd name="connsiteX89" fmla="*/ 1154253 w 1577478"/>
              <a:gd name="connsiteY89" fmla="*/ 634839 h 1096539"/>
              <a:gd name="connsiteX90" fmla="*/ 1269678 w 1577478"/>
              <a:gd name="connsiteY90" fmla="*/ 634839 h 1096539"/>
              <a:gd name="connsiteX91" fmla="*/ 1269678 w 1577478"/>
              <a:gd name="connsiteY91" fmla="*/ 557889 h 1096539"/>
              <a:gd name="connsiteX92" fmla="*/ 1154253 w 1577478"/>
              <a:gd name="connsiteY92" fmla="*/ 557889 h 1096539"/>
              <a:gd name="connsiteX93" fmla="*/ 1154253 w 1577478"/>
              <a:gd name="connsiteY93" fmla="*/ 442463 h 1096539"/>
              <a:gd name="connsiteX94" fmla="*/ 1269678 w 1577478"/>
              <a:gd name="connsiteY94" fmla="*/ 442463 h 1096539"/>
              <a:gd name="connsiteX95" fmla="*/ 1462053 w 1577478"/>
              <a:gd name="connsiteY95" fmla="*/ 942640 h 1096539"/>
              <a:gd name="connsiteX96" fmla="*/ 1346628 w 1577478"/>
              <a:gd name="connsiteY96" fmla="*/ 942640 h 1096539"/>
              <a:gd name="connsiteX97" fmla="*/ 1346628 w 1577478"/>
              <a:gd name="connsiteY97" fmla="*/ 827214 h 1096539"/>
              <a:gd name="connsiteX98" fmla="*/ 1462053 w 1577478"/>
              <a:gd name="connsiteY98" fmla="*/ 827214 h 1096539"/>
              <a:gd name="connsiteX99" fmla="*/ 1462053 w 1577478"/>
              <a:gd name="connsiteY99" fmla="*/ 750264 h 1096539"/>
              <a:gd name="connsiteX100" fmla="*/ 1346628 w 1577478"/>
              <a:gd name="connsiteY100" fmla="*/ 750264 h 1096539"/>
              <a:gd name="connsiteX101" fmla="*/ 1346628 w 1577478"/>
              <a:gd name="connsiteY101" fmla="*/ 634839 h 1096539"/>
              <a:gd name="connsiteX102" fmla="*/ 1462053 w 1577478"/>
              <a:gd name="connsiteY102" fmla="*/ 634839 h 1096539"/>
              <a:gd name="connsiteX103" fmla="*/ 1462053 w 1577478"/>
              <a:gd name="connsiteY103" fmla="*/ 557889 h 1096539"/>
              <a:gd name="connsiteX104" fmla="*/ 1346628 w 1577478"/>
              <a:gd name="connsiteY104" fmla="*/ 557889 h 1096539"/>
              <a:gd name="connsiteX105" fmla="*/ 1346628 w 1577478"/>
              <a:gd name="connsiteY105" fmla="*/ 442463 h 1096539"/>
              <a:gd name="connsiteX106" fmla="*/ 1462053 w 1577478"/>
              <a:gd name="connsiteY106" fmla="*/ 442463 h 1096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1577478" h="1096539">
                <a:moveTo>
                  <a:pt x="1019590" y="288563"/>
                </a:moveTo>
                <a:lnTo>
                  <a:pt x="1019590" y="230851"/>
                </a:lnTo>
                <a:lnTo>
                  <a:pt x="788739" y="0"/>
                </a:lnTo>
                <a:lnTo>
                  <a:pt x="557889" y="230851"/>
                </a:lnTo>
                <a:lnTo>
                  <a:pt x="557889" y="288563"/>
                </a:lnTo>
                <a:lnTo>
                  <a:pt x="0" y="288563"/>
                </a:lnTo>
                <a:lnTo>
                  <a:pt x="0" y="365513"/>
                </a:lnTo>
                <a:lnTo>
                  <a:pt x="38475" y="365513"/>
                </a:lnTo>
                <a:lnTo>
                  <a:pt x="38475" y="1096540"/>
                </a:lnTo>
                <a:lnTo>
                  <a:pt x="1539003" y="1096540"/>
                </a:lnTo>
                <a:lnTo>
                  <a:pt x="1539003" y="365513"/>
                </a:lnTo>
                <a:lnTo>
                  <a:pt x="1577478" y="365513"/>
                </a:lnTo>
                <a:lnTo>
                  <a:pt x="1577478" y="288563"/>
                </a:lnTo>
                <a:close/>
                <a:moveTo>
                  <a:pt x="230851" y="942640"/>
                </a:moveTo>
                <a:lnTo>
                  <a:pt x="115425" y="942640"/>
                </a:lnTo>
                <a:lnTo>
                  <a:pt x="115425" y="827214"/>
                </a:lnTo>
                <a:lnTo>
                  <a:pt x="230851" y="827214"/>
                </a:lnTo>
                <a:close/>
                <a:moveTo>
                  <a:pt x="230851" y="750264"/>
                </a:moveTo>
                <a:lnTo>
                  <a:pt x="115425" y="750264"/>
                </a:lnTo>
                <a:lnTo>
                  <a:pt x="115425" y="634839"/>
                </a:lnTo>
                <a:lnTo>
                  <a:pt x="230851" y="634839"/>
                </a:lnTo>
                <a:close/>
                <a:moveTo>
                  <a:pt x="230851" y="557889"/>
                </a:moveTo>
                <a:lnTo>
                  <a:pt x="115425" y="557889"/>
                </a:lnTo>
                <a:lnTo>
                  <a:pt x="115425" y="442463"/>
                </a:lnTo>
                <a:lnTo>
                  <a:pt x="230851" y="442463"/>
                </a:lnTo>
                <a:close/>
                <a:moveTo>
                  <a:pt x="423226" y="942640"/>
                </a:moveTo>
                <a:lnTo>
                  <a:pt x="307801" y="942640"/>
                </a:lnTo>
                <a:lnTo>
                  <a:pt x="307801" y="827214"/>
                </a:lnTo>
                <a:lnTo>
                  <a:pt x="423226" y="827214"/>
                </a:lnTo>
                <a:close/>
                <a:moveTo>
                  <a:pt x="423226" y="750264"/>
                </a:moveTo>
                <a:lnTo>
                  <a:pt x="307801" y="750264"/>
                </a:lnTo>
                <a:lnTo>
                  <a:pt x="307801" y="634839"/>
                </a:lnTo>
                <a:lnTo>
                  <a:pt x="423226" y="634839"/>
                </a:lnTo>
                <a:close/>
                <a:moveTo>
                  <a:pt x="423226" y="557889"/>
                </a:moveTo>
                <a:lnTo>
                  <a:pt x="307801" y="557889"/>
                </a:lnTo>
                <a:lnTo>
                  <a:pt x="307801" y="442463"/>
                </a:lnTo>
                <a:lnTo>
                  <a:pt x="423226" y="442463"/>
                </a:lnTo>
                <a:close/>
                <a:moveTo>
                  <a:pt x="615601" y="942640"/>
                </a:moveTo>
                <a:lnTo>
                  <a:pt x="500176" y="942640"/>
                </a:lnTo>
                <a:lnTo>
                  <a:pt x="500176" y="827214"/>
                </a:lnTo>
                <a:lnTo>
                  <a:pt x="615601" y="827214"/>
                </a:lnTo>
                <a:close/>
                <a:moveTo>
                  <a:pt x="615601" y="750264"/>
                </a:moveTo>
                <a:lnTo>
                  <a:pt x="500176" y="750264"/>
                </a:lnTo>
                <a:lnTo>
                  <a:pt x="500176" y="634839"/>
                </a:lnTo>
                <a:lnTo>
                  <a:pt x="615601" y="634839"/>
                </a:lnTo>
                <a:close/>
                <a:moveTo>
                  <a:pt x="615601" y="557889"/>
                </a:moveTo>
                <a:lnTo>
                  <a:pt x="500176" y="557889"/>
                </a:lnTo>
                <a:lnTo>
                  <a:pt x="500176" y="442463"/>
                </a:lnTo>
                <a:lnTo>
                  <a:pt x="615601" y="442463"/>
                </a:lnTo>
                <a:close/>
                <a:moveTo>
                  <a:pt x="711789" y="1019590"/>
                </a:moveTo>
                <a:lnTo>
                  <a:pt x="711789" y="750264"/>
                </a:lnTo>
                <a:lnTo>
                  <a:pt x="865689" y="750264"/>
                </a:lnTo>
                <a:lnTo>
                  <a:pt x="865689" y="1019590"/>
                </a:lnTo>
                <a:close/>
                <a:moveTo>
                  <a:pt x="923402" y="363205"/>
                </a:moveTo>
                <a:lnTo>
                  <a:pt x="887428" y="425534"/>
                </a:lnTo>
                <a:lnTo>
                  <a:pt x="824713" y="389175"/>
                </a:lnTo>
                <a:lnTo>
                  <a:pt x="824713" y="461701"/>
                </a:lnTo>
                <a:lnTo>
                  <a:pt x="752765" y="461701"/>
                </a:lnTo>
                <a:lnTo>
                  <a:pt x="752765" y="389175"/>
                </a:lnTo>
                <a:lnTo>
                  <a:pt x="690051" y="425534"/>
                </a:lnTo>
                <a:lnTo>
                  <a:pt x="654076" y="363205"/>
                </a:lnTo>
                <a:lnTo>
                  <a:pt x="716983" y="327038"/>
                </a:lnTo>
                <a:lnTo>
                  <a:pt x="654076" y="290872"/>
                </a:lnTo>
                <a:lnTo>
                  <a:pt x="690051" y="228542"/>
                </a:lnTo>
                <a:lnTo>
                  <a:pt x="752765" y="264901"/>
                </a:lnTo>
                <a:lnTo>
                  <a:pt x="752765" y="192375"/>
                </a:lnTo>
                <a:lnTo>
                  <a:pt x="824713" y="192375"/>
                </a:lnTo>
                <a:lnTo>
                  <a:pt x="824713" y="264901"/>
                </a:lnTo>
                <a:lnTo>
                  <a:pt x="887428" y="228542"/>
                </a:lnTo>
                <a:lnTo>
                  <a:pt x="923402" y="290872"/>
                </a:lnTo>
                <a:lnTo>
                  <a:pt x="860495" y="327038"/>
                </a:lnTo>
                <a:close/>
                <a:moveTo>
                  <a:pt x="1077302" y="942640"/>
                </a:moveTo>
                <a:lnTo>
                  <a:pt x="961877" y="942640"/>
                </a:lnTo>
                <a:lnTo>
                  <a:pt x="961877" y="827214"/>
                </a:lnTo>
                <a:lnTo>
                  <a:pt x="1077302" y="827214"/>
                </a:lnTo>
                <a:close/>
                <a:moveTo>
                  <a:pt x="1077302" y="750264"/>
                </a:moveTo>
                <a:lnTo>
                  <a:pt x="961877" y="750264"/>
                </a:lnTo>
                <a:lnTo>
                  <a:pt x="961877" y="634839"/>
                </a:lnTo>
                <a:lnTo>
                  <a:pt x="1077302" y="634839"/>
                </a:lnTo>
                <a:close/>
                <a:moveTo>
                  <a:pt x="1077302" y="557889"/>
                </a:moveTo>
                <a:lnTo>
                  <a:pt x="961877" y="557889"/>
                </a:lnTo>
                <a:lnTo>
                  <a:pt x="961877" y="442463"/>
                </a:lnTo>
                <a:lnTo>
                  <a:pt x="1077302" y="442463"/>
                </a:lnTo>
                <a:close/>
                <a:moveTo>
                  <a:pt x="1269678" y="942640"/>
                </a:moveTo>
                <a:lnTo>
                  <a:pt x="1154253" y="942640"/>
                </a:lnTo>
                <a:lnTo>
                  <a:pt x="1154253" y="827214"/>
                </a:lnTo>
                <a:lnTo>
                  <a:pt x="1269678" y="827214"/>
                </a:lnTo>
                <a:close/>
                <a:moveTo>
                  <a:pt x="1269678" y="750264"/>
                </a:moveTo>
                <a:lnTo>
                  <a:pt x="1154253" y="750264"/>
                </a:lnTo>
                <a:lnTo>
                  <a:pt x="1154253" y="634839"/>
                </a:lnTo>
                <a:lnTo>
                  <a:pt x="1269678" y="634839"/>
                </a:lnTo>
                <a:close/>
                <a:moveTo>
                  <a:pt x="1269678" y="557889"/>
                </a:moveTo>
                <a:lnTo>
                  <a:pt x="1154253" y="557889"/>
                </a:lnTo>
                <a:lnTo>
                  <a:pt x="1154253" y="442463"/>
                </a:lnTo>
                <a:lnTo>
                  <a:pt x="1269678" y="442463"/>
                </a:lnTo>
                <a:close/>
                <a:moveTo>
                  <a:pt x="1462053" y="942640"/>
                </a:moveTo>
                <a:lnTo>
                  <a:pt x="1346628" y="942640"/>
                </a:lnTo>
                <a:lnTo>
                  <a:pt x="1346628" y="827214"/>
                </a:lnTo>
                <a:lnTo>
                  <a:pt x="1462053" y="827214"/>
                </a:lnTo>
                <a:close/>
                <a:moveTo>
                  <a:pt x="1462053" y="750264"/>
                </a:moveTo>
                <a:lnTo>
                  <a:pt x="1346628" y="750264"/>
                </a:lnTo>
                <a:lnTo>
                  <a:pt x="1346628" y="634839"/>
                </a:lnTo>
                <a:lnTo>
                  <a:pt x="1462053" y="634839"/>
                </a:lnTo>
                <a:close/>
                <a:moveTo>
                  <a:pt x="1462053" y="557889"/>
                </a:moveTo>
                <a:lnTo>
                  <a:pt x="1346628" y="557889"/>
                </a:lnTo>
                <a:lnTo>
                  <a:pt x="1346628" y="442463"/>
                </a:lnTo>
                <a:lnTo>
                  <a:pt x="1462053" y="442463"/>
                </a:lnTo>
                <a:close/>
              </a:path>
            </a:pathLst>
          </a:custGeom>
          <a:solidFill>
            <a:schemeClr val="accent1"/>
          </a:solidFill>
          <a:ln w="19149" cap="flat">
            <a:noFill/>
            <a:prstDash val="solid"/>
            <a:miter/>
          </a:ln>
        </p:spPr>
        <p:txBody>
          <a:bodyPr rtlCol="0" anchor="ctr"/>
          <a:lstStyle/>
          <a:p>
            <a:endParaRPr lang="en-US" dirty="0"/>
          </a:p>
        </p:txBody>
      </p:sp>
      <p:sp>
        <p:nvSpPr>
          <p:cNvPr id="10" name="Freeform 9">
            <a:extLst>
              <a:ext uri="{FF2B5EF4-FFF2-40B4-BE49-F238E27FC236}">
                <a16:creationId xmlns:a16="http://schemas.microsoft.com/office/drawing/2014/main" id="{96A44077-E449-0315-B3E5-09592BEE5BD7}"/>
              </a:ext>
            </a:extLst>
          </p:cNvPr>
          <p:cNvSpPr/>
          <p:nvPr/>
        </p:nvSpPr>
        <p:spPr>
          <a:xfrm>
            <a:off x="7291112" y="2739718"/>
            <a:ext cx="669851" cy="389367"/>
          </a:xfrm>
          <a:custGeom>
            <a:avLst/>
            <a:gdLst>
              <a:gd name="connsiteX0" fmla="*/ 334926 w 669851"/>
              <a:gd name="connsiteY0" fmla="*/ 108884 h 389367"/>
              <a:gd name="connsiteX1" fmla="*/ 615601 w 669851"/>
              <a:gd name="connsiteY1" fmla="*/ 389368 h 389367"/>
              <a:gd name="connsiteX2" fmla="*/ 669851 w 669851"/>
              <a:gd name="connsiteY2" fmla="*/ 335118 h 389367"/>
              <a:gd name="connsiteX3" fmla="*/ 334926 w 669851"/>
              <a:gd name="connsiteY3" fmla="*/ 0 h 389367"/>
              <a:gd name="connsiteX4" fmla="*/ 0 w 669851"/>
              <a:gd name="connsiteY4" fmla="*/ 335118 h 389367"/>
              <a:gd name="connsiteX5" fmla="*/ 54250 w 669851"/>
              <a:gd name="connsiteY5" fmla="*/ 389368 h 389367"/>
              <a:gd name="connsiteX6" fmla="*/ 334926 w 669851"/>
              <a:gd name="connsiteY6" fmla="*/ 108884 h 389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9851" h="389367">
                <a:moveTo>
                  <a:pt x="334926" y="108884"/>
                </a:moveTo>
                <a:lnTo>
                  <a:pt x="615601" y="389368"/>
                </a:lnTo>
                <a:lnTo>
                  <a:pt x="669851" y="335118"/>
                </a:lnTo>
                <a:lnTo>
                  <a:pt x="334926" y="0"/>
                </a:lnTo>
                <a:lnTo>
                  <a:pt x="0" y="335118"/>
                </a:lnTo>
                <a:lnTo>
                  <a:pt x="54250" y="389368"/>
                </a:lnTo>
                <a:lnTo>
                  <a:pt x="334926" y="108884"/>
                </a:lnTo>
                <a:close/>
              </a:path>
            </a:pathLst>
          </a:custGeom>
          <a:solidFill>
            <a:schemeClr val="accent5"/>
          </a:solidFill>
          <a:ln w="19149" cap="flat">
            <a:noFill/>
            <a:prstDash val="solid"/>
            <a:miter/>
          </a:ln>
        </p:spPr>
        <p:txBody>
          <a:bodyPr rtlCol="0" anchor="ctr"/>
          <a:lstStyle/>
          <a:p>
            <a:endParaRPr lang="en-US" dirty="0"/>
          </a:p>
        </p:txBody>
      </p:sp>
      <p:sp>
        <p:nvSpPr>
          <p:cNvPr id="5" name="Footer Placeholder 3">
            <a:extLst>
              <a:ext uri="{FF2B5EF4-FFF2-40B4-BE49-F238E27FC236}">
                <a16:creationId xmlns:a16="http://schemas.microsoft.com/office/drawing/2014/main" id="{9E66DD3D-ED07-B607-DA40-EC51D03062D0}"/>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20860301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DF5AC2-EA66-D563-2D4F-D8524A31A9F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A1B1D5-60CF-7C18-F59E-AFFE8EDB99CD}"/>
              </a:ext>
            </a:extLst>
          </p:cNvPr>
          <p:cNvSpPr>
            <a:spLocks noGrp="1"/>
          </p:cNvSpPr>
          <p:nvPr>
            <p:ph type="title"/>
          </p:nvPr>
        </p:nvSpPr>
        <p:spPr/>
        <p:txBody>
          <a:bodyPr/>
          <a:lstStyle/>
          <a:p>
            <a:r>
              <a:rPr lang="en-US" dirty="0"/>
              <a:t>Discussing vaping with patients</a:t>
            </a:r>
          </a:p>
        </p:txBody>
      </p:sp>
      <p:sp>
        <p:nvSpPr>
          <p:cNvPr id="8" name="Rectangular Callout 7">
            <a:extLst>
              <a:ext uri="{FF2B5EF4-FFF2-40B4-BE49-F238E27FC236}">
                <a16:creationId xmlns:a16="http://schemas.microsoft.com/office/drawing/2014/main" id="{ED975E7B-7798-400D-C0D4-91C40E420CA0}"/>
              </a:ext>
            </a:extLst>
          </p:cNvPr>
          <p:cNvSpPr>
            <a:spLocks noChangeArrowheads="1"/>
          </p:cNvSpPr>
          <p:nvPr/>
        </p:nvSpPr>
        <p:spPr bwMode="auto">
          <a:xfrm>
            <a:off x="971550" y="1899646"/>
            <a:ext cx="7208623" cy="3487694"/>
          </a:xfrm>
          <a:prstGeom prst="wedgeRectCallout">
            <a:avLst>
              <a:gd name="adj1" fmla="val -33443"/>
              <a:gd name="adj2" fmla="val 64569"/>
            </a:avLst>
          </a:prstGeom>
          <a:solidFill>
            <a:srgbClr val="DAF2F4"/>
          </a:solidFill>
          <a:ln w="9525">
            <a:noFill/>
            <a:miter lim="800000"/>
            <a:headEnd/>
            <a:tailEnd/>
          </a:ln>
          <a:effectLst/>
        </p:spPr>
        <p:txBody>
          <a:bodyPr wrap="square" lIns="360000" tIns="288000" rIns="360000" bIns="432000" anchor="ctr">
            <a:prstTxWarp prst="textNoShape">
              <a:avLst/>
            </a:prstTxWarp>
            <a:noAutofit/>
          </a:bodyPr>
          <a:lstStyle/>
          <a:p>
            <a:pPr>
              <a:lnSpc>
                <a:spcPts val="2400"/>
              </a:lnSpc>
              <a:spcBef>
                <a:spcPts val="0"/>
              </a:spcBef>
              <a:spcAft>
                <a:spcPts val="1200"/>
              </a:spcAft>
              <a:defRPr/>
            </a:pPr>
            <a:r>
              <a:rPr lang="en-GB" i="1" dirty="0">
                <a:solidFill>
                  <a:schemeClr val="accent5"/>
                </a:solidFill>
                <a:latin typeface="Arial"/>
                <a:ea typeface="Calibri" pitchFamily="-109" charset="0"/>
                <a:cs typeface="Arial"/>
              </a:rPr>
              <a:t>“Many people find vapes helpful for stopping smoking, and evidence shows that they can be effective. If you do choose to use a vape and if that helps you to quit and stay smokefree, it is significantly less harmful than continuing to smoke. Specifically, vapes do not produce carbon monoxide, which is the poison produced when you smoke cigarettes. </a:t>
            </a:r>
            <a:endParaRPr lang="en-GB" i="1" dirty="0">
              <a:solidFill>
                <a:schemeClr val="accent5"/>
              </a:solidFill>
              <a:latin typeface="Arial" panose="020B0604020202020204" pitchFamily="34" charset="0"/>
              <a:ea typeface="Calibri" pitchFamily="-109" charset="0"/>
              <a:cs typeface="Arial" panose="020B0604020202020204" pitchFamily="34" charset="0"/>
            </a:endParaRPr>
          </a:p>
          <a:p>
            <a:pPr>
              <a:lnSpc>
                <a:spcPts val="2400"/>
              </a:lnSpc>
              <a:spcBef>
                <a:spcPts val="0"/>
              </a:spcBef>
              <a:spcAft>
                <a:spcPts val="1200"/>
              </a:spcAft>
              <a:defRPr/>
            </a:pPr>
            <a:r>
              <a:rPr lang="en-GB" i="1" dirty="0">
                <a:solidFill>
                  <a:schemeClr val="accent5"/>
                </a:solidFill>
                <a:latin typeface="Arial"/>
                <a:ea typeface="Calibri" pitchFamily="-109" charset="0"/>
                <a:cs typeface="Arial"/>
              </a:rPr>
              <a:t>There is a wide range of vapes, most people need to try various types and flavours to find the one they like. Reputable vape shops will be able to give you advice on where to start”.</a:t>
            </a:r>
            <a:endParaRPr lang="en-CA" i="1" dirty="0">
              <a:solidFill>
                <a:schemeClr val="accent5"/>
              </a:solidFill>
              <a:latin typeface="Arial"/>
              <a:ea typeface="Calibri" pitchFamily="-109" charset="0"/>
              <a:cs typeface="Arial"/>
            </a:endParaRPr>
          </a:p>
        </p:txBody>
      </p:sp>
      <p:sp>
        <p:nvSpPr>
          <p:cNvPr id="4" name="Footer Placeholder 3">
            <a:extLst>
              <a:ext uri="{FF2B5EF4-FFF2-40B4-BE49-F238E27FC236}">
                <a16:creationId xmlns:a16="http://schemas.microsoft.com/office/drawing/2014/main" id="{8ACEA4A1-39DD-43B2-7CA8-07E364C4B320}"/>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59911696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7F5438-FC61-48FE-4B81-BB8A5956D53D}"/>
              </a:ext>
            </a:extLst>
          </p:cNvPr>
          <p:cNvSpPr>
            <a:spLocks noGrp="1"/>
          </p:cNvSpPr>
          <p:nvPr>
            <p:ph type="title"/>
          </p:nvPr>
        </p:nvSpPr>
        <p:spPr>
          <a:xfrm>
            <a:off x="571500" y="152400"/>
            <a:ext cx="7962900" cy="1066800"/>
          </a:xfrm>
        </p:spPr>
        <p:txBody>
          <a:bodyPr wrap="square" anchor="ctr">
            <a:normAutofit/>
          </a:bodyPr>
          <a:lstStyle/>
          <a:p>
            <a:r>
              <a:rPr lang="en-US" dirty="0"/>
              <a:t>Vaping: instructions for use </a:t>
            </a:r>
          </a:p>
        </p:txBody>
      </p:sp>
      <p:sp>
        <p:nvSpPr>
          <p:cNvPr id="3" name="Content Placeholder 2">
            <a:extLst>
              <a:ext uri="{FF2B5EF4-FFF2-40B4-BE49-F238E27FC236}">
                <a16:creationId xmlns:a16="http://schemas.microsoft.com/office/drawing/2014/main" id="{C8791D5F-BD9E-A2B9-7FB5-D8C6924438CF}"/>
              </a:ext>
            </a:extLst>
          </p:cNvPr>
          <p:cNvSpPr>
            <a:spLocks noGrp="1"/>
          </p:cNvSpPr>
          <p:nvPr>
            <p:ph sz="half" idx="1"/>
          </p:nvPr>
        </p:nvSpPr>
        <p:spPr>
          <a:xfrm>
            <a:off x="571500" y="1752601"/>
            <a:ext cx="3771900" cy="4267200"/>
          </a:xfrm>
        </p:spPr>
        <p:txBody>
          <a:bodyPr wrap="square" anchor="t">
            <a:normAutofit/>
          </a:bodyPr>
          <a:lstStyle/>
          <a:p>
            <a:pPr marL="287655" indent="-288290"/>
            <a:r>
              <a:rPr lang="en-US" sz="1700" b="1" dirty="0">
                <a:solidFill>
                  <a:srgbClr val="009A9E"/>
                </a:solidFill>
                <a:latin typeface="Arial"/>
                <a:cs typeface="Arial"/>
              </a:rPr>
              <a:t>Keep with you and charged at all times!</a:t>
            </a:r>
            <a:endParaRPr lang="en-US" b="1" dirty="0">
              <a:solidFill>
                <a:srgbClr val="009A9E"/>
              </a:solidFill>
              <a:latin typeface="Arial"/>
              <a:cs typeface="Arial"/>
            </a:endParaRPr>
          </a:p>
          <a:p>
            <a:pPr marL="287655" indent="-288290"/>
            <a:r>
              <a:rPr lang="en-US" sz="1700" b="1" dirty="0">
                <a:solidFill>
                  <a:srgbClr val="009A9E"/>
                </a:solidFill>
                <a:latin typeface="Arial"/>
                <a:cs typeface="Arial"/>
              </a:rPr>
              <a:t>Choose the device that is right for you </a:t>
            </a:r>
            <a:endParaRPr lang="en-US" sz="1700" b="1" dirty="0">
              <a:solidFill>
                <a:srgbClr val="009A9E"/>
              </a:solidFill>
            </a:endParaRPr>
          </a:p>
          <a:p>
            <a:pPr marL="287655" indent="-288290"/>
            <a:r>
              <a:rPr lang="en-US" sz="1700" dirty="0">
                <a:latin typeface="Arial"/>
                <a:cs typeface="Arial"/>
              </a:rPr>
              <a:t>Use regularly throughout the day and when urges to smoke occur</a:t>
            </a:r>
          </a:p>
          <a:p>
            <a:pPr marL="287655" indent="-288290"/>
            <a:r>
              <a:rPr lang="en-US" sz="1700" dirty="0">
                <a:latin typeface="Arial"/>
                <a:cs typeface="Arial"/>
              </a:rPr>
              <a:t>More frequent puffing (“grazing”)</a:t>
            </a:r>
          </a:p>
          <a:p>
            <a:pPr marL="287655" indent="-288290"/>
            <a:r>
              <a:rPr lang="en-US" sz="1700" dirty="0">
                <a:latin typeface="Arial"/>
                <a:cs typeface="Arial"/>
              </a:rPr>
              <a:t>Extended use up to two years has been shown to be safe (no significant risk)</a:t>
            </a:r>
          </a:p>
          <a:p>
            <a:endParaRPr lang="en-US" sz="1700" dirty="0"/>
          </a:p>
        </p:txBody>
      </p:sp>
      <p:pic>
        <p:nvPicPr>
          <p:cNvPr id="10" name="Picture 9">
            <a:extLst>
              <a:ext uri="{FF2B5EF4-FFF2-40B4-BE49-F238E27FC236}">
                <a16:creationId xmlns:a16="http://schemas.microsoft.com/office/drawing/2014/main" id="{7A177BE2-A37C-7417-EC46-633F723DBFB1}"/>
              </a:ext>
            </a:extLst>
          </p:cNvPr>
          <p:cNvPicPr>
            <a:picLocks noChangeAspect="1"/>
          </p:cNvPicPr>
          <p:nvPr/>
        </p:nvPicPr>
        <p:blipFill rotWithShape="1">
          <a:blip r:embed="rId3"/>
          <a:srcRect l="17422" r="24172"/>
          <a:stretch/>
        </p:blipFill>
        <p:spPr>
          <a:xfrm>
            <a:off x="4800600" y="1752600"/>
            <a:ext cx="3733800" cy="4267201"/>
          </a:xfrm>
          <a:prstGeom prst="rect">
            <a:avLst/>
          </a:prstGeom>
          <a:noFill/>
        </p:spPr>
      </p:pic>
      <p:sp>
        <p:nvSpPr>
          <p:cNvPr id="5" name="Slide Number Placeholder 4">
            <a:extLst>
              <a:ext uri="{FF2B5EF4-FFF2-40B4-BE49-F238E27FC236}">
                <a16:creationId xmlns:a16="http://schemas.microsoft.com/office/drawing/2014/main" id="{0EBD2DF2-3B08-6696-268B-051E706A5D8B}"/>
              </a:ext>
            </a:extLst>
          </p:cNvPr>
          <p:cNvSpPr>
            <a:spLocks noGrp="1"/>
          </p:cNvSpPr>
          <p:nvPr>
            <p:ph type="sldNum" sz="quarter" idx="4294967295"/>
          </p:nvPr>
        </p:nvSpPr>
        <p:spPr/>
        <p:txBody>
          <a:bodyPr/>
          <a:lstStyle/>
          <a:p>
            <a:pPr>
              <a:spcAft>
                <a:spcPts val="600"/>
              </a:spcAft>
              <a:defRPr/>
            </a:pPr>
            <a:fld id="{29BF0720-F72B-8B46-A819-48D30C8A2406}" type="slidenum">
              <a:rPr lang="en-US" altLang="en-US" smtClean="0"/>
              <a:pPr>
                <a:spcAft>
                  <a:spcPts val="600"/>
                </a:spcAft>
                <a:defRPr/>
              </a:pPr>
              <a:t>77</a:t>
            </a:fld>
            <a:endParaRPr lang="en-US" altLang="en-US" dirty="0"/>
          </a:p>
        </p:txBody>
      </p:sp>
      <p:sp>
        <p:nvSpPr>
          <p:cNvPr id="4" name="Footer Placeholder 3">
            <a:extLst>
              <a:ext uri="{FF2B5EF4-FFF2-40B4-BE49-F238E27FC236}">
                <a16:creationId xmlns:a16="http://schemas.microsoft.com/office/drawing/2014/main" id="{927E98BE-972F-17ED-D869-37623F65832C}"/>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244581216"/>
      </p:ext>
    </p:extLst>
  </p:cSld>
  <p:clrMapOvr>
    <a:masterClrMapping/>
  </p:clrMapOvr>
  <p:extLst>
    <p:ext uri="{6950BFC3-D8DA-4A85-94F7-54DA5524770B}">
      <p188:commentRel xmlns:p188="http://schemas.microsoft.com/office/powerpoint/2018/8/main" r:id="rId2"/>
    </p:ext>
  </p:extLs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27BADE87-6A9C-1A40-8D0B-EC8BC958ECE1}"/>
              </a:ext>
            </a:extLst>
          </p:cNvPr>
          <p:cNvPicPr>
            <a:picLocks noChangeAspect="1"/>
          </p:cNvPicPr>
          <p:nvPr/>
        </p:nvPicPr>
        <p:blipFill rotWithShape="1">
          <a:blip r:embed="rId3"/>
          <a:srcRect b="10970"/>
          <a:stretch/>
        </p:blipFill>
        <p:spPr>
          <a:xfrm>
            <a:off x="259268" y="3223157"/>
            <a:ext cx="2480408" cy="3002213"/>
          </a:xfrm>
          <a:prstGeom prst="rect">
            <a:avLst/>
          </a:prstGeom>
        </p:spPr>
      </p:pic>
      <p:sp>
        <p:nvSpPr>
          <p:cNvPr id="2" name="Title 1">
            <a:extLst>
              <a:ext uri="{FF2B5EF4-FFF2-40B4-BE49-F238E27FC236}">
                <a16:creationId xmlns:a16="http://schemas.microsoft.com/office/drawing/2014/main" id="{76B1C1F4-A91C-B449-A95B-93374B53F604}"/>
              </a:ext>
            </a:extLst>
          </p:cNvPr>
          <p:cNvSpPr>
            <a:spLocks noGrp="1"/>
          </p:cNvSpPr>
          <p:nvPr>
            <p:ph type="title"/>
          </p:nvPr>
        </p:nvSpPr>
        <p:spPr>
          <a:xfrm>
            <a:off x="571500" y="152400"/>
            <a:ext cx="7962900" cy="1066800"/>
          </a:xfrm>
        </p:spPr>
        <p:txBody>
          <a:bodyPr/>
          <a:lstStyle/>
          <a:p>
            <a:r>
              <a:rPr lang="en-US" dirty="0"/>
              <a:t>Discussing vapes with patients</a:t>
            </a:r>
          </a:p>
        </p:txBody>
      </p:sp>
      <p:sp>
        <p:nvSpPr>
          <p:cNvPr id="11" name="TextBox 10">
            <a:extLst>
              <a:ext uri="{FF2B5EF4-FFF2-40B4-BE49-F238E27FC236}">
                <a16:creationId xmlns:a16="http://schemas.microsoft.com/office/drawing/2014/main" id="{6722A353-D82C-0447-B0F4-02D5C1646A49}"/>
              </a:ext>
            </a:extLst>
          </p:cNvPr>
          <p:cNvSpPr txBox="1"/>
          <p:nvPr/>
        </p:nvSpPr>
        <p:spPr bwMode="auto">
          <a:xfrm>
            <a:off x="4631842" y="3489619"/>
            <a:ext cx="1555757" cy="942984"/>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600" u="none" strike="noStrike" kern="1200" cap="none" spc="0" normalizeH="0" baseline="0" noProof="0" dirty="0">
                <a:ln>
                  <a:noFill/>
                </a:ln>
                <a:effectLst/>
                <a:uLnTx/>
                <a:uFillTx/>
                <a:latin typeface="Arial" panose="020B0604020202020204" pitchFamily="34" charset="0"/>
                <a:cs typeface="Arial" panose="020B0604020202020204" pitchFamily="34" charset="0"/>
              </a:rPr>
              <a:t>Common statements</a:t>
            </a:r>
          </a:p>
        </p:txBody>
      </p:sp>
      <p:grpSp>
        <p:nvGrpSpPr>
          <p:cNvPr id="28" name="Group 27">
            <a:extLst>
              <a:ext uri="{FF2B5EF4-FFF2-40B4-BE49-F238E27FC236}">
                <a16:creationId xmlns:a16="http://schemas.microsoft.com/office/drawing/2014/main" id="{D468B79A-81DE-5B4C-9D41-C7285D0377BD}"/>
              </a:ext>
            </a:extLst>
          </p:cNvPr>
          <p:cNvGrpSpPr/>
          <p:nvPr/>
        </p:nvGrpSpPr>
        <p:grpSpPr>
          <a:xfrm>
            <a:off x="4331676" y="1669376"/>
            <a:ext cx="2427870" cy="1574394"/>
            <a:chOff x="1952888" y="1886412"/>
            <a:chExt cx="2427870" cy="1574394"/>
          </a:xfrm>
        </p:grpSpPr>
        <p:sp>
          <p:nvSpPr>
            <p:cNvPr id="16" name="Oval Callout 15">
              <a:extLst>
                <a:ext uri="{FF2B5EF4-FFF2-40B4-BE49-F238E27FC236}">
                  <a16:creationId xmlns:a16="http://schemas.microsoft.com/office/drawing/2014/main" id="{DAAE144A-BC8C-9F46-94EC-122D21584A68}"/>
                </a:ext>
              </a:extLst>
            </p:cNvPr>
            <p:cNvSpPr/>
            <p:nvPr/>
          </p:nvSpPr>
          <p:spPr>
            <a:xfrm>
              <a:off x="1952888" y="1886412"/>
              <a:ext cx="2427870" cy="1574394"/>
            </a:xfrm>
            <a:prstGeom prst="wedgeEllipseCallout">
              <a:avLst>
                <a:gd name="adj1" fmla="val -42261"/>
                <a:gd name="adj2" fmla="val 62606"/>
              </a:avLst>
            </a:prstGeom>
            <a:solidFill>
              <a:srgbClr val="00B1FF"/>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dirty="0"/>
            </a:p>
          </p:txBody>
        </p:sp>
        <p:sp>
          <p:nvSpPr>
            <p:cNvPr id="18" name="TextBox 17">
              <a:extLst>
                <a:ext uri="{FF2B5EF4-FFF2-40B4-BE49-F238E27FC236}">
                  <a16:creationId xmlns:a16="http://schemas.microsoft.com/office/drawing/2014/main" id="{1F82EFAC-CE5C-1446-9511-0B3C43028046}"/>
                </a:ext>
              </a:extLst>
            </p:cNvPr>
            <p:cNvSpPr txBox="1"/>
            <p:nvPr/>
          </p:nvSpPr>
          <p:spPr bwMode="auto">
            <a:xfrm>
              <a:off x="2134170" y="2257968"/>
              <a:ext cx="2018408" cy="83234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I don’t know </a:t>
              </a:r>
              <a:b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br>
              <a: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what strength </a:t>
              </a:r>
              <a:b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br>
              <a: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to start on</a:t>
              </a:r>
            </a:p>
          </p:txBody>
        </p:sp>
      </p:grpSp>
      <p:grpSp>
        <p:nvGrpSpPr>
          <p:cNvPr id="29" name="Group 28">
            <a:extLst>
              <a:ext uri="{FF2B5EF4-FFF2-40B4-BE49-F238E27FC236}">
                <a16:creationId xmlns:a16="http://schemas.microsoft.com/office/drawing/2014/main" id="{269C276F-AE98-D14A-ACA0-F835468F65D8}"/>
              </a:ext>
            </a:extLst>
          </p:cNvPr>
          <p:cNvGrpSpPr/>
          <p:nvPr/>
        </p:nvGrpSpPr>
        <p:grpSpPr>
          <a:xfrm>
            <a:off x="2580613" y="3318625"/>
            <a:ext cx="1703116" cy="1127193"/>
            <a:chOff x="4662931" y="2033826"/>
            <a:chExt cx="1703116" cy="1127193"/>
          </a:xfrm>
        </p:grpSpPr>
        <p:sp>
          <p:nvSpPr>
            <p:cNvPr id="22" name="Oval Callout 21">
              <a:extLst>
                <a:ext uri="{FF2B5EF4-FFF2-40B4-BE49-F238E27FC236}">
                  <a16:creationId xmlns:a16="http://schemas.microsoft.com/office/drawing/2014/main" id="{186A8887-6FAC-B843-BBE0-8F3C0531FA8D}"/>
                </a:ext>
              </a:extLst>
            </p:cNvPr>
            <p:cNvSpPr/>
            <p:nvPr/>
          </p:nvSpPr>
          <p:spPr>
            <a:xfrm>
              <a:off x="4662931" y="2033826"/>
              <a:ext cx="1703116" cy="1127193"/>
            </a:xfrm>
            <a:prstGeom prst="wedgeEllipseCallout">
              <a:avLst>
                <a:gd name="adj1" fmla="val -42261"/>
                <a:gd name="adj2" fmla="val 62606"/>
              </a:avLst>
            </a:prstGeom>
            <a:solidFill>
              <a:srgbClr val="8ECC3E"/>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dirty="0">
                <a:solidFill>
                  <a:srgbClr val="59BE9C"/>
                </a:solidFill>
              </a:endParaRPr>
            </a:p>
          </p:txBody>
        </p:sp>
        <p:sp>
          <p:nvSpPr>
            <p:cNvPr id="12" name="TextBox 11">
              <a:extLst>
                <a:ext uri="{FF2B5EF4-FFF2-40B4-BE49-F238E27FC236}">
                  <a16:creationId xmlns:a16="http://schemas.microsoft.com/office/drawing/2014/main" id="{B730CDA1-BEB1-E749-8F5B-6790B7134969}"/>
                </a:ext>
              </a:extLst>
            </p:cNvPr>
            <p:cNvSpPr txBox="1"/>
            <p:nvPr/>
          </p:nvSpPr>
          <p:spPr bwMode="auto">
            <a:xfrm>
              <a:off x="4679136" y="2050750"/>
              <a:ext cx="1686774" cy="110591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My mouth </a:t>
              </a:r>
              <a:b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br>
              <a: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is so dry!</a:t>
              </a:r>
            </a:p>
          </p:txBody>
        </p:sp>
      </p:grpSp>
      <p:grpSp>
        <p:nvGrpSpPr>
          <p:cNvPr id="31" name="Group 30">
            <a:extLst>
              <a:ext uri="{FF2B5EF4-FFF2-40B4-BE49-F238E27FC236}">
                <a16:creationId xmlns:a16="http://schemas.microsoft.com/office/drawing/2014/main" id="{2A6A1E91-809C-5F42-81B2-260C1D0382DE}"/>
              </a:ext>
            </a:extLst>
          </p:cNvPr>
          <p:cNvGrpSpPr/>
          <p:nvPr/>
        </p:nvGrpSpPr>
        <p:grpSpPr>
          <a:xfrm>
            <a:off x="5089532" y="4510330"/>
            <a:ext cx="2027373" cy="1341800"/>
            <a:chOff x="6249405" y="3981379"/>
            <a:chExt cx="2027373" cy="1341800"/>
          </a:xfrm>
        </p:grpSpPr>
        <p:sp>
          <p:nvSpPr>
            <p:cNvPr id="25" name="Oval Callout 24">
              <a:extLst>
                <a:ext uri="{FF2B5EF4-FFF2-40B4-BE49-F238E27FC236}">
                  <a16:creationId xmlns:a16="http://schemas.microsoft.com/office/drawing/2014/main" id="{3E023CCE-97B6-AC4A-9E01-2EB6AFB435DC}"/>
                </a:ext>
              </a:extLst>
            </p:cNvPr>
            <p:cNvSpPr/>
            <p:nvPr/>
          </p:nvSpPr>
          <p:spPr>
            <a:xfrm>
              <a:off x="6249405" y="3981379"/>
              <a:ext cx="2027373" cy="1341800"/>
            </a:xfrm>
            <a:prstGeom prst="wedgeEllipseCallout">
              <a:avLst>
                <a:gd name="adj1" fmla="val -42261"/>
                <a:gd name="adj2" fmla="val 62606"/>
              </a:avLst>
            </a:prstGeom>
            <a:solidFill>
              <a:srgbClr val="8B6DAD"/>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dirty="0"/>
            </a:p>
          </p:txBody>
        </p:sp>
        <p:sp>
          <p:nvSpPr>
            <p:cNvPr id="13" name="TextBox 12">
              <a:extLst>
                <a:ext uri="{FF2B5EF4-FFF2-40B4-BE49-F238E27FC236}">
                  <a16:creationId xmlns:a16="http://schemas.microsoft.com/office/drawing/2014/main" id="{EEF1333C-608C-9344-8744-F33FC2AFCB81}"/>
                </a:ext>
              </a:extLst>
            </p:cNvPr>
            <p:cNvSpPr txBox="1"/>
            <p:nvPr/>
          </p:nvSpPr>
          <p:spPr bwMode="auto">
            <a:xfrm>
              <a:off x="6294211" y="3997585"/>
              <a:ext cx="1945920" cy="131642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I don’t like all </a:t>
              </a:r>
              <a:b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br>
              <a: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the ‘smoke’</a:t>
              </a:r>
            </a:p>
          </p:txBody>
        </p:sp>
      </p:grpSp>
      <p:grpSp>
        <p:nvGrpSpPr>
          <p:cNvPr id="30" name="Group 29">
            <a:extLst>
              <a:ext uri="{FF2B5EF4-FFF2-40B4-BE49-F238E27FC236}">
                <a16:creationId xmlns:a16="http://schemas.microsoft.com/office/drawing/2014/main" id="{BF276C54-3A72-9348-A2BC-1B1DF5D2FBA3}"/>
              </a:ext>
            </a:extLst>
          </p:cNvPr>
          <p:cNvGrpSpPr/>
          <p:nvPr/>
        </p:nvGrpSpPr>
        <p:grpSpPr>
          <a:xfrm>
            <a:off x="6538060" y="2893471"/>
            <a:ext cx="2027373" cy="1347950"/>
            <a:chOff x="6555307" y="2294020"/>
            <a:chExt cx="2027373" cy="1347950"/>
          </a:xfrm>
        </p:grpSpPr>
        <p:sp>
          <p:nvSpPr>
            <p:cNvPr id="21" name="Oval Callout 20">
              <a:extLst>
                <a:ext uri="{FF2B5EF4-FFF2-40B4-BE49-F238E27FC236}">
                  <a16:creationId xmlns:a16="http://schemas.microsoft.com/office/drawing/2014/main" id="{4585464C-DAB5-6946-A5BB-B4A300086D4B}"/>
                </a:ext>
              </a:extLst>
            </p:cNvPr>
            <p:cNvSpPr/>
            <p:nvPr/>
          </p:nvSpPr>
          <p:spPr>
            <a:xfrm>
              <a:off x="6555307" y="2300170"/>
              <a:ext cx="2027373" cy="1341800"/>
            </a:xfrm>
            <a:prstGeom prst="wedgeEllipseCallout">
              <a:avLst>
                <a:gd name="adj1" fmla="val -42261"/>
                <a:gd name="adj2" fmla="val 62606"/>
              </a:avLst>
            </a:prstGeom>
            <a:solidFill>
              <a:srgbClr val="F79645"/>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dirty="0"/>
            </a:p>
          </p:txBody>
        </p:sp>
        <p:sp>
          <p:nvSpPr>
            <p:cNvPr id="15" name="TextBox 14">
              <a:extLst>
                <a:ext uri="{FF2B5EF4-FFF2-40B4-BE49-F238E27FC236}">
                  <a16:creationId xmlns:a16="http://schemas.microsoft.com/office/drawing/2014/main" id="{43B90509-B4DE-AF46-AEFE-50CD7BC10867}"/>
                </a:ext>
              </a:extLst>
            </p:cNvPr>
            <p:cNvSpPr txBox="1"/>
            <p:nvPr/>
          </p:nvSpPr>
          <p:spPr bwMode="auto">
            <a:xfrm>
              <a:off x="6576530" y="2294020"/>
              <a:ext cx="1998267" cy="134795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I vape more </a:t>
              </a:r>
              <a:b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br>
              <a: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often than </a:t>
              </a:r>
              <a:b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br>
              <a: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I smoked</a:t>
              </a:r>
            </a:p>
          </p:txBody>
        </p:sp>
      </p:grpSp>
      <p:grpSp>
        <p:nvGrpSpPr>
          <p:cNvPr id="32" name="Group 31">
            <a:extLst>
              <a:ext uri="{FF2B5EF4-FFF2-40B4-BE49-F238E27FC236}">
                <a16:creationId xmlns:a16="http://schemas.microsoft.com/office/drawing/2014/main" id="{704EEA66-0E7A-E84A-905B-8BEB95631762}"/>
              </a:ext>
            </a:extLst>
          </p:cNvPr>
          <p:cNvGrpSpPr/>
          <p:nvPr/>
        </p:nvGrpSpPr>
        <p:grpSpPr>
          <a:xfrm>
            <a:off x="3072816" y="4694010"/>
            <a:ext cx="1703116" cy="1138537"/>
            <a:chOff x="4265364" y="4109325"/>
            <a:chExt cx="1703116" cy="1138537"/>
          </a:xfrm>
        </p:grpSpPr>
        <p:sp>
          <p:nvSpPr>
            <p:cNvPr id="26" name="Oval Callout 25">
              <a:extLst>
                <a:ext uri="{FF2B5EF4-FFF2-40B4-BE49-F238E27FC236}">
                  <a16:creationId xmlns:a16="http://schemas.microsoft.com/office/drawing/2014/main" id="{911037B4-8667-604E-AA0E-BEDDC074AF6B}"/>
                </a:ext>
              </a:extLst>
            </p:cNvPr>
            <p:cNvSpPr/>
            <p:nvPr/>
          </p:nvSpPr>
          <p:spPr>
            <a:xfrm>
              <a:off x="4265364" y="4109325"/>
              <a:ext cx="1703116" cy="1127193"/>
            </a:xfrm>
            <a:prstGeom prst="wedgeEllipseCallout">
              <a:avLst>
                <a:gd name="adj1" fmla="val -42261"/>
                <a:gd name="adj2" fmla="val 62606"/>
              </a:avLst>
            </a:prstGeom>
            <a:solidFill>
              <a:srgbClr val="EF71A0"/>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dirty="0">
                <a:solidFill>
                  <a:srgbClr val="59BE9C"/>
                </a:solidFill>
              </a:endParaRPr>
            </a:p>
          </p:txBody>
        </p:sp>
        <p:sp>
          <p:nvSpPr>
            <p:cNvPr id="27" name="TextBox 26">
              <a:extLst>
                <a:ext uri="{FF2B5EF4-FFF2-40B4-BE49-F238E27FC236}">
                  <a16:creationId xmlns:a16="http://schemas.microsoft.com/office/drawing/2014/main" id="{6E38E825-C145-C348-A850-3F96137258AE}"/>
                </a:ext>
              </a:extLst>
            </p:cNvPr>
            <p:cNvSpPr txBox="1"/>
            <p:nvPr/>
          </p:nvSpPr>
          <p:spPr bwMode="auto">
            <a:xfrm>
              <a:off x="4281569" y="4126249"/>
              <a:ext cx="1686774" cy="112161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sz="1600" dirty="0">
                  <a:solidFill>
                    <a:schemeClr val="bg1"/>
                  </a:solidFill>
                  <a:latin typeface="Arial" panose="020B0604020202020204" pitchFamily="34" charset="0"/>
                  <a:cs typeface="Arial" panose="020B0604020202020204" pitchFamily="34" charset="0"/>
                </a:rPr>
                <a:t>I’m still really struggling</a:t>
              </a:r>
            </a:p>
          </p:txBody>
        </p:sp>
      </p:grpSp>
      <p:grpSp>
        <p:nvGrpSpPr>
          <p:cNvPr id="23" name="Group 22">
            <a:extLst>
              <a:ext uri="{FF2B5EF4-FFF2-40B4-BE49-F238E27FC236}">
                <a16:creationId xmlns:a16="http://schemas.microsoft.com/office/drawing/2014/main" id="{1CA3E16E-92F3-DDE6-D9D2-7BD09D709FA3}"/>
              </a:ext>
            </a:extLst>
          </p:cNvPr>
          <p:cNvGrpSpPr/>
          <p:nvPr/>
        </p:nvGrpSpPr>
        <p:grpSpPr>
          <a:xfrm>
            <a:off x="1676814" y="1755637"/>
            <a:ext cx="2272848" cy="1347950"/>
            <a:chOff x="6555307" y="2294020"/>
            <a:chExt cx="2027373" cy="1347950"/>
          </a:xfrm>
        </p:grpSpPr>
        <p:sp>
          <p:nvSpPr>
            <p:cNvPr id="33" name="Oval Callout 32">
              <a:extLst>
                <a:ext uri="{FF2B5EF4-FFF2-40B4-BE49-F238E27FC236}">
                  <a16:creationId xmlns:a16="http://schemas.microsoft.com/office/drawing/2014/main" id="{380A07DE-5465-9DC0-CB55-5AF06BD89CD6}"/>
                </a:ext>
              </a:extLst>
            </p:cNvPr>
            <p:cNvSpPr/>
            <p:nvPr/>
          </p:nvSpPr>
          <p:spPr>
            <a:xfrm>
              <a:off x="6555307" y="2300170"/>
              <a:ext cx="2027373" cy="1341800"/>
            </a:xfrm>
            <a:prstGeom prst="wedgeEllipseCallout">
              <a:avLst>
                <a:gd name="adj1" fmla="val -42261"/>
                <a:gd name="adj2" fmla="val 62606"/>
              </a:avLst>
            </a:prstGeom>
            <a:solidFill>
              <a:schemeClr val="accent1"/>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dirty="0"/>
            </a:p>
          </p:txBody>
        </p:sp>
        <p:sp>
          <p:nvSpPr>
            <p:cNvPr id="34" name="TextBox 33">
              <a:extLst>
                <a:ext uri="{FF2B5EF4-FFF2-40B4-BE49-F238E27FC236}">
                  <a16:creationId xmlns:a16="http://schemas.microsoft.com/office/drawing/2014/main" id="{0968FDBE-E71A-0C58-0582-63AF04FC5CE5}"/>
                </a:ext>
              </a:extLst>
            </p:cNvPr>
            <p:cNvSpPr txBox="1"/>
            <p:nvPr/>
          </p:nvSpPr>
          <p:spPr bwMode="auto">
            <a:xfrm>
              <a:off x="6576532" y="2294020"/>
              <a:ext cx="1998267" cy="134795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algn="ctr">
                <a:spcBef>
                  <a:spcPts val="500"/>
                </a:spcBef>
                <a:spcAft>
                  <a:spcPts val="500"/>
                </a:spcAft>
                <a:buClr>
                  <a:srgbClr val="C10C21"/>
                </a:buClr>
              </a:pPr>
              <a:r>
                <a:rPr lang="en-US" sz="1600" dirty="0">
                  <a:solidFill>
                    <a:schemeClr val="bg1"/>
                  </a:solidFill>
                  <a:latin typeface="Arial" panose="020B0604020202020204" pitchFamily="34" charset="0"/>
                  <a:cs typeface="Arial" panose="020B0604020202020204" pitchFamily="34" charset="0"/>
                </a:rPr>
                <a:t>Which </a:t>
              </a:r>
              <a:br>
                <a:rPr lang="en-US" sz="1600" dirty="0">
                  <a:solidFill>
                    <a:schemeClr val="bg1"/>
                  </a:solidFill>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vape should </a:t>
              </a:r>
              <a:br>
                <a:rPr lang="en-US" sz="1600" dirty="0">
                  <a:solidFill>
                    <a:schemeClr val="bg1"/>
                  </a:solidFill>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I start with?</a:t>
              </a:r>
              <a:endPar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grpSp>
      <p:sp>
        <p:nvSpPr>
          <p:cNvPr id="3" name="Footer Placeholder 3">
            <a:extLst>
              <a:ext uri="{FF2B5EF4-FFF2-40B4-BE49-F238E27FC236}">
                <a16:creationId xmlns:a16="http://schemas.microsoft.com/office/drawing/2014/main" id="{236DAED3-6448-C4F2-80FB-D51FA908E614}"/>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907947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152400"/>
            <a:ext cx="7962900" cy="1066800"/>
          </a:xfrm>
        </p:spPr>
        <p:txBody>
          <a:bodyPr/>
          <a:lstStyle/>
          <a:p>
            <a:r>
              <a:rPr lang="en-US" dirty="0"/>
              <a:t>Summary</a:t>
            </a:r>
          </a:p>
        </p:txBody>
      </p:sp>
      <p:sp>
        <p:nvSpPr>
          <p:cNvPr id="3" name="Content Placeholder 2"/>
          <p:cNvSpPr>
            <a:spLocks noGrp="1"/>
          </p:cNvSpPr>
          <p:nvPr>
            <p:ph type="body" idx="12"/>
          </p:nvPr>
        </p:nvSpPr>
        <p:spPr>
          <a:xfrm>
            <a:off x="571501" y="1996698"/>
            <a:ext cx="5393464" cy="3613689"/>
          </a:xfrm>
        </p:spPr>
        <p:txBody>
          <a:bodyPr anchor="ctr"/>
          <a:lstStyle/>
          <a:p>
            <a:pPr>
              <a:lnSpc>
                <a:spcPts val="2500"/>
              </a:lnSpc>
              <a:spcAft>
                <a:spcPts val="1500"/>
              </a:spcAft>
            </a:pPr>
            <a:r>
              <a:rPr lang="en-US" b="1" dirty="0">
                <a:solidFill>
                  <a:srgbClr val="009A9E"/>
                </a:solidFill>
              </a:rPr>
              <a:t>Nicotine vapes</a:t>
            </a:r>
            <a:r>
              <a:rPr lang="en-US" dirty="0">
                <a:solidFill>
                  <a:srgbClr val="009A9E"/>
                </a:solidFill>
              </a:rPr>
              <a:t> </a:t>
            </a:r>
            <a:r>
              <a:rPr lang="en-US" dirty="0"/>
              <a:t>do not involve combustion (burning) which makes them </a:t>
            </a:r>
            <a:r>
              <a:rPr lang="en-US" b="1" dirty="0">
                <a:solidFill>
                  <a:srgbClr val="009A9E"/>
                </a:solidFill>
              </a:rPr>
              <a:t>significantly</a:t>
            </a:r>
            <a:r>
              <a:rPr lang="en-US" b="1" dirty="0">
                <a:solidFill>
                  <a:schemeClr val="accent1"/>
                </a:solidFill>
              </a:rPr>
              <a:t> </a:t>
            </a:r>
            <a:br>
              <a:rPr lang="en-US" b="1" dirty="0">
                <a:solidFill>
                  <a:schemeClr val="accent1"/>
                </a:solidFill>
              </a:rPr>
            </a:br>
            <a:r>
              <a:rPr lang="en-US" b="1" dirty="0">
                <a:solidFill>
                  <a:srgbClr val="009A9E"/>
                </a:solidFill>
              </a:rPr>
              <a:t>less harmful than smoking tobacco</a:t>
            </a:r>
          </a:p>
          <a:p>
            <a:pPr>
              <a:lnSpc>
                <a:spcPts val="2500"/>
              </a:lnSpc>
              <a:spcAft>
                <a:spcPts val="1500"/>
              </a:spcAft>
            </a:pPr>
            <a:r>
              <a:rPr lang="en-US" dirty="0"/>
              <a:t>Nicotine vapes are now categorised </a:t>
            </a:r>
            <a:br>
              <a:rPr lang="en-US" dirty="0"/>
            </a:br>
            <a:r>
              <a:rPr lang="en-US" dirty="0"/>
              <a:t>as </a:t>
            </a:r>
            <a:r>
              <a:rPr lang="en-US" b="1" dirty="0">
                <a:solidFill>
                  <a:srgbClr val="009A9E"/>
                </a:solidFill>
              </a:rPr>
              <a:t>a first choice stop smoking aid. </a:t>
            </a:r>
          </a:p>
          <a:p>
            <a:pPr>
              <a:lnSpc>
                <a:spcPts val="2500"/>
              </a:lnSpc>
              <a:spcAft>
                <a:spcPts val="1500"/>
              </a:spcAft>
            </a:pPr>
            <a:r>
              <a:rPr lang="en-US" b="1" dirty="0">
                <a:solidFill>
                  <a:srgbClr val="009A9E"/>
                </a:solidFill>
              </a:rPr>
              <a:t>Switching completely</a:t>
            </a:r>
            <a:r>
              <a:rPr lang="en-US" dirty="0">
                <a:solidFill>
                  <a:srgbClr val="009A9E"/>
                </a:solidFill>
              </a:rPr>
              <a:t> </a:t>
            </a:r>
            <a:r>
              <a:rPr lang="en-US" dirty="0"/>
              <a:t>to vaping is key </a:t>
            </a:r>
            <a:br>
              <a:rPr lang="en-US" dirty="0"/>
            </a:br>
            <a:r>
              <a:rPr lang="en-US" dirty="0"/>
              <a:t>to achieving health benefits. </a:t>
            </a:r>
          </a:p>
          <a:p>
            <a:pPr>
              <a:lnSpc>
                <a:spcPts val="2500"/>
              </a:lnSpc>
              <a:spcAft>
                <a:spcPts val="1500"/>
              </a:spcAft>
            </a:pPr>
            <a:r>
              <a:rPr lang="en-US" b="1" dirty="0">
                <a:solidFill>
                  <a:srgbClr val="009A9E"/>
                </a:solidFill>
              </a:rPr>
              <a:t>If you do not smoke, don’t start vaping</a:t>
            </a:r>
            <a:r>
              <a:rPr lang="en-US" b="1" dirty="0">
                <a:solidFill>
                  <a:schemeClr val="accent1"/>
                </a:solidFill>
              </a:rPr>
              <a:t>. </a:t>
            </a:r>
          </a:p>
        </p:txBody>
      </p:sp>
      <p:pic>
        <p:nvPicPr>
          <p:cNvPr id="12" name="Picture 11">
            <a:extLst>
              <a:ext uri="{FF2B5EF4-FFF2-40B4-BE49-F238E27FC236}">
                <a16:creationId xmlns:a16="http://schemas.microsoft.com/office/drawing/2014/main" id="{80B03A34-937C-DDB2-EC22-27672FF97D91}"/>
              </a:ext>
            </a:extLst>
          </p:cNvPr>
          <p:cNvPicPr>
            <a:picLocks noChangeAspect="1"/>
          </p:cNvPicPr>
          <p:nvPr/>
        </p:nvPicPr>
        <p:blipFill>
          <a:blip r:embed="rId3"/>
          <a:srcRect/>
          <a:stretch/>
        </p:blipFill>
        <p:spPr>
          <a:xfrm>
            <a:off x="5890435" y="1996698"/>
            <a:ext cx="2556652" cy="3613689"/>
          </a:xfrm>
          <a:prstGeom prst="rect">
            <a:avLst/>
          </a:prstGeom>
          <a:effectLst>
            <a:outerShdw blurRad="254000" dist="63500" dir="5400000" algn="ctr" rotWithShape="0">
              <a:srgbClr val="000000">
                <a:alpha val="25000"/>
              </a:srgbClr>
            </a:outerShdw>
          </a:effectLst>
        </p:spPr>
      </p:pic>
      <p:sp>
        <p:nvSpPr>
          <p:cNvPr id="4" name="Footer Placeholder 3">
            <a:extLst>
              <a:ext uri="{FF2B5EF4-FFF2-40B4-BE49-F238E27FC236}">
                <a16:creationId xmlns:a16="http://schemas.microsoft.com/office/drawing/2014/main" id="{1D39EA50-33C7-2779-ACA3-17070AAC279D}"/>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11796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76B90-93E2-E64E-8626-126411A66339}"/>
              </a:ext>
            </a:extLst>
          </p:cNvPr>
          <p:cNvSpPr>
            <a:spLocks noGrp="1"/>
          </p:cNvSpPr>
          <p:nvPr>
            <p:ph type="title"/>
          </p:nvPr>
        </p:nvSpPr>
        <p:spPr/>
        <p:txBody>
          <a:bodyPr/>
          <a:lstStyle/>
          <a:p>
            <a:r>
              <a:rPr lang="en-US"/>
              <a:t>Pharmacological treatment</a:t>
            </a:r>
          </a:p>
        </p:txBody>
      </p:sp>
      <p:grpSp>
        <p:nvGrpSpPr>
          <p:cNvPr id="5" name="Content Placeholder 2233346">
            <a:extLst>
              <a:ext uri="{FF2B5EF4-FFF2-40B4-BE49-F238E27FC236}">
                <a16:creationId xmlns:a16="http://schemas.microsoft.com/office/drawing/2014/main" id="{91D20D40-E235-8B45-A714-BF5DB7F6EF9C}"/>
              </a:ext>
            </a:extLst>
          </p:cNvPr>
          <p:cNvGrpSpPr>
            <a:grpSpLocks/>
          </p:cNvGrpSpPr>
          <p:nvPr/>
        </p:nvGrpSpPr>
        <p:grpSpPr bwMode="auto">
          <a:xfrm>
            <a:off x="1310315" y="1982624"/>
            <a:ext cx="6523379" cy="3341405"/>
            <a:chOff x="1152" y="1296"/>
            <a:chExt cx="1200" cy="1584"/>
          </a:xfrm>
          <a:effectLst>
            <a:outerShdw blurRad="254000" dist="63500" dir="5400000" algn="ctr" rotWithShape="0">
              <a:srgbClr val="000000">
                <a:alpha val="25000"/>
              </a:srgbClr>
            </a:outerShdw>
          </a:effectLst>
        </p:grpSpPr>
        <p:cxnSp>
          <p:nvCxnSpPr>
            <p:cNvPr id="6" name="_s2233349">
              <a:extLst>
                <a:ext uri="{FF2B5EF4-FFF2-40B4-BE49-F238E27FC236}">
                  <a16:creationId xmlns:a16="http://schemas.microsoft.com/office/drawing/2014/main" id="{706EE3B6-D026-AA42-BDA9-4D7471C2CAFC}"/>
                </a:ext>
              </a:extLst>
            </p:cNvPr>
            <p:cNvCxnSpPr>
              <a:cxnSpLocks noChangeShapeType="1"/>
              <a:stCxn id="12" idx="1"/>
              <a:endCxn id="9" idx="2"/>
            </p:cNvCxnSpPr>
            <p:nvPr/>
          </p:nvCxnSpPr>
          <p:spPr bwMode="auto">
            <a:xfrm rot="10800000">
              <a:off x="1494" y="1584"/>
              <a:ext cx="174" cy="1152"/>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7" name="_s2233350">
              <a:extLst>
                <a:ext uri="{FF2B5EF4-FFF2-40B4-BE49-F238E27FC236}">
                  <a16:creationId xmlns:a16="http://schemas.microsoft.com/office/drawing/2014/main" id="{E52F93FA-C852-0642-BAC5-72DF5E7BCFB6}"/>
                </a:ext>
              </a:extLst>
            </p:cNvPr>
            <p:cNvCxnSpPr>
              <a:cxnSpLocks noChangeShapeType="1"/>
              <a:stCxn id="11" idx="1"/>
              <a:endCxn id="9" idx="2"/>
            </p:cNvCxnSpPr>
            <p:nvPr/>
          </p:nvCxnSpPr>
          <p:spPr bwMode="auto">
            <a:xfrm rot="10800000">
              <a:off x="1494" y="1584"/>
              <a:ext cx="174" cy="720"/>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8" name="_s2233351">
              <a:extLst>
                <a:ext uri="{FF2B5EF4-FFF2-40B4-BE49-F238E27FC236}">
                  <a16:creationId xmlns:a16="http://schemas.microsoft.com/office/drawing/2014/main" id="{51832921-E472-204E-B523-864F3231A281}"/>
                </a:ext>
              </a:extLst>
            </p:cNvPr>
            <p:cNvCxnSpPr>
              <a:cxnSpLocks noChangeShapeType="1"/>
              <a:stCxn id="10" idx="1"/>
              <a:endCxn id="9" idx="2"/>
            </p:cNvCxnSpPr>
            <p:nvPr/>
          </p:nvCxnSpPr>
          <p:spPr bwMode="auto">
            <a:xfrm rot="10800000">
              <a:off x="1494" y="1584"/>
              <a:ext cx="174" cy="288"/>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sp>
          <p:nvSpPr>
            <p:cNvPr id="9" name="_s2233352">
              <a:extLst>
                <a:ext uri="{FF2B5EF4-FFF2-40B4-BE49-F238E27FC236}">
                  <a16:creationId xmlns:a16="http://schemas.microsoft.com/office/drawing/2014/main" id="{260E8376-DABA-C843-87C4-A754C0504CC4}"/>
                </a:ext>
              </a:extLst>
            </p:cNvPr>
            <p:cNvSpPr>
              <a:spLocks noChangeArrowheads="1"/>
            </p:cNvSpPr>
            <p:nvPr/>
          </p:nvSpPr>
          <p:spPr bwMode="auto">
            <a:xfrm>
              <a:off x="1152" y="1296"/>
              <a:ext cx="684" cy="288"/>
            </a:xfrm>
            <a:prstGeom prst="roundRect">
              <a:avLst>
                <a:gd name="adj" fmla="val 16667"/>
              </a:avLst>
            </a:prstGeom>
            <a:solidFill>
              <a:schemeClr val="bg1"/>
            </a:solidFill>
            <a:ln w="57150">
              <a:solidFill>
                <a:srgbClr val="00B1FF"/>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urges to smoke</a:t>
              </a:r>
            </a:p>
          </p:txBody>
        </p:sp>
        <p:sp>
          <p:nvSpPr>
            <p:cNvPr id="10" name="_s2233353">
              <a:extLst>
                <a:ext uri="{FF2B5EF4-FFF2-40B4-BE49-F238E27FC236}">
                  <a16:creationId xmlns:a16="http://schemas.microsoft.com/office/drawing/2014/main" id="{EB39D7C5-C398-6941-8133-84F4F831B1C4}"/>
                </a:ext>
              </a:extLst>
            </p:cNvPr>
            <p:cNvSpPr>
              <a:spLocks noChangeArrowheads="1"/>
            </p:cNvSpPr>
            <p:nvPr/>
          </p:nvSpPr>
          <p:spPr bwMode="auto">
            <a:xfrm>
              <a:off x="1668" y="1728"/>
              <a:ext cx="684" cy="288"/>
            </a:xfrm>
            <a:prstGeom prst="roundRect">
              <a:avLst>
                <a:gd name="adj" fmla="val 16667"/>
              </a:avLst>
            </a:prstGeom>
            <a:solidFill>
              <a:srgbClr val="FF262B"/>
            </a:solidFill>
            <a:ln w="57150">
              <a:solidFill>
                <a:schemeClr val="bg1"/>
              </a:solidFill>
              <a:round/>
              <a:headEnd/>
              <a:tailEnd/>
            </a:ln>
            <a:effectLst>
              <a:glow rad="203200">
                <a:srgbClr val="FF262B">
                  <a:alpha val="40000"/>
                </a:srgbClr>
              </a:glow>
            </a:effectLst>
          </p:spPr>
          <p:txBody>
            <a:bodyPr wrap="none" lIns="0" tIns="0" rIns="0" bIns="0" anchor="ctr"/>
            <a:lstStyle/>
            <a:p>
              <a:pPr algn="ctr" eaLnBrk="1" hangingPunct="1"/>
              <a:r>
                <a:rPr lang="en-GB" sz="1500">
                  <a:solidFill>
                    <a:schemeClr val="bg1"/>
                  </a:solidFill>
                  <a:latin typeface="Arial" panose="020B0604020202020204" pitchFamily="34" charset="0"/>
                  <a:cs typeface="Arial" panose="020B0604020202020204" pitchFamily="34" charset="0"/>
                </a:rPr>
                <a:t>Reduce ‘nicotine hunger’</a:t>
              </a:r>
            </a:p>
          </p:txBody>
        </p:sp>
        <p:sp>
          <p:nvSpPr>
            <p:cNvPr id="11" name="_s2233354">
              <a:extLst>
                <a:ext uri="{FF2B5EF4-FFF2-40B4-BE49-F238E27FC236}">
                  <a16:creationId xmlns:a16="http://schemas.microsoft.com/office/drawing/2014/main" id="{E6E3B806-3833-A740-9789-350F889D2628}"/>
                </a:ext>
              </a:extLst>
            </p:cNvPr>
            <p:cNvSpPr>
              <a:spLocks noChangeArrowheads="1"/>
            </p:cNvSpPr>
            <p:nvPr/>
          </p:nvSpPr>
          <p:spPr bwMode="auto">
            <a:xfrm>
              <a:off x="1668" y="2160"/>
              <a:ext cx="684" cy="288"/>
            </a:xfrm>
            <a:prstGeom prst="roundRect">
              <a:avLst>
                <a:gd name="adj" fmla="val 16667"/>
              </a:avLst>
            </a:prstGeom>
            <a:solidFill>
              <a:schemeClr val="bg1"/>
            </a:solidFill>
            <a:ln w="57150">
              <a:solidFill>
                <a:srgbClr val="FF7F00"/>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acute cue-driven craving</a:t>
              </a:r>
            </a:p>
          </p:txBody>
        </p:sp>
        <p:sp>
          <p:nvSpPr>
            <p:cNvPr id="12" name="_s2233355">
              <a:extLst>
                <a:ext uri="{FF2B5EF4-FFF2-40B4-BE49-F238E27FC236}">
                  <a16:creationId xmlns:a16="http://schemas.microsoft.com/office/drawing/2014/main" id="{093D3C7F-041A-3C45-8293-166B12D5C226}"/>
                </a:ext>
              </a:extLst>
            </p:cNvPr>
            <p:cNvSpPr>
              <a:spLocks noChangeArrowheads="1"/>
            </p:cNvSpPr>
            <p:nvPr/>
          </p:nvSpPr>
          <p:spPr bwMode="auto">
            <a:xfrm>
              <a:off x="1668" y="2592"/>
              <a:ext cx="684" cy="288"/>
            </a:xfrm>
            <a:prstGeom prst="roundRect">
              <a:avLst>
                <a:gd name="adj" fmla="val 16667"/>
              </a:avLst>
            </a:prstGeom>
            <a:solidFill>
              <a:schemeClr val="bg1"/>
            </a:solidFill>
            <a:ln w="57150">
              <a:solidFill>
                <a:srgbClr val="6EBF00"/>
              </a:solidFill>
              <a:round/>
              <a:headEnd/>
              <a:tailEnd/>
            </a:ln>
          </p:spPr>
          <p:txBody>
            <a:bodyPr wrap="none" lIns="0" tIns="0" rIns="0" bIns="0" anchor="ctr" anchorCtr="1"/>
            <a:lstStyle/>
            <a:p>
              <a:pPr algn="ctr" eaLnBrk="1" hangingPunct="1"/>
              <a:r>
                <a:rPr lang="en-GB" sz="1500">
                  <a:latin typeface="Arial" panose="020B0604020202020204" pitchFamily="34" charset="0"/>
                  <a:cs typeface="Arial" panose="020B0604020202020204" pitchFamily="34" charset="0"/>
                </a:rPr>
                <a:t>Block nicotine reward</a:t>
              </a:r>
            </a:p>
          </p:txBody>
        </p:sp>
      </p:grpSp>
      <p:grpSp>
        <p:nvGrpSpPr>
          <p:cNvPr id="35" name="Group 34">
            <a:extLst>
              <a:ext uri="{FF2B5EF4-FFF2-40B4-BE49-F238E27FC236}">
                <a16:creationId xmlns:a16="http://schemas.microsoft.com/office/drawing/2014/main" id="{704EB2BE-BF3F-7C45-A6AA-76EA5522737A}"/>
              </a:ext>
            </a:extLst>
          </p:cNvPr>
          <p:cNvGrpSpPr/>
          <p:nvPr/>
        </p:nvGrpSpPr>
        <p:grpSpPr>
          <a:xfrm>
            <a:off x="684213" y="2563737"/>
            <a:ext cx="3255947" cy="1269312"/>
            <a:chOff x="538385" y="2572284"/>
            <a:chExt cx="3255947" cy="1269312"/>
          </a:xfrm>
        </p:grpSpPr>
        <p:sp>
          <p:nvSpPr>
            <p:cNvPr id="29" name="_s2233353">
              <a:extLst>
                <a:ext uri="{FF2B5EF4-FFF2-40B4-BE49-F238E27FC236}">
                  <a16:creationId xmlns:a16="http://schemas.microsoft.com/office/drawing/2014/main" id="{23120195-CD3F-D746-9B3C-9444F48781FF}"/>
                </a:ext>
              </a:extLst>
            </p:cNvPr>
            <p:cNvSpPr>
              <a:spLocks noChangeArrowheads="1"/>
            </p:cNvSpPr>
            <p:nvPr/>
          </p:nvSpPr>
          <p:spPr bwMode="auto">
            <a:xfrm>
              <a:off x="538385" y="2572284"/>
              <a:ext cx="2871388" cy="1269312"/>
            </a:xfrm>
            <a:prstGeom prst="roundRect">
              <a:avLst>
                <a:gd name="adj" fmla="val 16667"/>
              </a:avLst>
            </a:prstGeom>
            <a:solidFill>
              <a:srgbClr val="FF262B"/>
            </a:solidFill>
            <a:ln w="57150">
              <a:solidFill>
                <a:srgbClr val="FF262B"/>
              </a:solidFill>
              <a:round/>
              <a:headEnd/>
              <a:tailEnd/>
            </a:ln>
            <a:effectLst>
              <a:outerShdw blurRad="254000" dist="63500" dir="5400000" algn="ctr" rotWithShape="0">
                <a:srgbClr val="000000">
                  <a:alpha val="40000"/>
                </a:srgbClr>
              </a:outerShdw>
            </a:effectLst>
          </p:spPr>
          <p:txBody>
            <a:bodyPr wrap="square" lIns="0" tIns="0" rIns="0" bIns="0" anchor="ctr"/>
            <a:lstStyle/>
            <a:p>
              <a:pPr algn="ctr" eaLnBrk="1" hangingPunct="1"/>
              <a:r>
                <a:rPr lang="en-GB" sz="1500" b="1">
                  <a:solidFill>
                    <a:schemeClr val="bg1"/>
                  </a:solidFill>
                  <a:latin typeface="Arial" panose="020B0604020202020204" pitchFamily="34" charset="0"/>
                  <a:cs typeface="Arial" panose="020B0604020202020204" pitchFamily="34" charset="0"/>
                </a:rPr>
                <a:t>Reduce need to smoke caused by reduced nicotine concentrations</a:t>
              </a:r>
            </a:p>
          </p:txBody>
        </p:sp>
        <p:sp>
          <p:nvSpPr>
            <p:cNvPr id="33" name="Triangle 32">
              <a:extLst>
                <a:ext uri="{FF2B5EF4-FFF2-40B4-BE49-F238E27FC236}">
                  <a16:creationId xmlns:a16="http://schemas.microsoft.com/office/drawing/2014/main" id="{E671DC6C-024E-4842-9B22-BB8B5C32F0C4}"/>
                </a:ext>
              </a:extLst>
            </p:cNvPr>
            <p:cNvSpPr/>
            <p:nvPr/>
          </p:nvSpPr>
          <p:spPr bwMode="auto">
            <a:xfrm rot="5400000">
              <a:off x="3208814" y="2935867"/>
              <a:ext cx="628889" cy="542146"/>
            </a:xfrm>
            <a:prstGeom prst="triangle">
              <a:avLst/>
            </a:prstGeom>
            <a:solidFill>
              <a:srgbClr val="FF262B"/>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sp>
        <p:nvSpPr>
          <p:cNvPr id="3" name="Footer Placeholder 3">
            <a:extLst>
              <a:ext uri="{FF2B5EF4-FFF2-40B4-BE49-F238E27FC236}">
                <a16:creationId xmlns:a16="http://schemas.microsoft.com/office/drawing/2014/main" id="{CED86A84-CFA0-8E29-D29E-D36D59FC5592}"/>
              </a:ext>
            </a:extLst>
          </p:cNvPr>
          <p:cNvSpPr>
            <a:spLocks noGrp="1"/>
          </p:cNvSpPr>
          <p:nvPr>
            <p:ph type="ftr" sz="quarter" idx="3"/>
          </p:nvPr>
        </p:nvSpPr>
        <p:spPr>
          <a:xfrm>
            <a:off x="689457" y="631439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56229251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F2C717-EF38-8F49-5106-A6C730F01D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F3E8FE-E67E-F48B-1433-2425E9F4125E}"/>
              </a:ext>
            </a:extLst>
          </p:cNvPr>
          <p:cNvSpPr>
            <a:spLocks noGrp="1"/>
          </p:cNvSpPr>
          <p:nvPr>
            <p:ph type="title"/>
          </p:nvPr>
        </p:nvSpPr>
        <p:spPr/>
        <p:txBody>
          <a:bodyPr/>
          <a:lstStyle/>
          <a:p>
            <a:r>
              <a:rPr lang="en-US" dirty="0"/>
              <a:t>Summary</a:t>
            </a:r>
          </a:p>
        </p:txBody>
      </p:sp>
      <p:sp>
        <p:nvSpPr>
          <p:cNvPr id="3" name="Text Placeholder 2">
            <a:extLst>
              <a:ext uri="{FF2B5EF4-FFF2-40B4-BE49-F238E27FC236}">
                <a16:creationId xmlns:a16="http://schemas.microsoft.com/office/drawing/2014/main" id="{2293F8BF-174B-7496-C814-68CE8E51924C}"/>
              </a:ext>
            </a:extLst>
          </p:cNvPr>
          <p:cNvSpPr>
            <a:spLocks noGrp="1"/>
          </p:cNvSpPr>
          <p:nvPr>
            <p:ph type="body" idx="12"/>
          </p:nvPr>
        </p:nvSpPr>
        <p:spPr/>
        <p:txBody>
          <a:bodyPr/>
          <a:lstStyle/>
          <a:p>
            <a:pPr>
              <a:lnSpc>
                <a:spcPts val="2600"/>
              </a:lnSpc>
              <a:spcAft>
                <a:spcPts val="1200"/>
              </a:spcAft>
            </a:pPr>
            <a:r>
              <a:rPr lang="en-US" dirty="0"/>
              <a:t>All inpatients who smoke should be provided with medication </a:t>
            </a:r>
            <a:br>
              <a:rPr lang="en-US" dirty="0"/>
            </a:br>
            <a:r>
              <a:rPr lang="en-US" b="1" dirty="0">
                <a:solidFill>
                  <a:srgbClr val="009A9E"/>
                </a:solidFill>
              </a:rPr>
              <a:t>to support stopping or temporary abstinence</a:t>
            </a:r>
          </a:p>
          <a:p>
            <a:pPr>
              <a:lnSpc>
                <a:spcPts val="2600"/>
              </a:lnSpc>
              <a:spcAft>
                <a:spcPts val="1200"/>
              </a:spcAft>
            </a:pPr>
            <a:r>
              <a:rPr lang="en-US" b="1" dirty="0">
                <a:solidFill>
                  <a:srgbClr val="009A9E"/>
                </a:solidFill>
              </a:rPr>
              <a:t>Not a magic bullet!</a:t>
            </a:r>
            <a:r>
              <a:rPr lang="en-US" dirty="0">
                <a:solidFill>
                  <a:srgbClr val="009A9E"/>
                </a:solidFill>
              </a:rPr>
              <a:t> </a:t>
            </a:r>
            <a:r>
              <a:rPr lang="en-US" dirty="0"/>
              <a:t>– but assist with managing </a:t>
            </a:r>
            <a:br>
              <a:rPr lang="en-US" dirty="0"/>
            </a:br>
            <a:r>
              <a:rPr lang="en-US" dirty="0"/>
              <a:t>withdrawal symptoms and cravings.</a:t>
            </a:r>
          </a:p>
          <a:p>
            <a:pPr>
              <a:lnSpc>
                <a:spcPts val="2600"/>
              </a:lnSpc>
              <a:spcAft>
                <a:spcPts val="1200"/>
              </a:spcAft>
            </a:pPr>
            <a:r>
              <a:rPr lang="en-US" b="1" dirty="0">
                <a:solidFill>
                  <a:srgbClr val="009A9E"/>
                </a:solidFill>
              </a:rPr>
              <a:t>They are safe to use</a:t>
            </a:r>
            <a:r>
              <a:rPr lang="en-US" dirty="0">
                <a:solidFill>
                  <a:srgbClr val="009A9E"/>
                </a:solidFill>
              </a:rPr>
              <a:t> </a:t>
            </a:r>
            <a:r>
              <a:rPr lang="en-US" dirty="0"/>
              <a:t>and there is strong evidence </a:t>
            </a:r>
            <a:br>
              <a:rPr lang="en-US" dirty="0"/>
            </a:br>
            <a:r>
              <a:rPr lang="en-US" dirty="0"/>
              <a:t>to they </a:t>
            </a:r>
            <a:r>
              <a:rPr lang="en-US" b="1" dirty="0">
                <a:solidFill>
                  <a:srgbClr val="009A9E"/>
                </a:solidFill>
              </a:rPr>
              <a:t>increase success with stopping (2 – 3 times).</a:t>
            </a:r>
          </a:p>
          <a:p>
            <a:pPr>
              <a:lnSpc>
                <a:spcPts val="2600"/>
              </a:lnSpc>
              <a:spcAft>
                <a:spcPts val="1200"/>
              </a:spcAft>
            </a:pPr>
            <a:r>
              <a:rPr lang="en-US" dirty="0"/>
              <a:t>They are often used incorrectly!</a:t>
            </a:r>
          </a:p>
          <a:p>
            <a:pPr>
              <a:lnSpc>
                <a:spcPts val="2600"/>
              </a:lnSpc>
              <a:spcAft>
                <a:spcPts val="1200"/>
              </a:spcAft>
            </a:pPr>
            <a:r>
              <a:rPr lang="en-US" dirty="0"/>
              <a:t>Acute side effects are </a:t>
            </a:r>
            <a:r>
              <a:rPr lang="en-US" b="1" dirty="0">
                <a:solidFill>
                  <a:srgbClr val="009A9E"/>
                </a:solidFill>
              </a:rPr>
              <a:t>mild to moderate</a:t>
            </a:r>
            <a:r>
              <a:rPr lang="en-US" dirty="0">
                <a:solidFill>
                  <a:srgbClr val="009A9E"/>
                </a:solidFill>
              </a:rPr>
              <a:t> </a:t>
            </a:r>
            <a:r>
              <a:rPr lang="en-US" dirty="0"/>
              <a:t>and for </a:t>
            </a:r>
            <a:br>
              <a:rPr lang="en-US" dirty="0"/>
            </a:br>
            <a:r>
              <a:rPr lang="en-US" dirty="0"/>
              <a:t>most patients </a:t>
            </a:r>
            <a:r>
              <a:rPr lang="en-US" b="1" dirty="0">
                <a:solidFill>
                  <a:srgbClr val="009A9E"/>
                </a:solidFill>
              </a:rPr>
              <a:t>can be effectively managed.</a:t>
            </a:r>
            <a:endParaRPr lang="en-US" dirty="0">
              <a:solidFill>
                <a:srgbClr val="009A9E"/>
              </a:solidFill>
            </a:endParaRPr>
          </a:p>
        </p:txBody>
      </p:sp>
      <p:sp>
        <p:nvSpPr>
          <p:cNvPr id="5" name="Footer Placeholder 3">
            <a:extLst>
              <a:ext uri="{FF2B5EF4-FFF2-40B4-BE49-F238E27FC236}">
                <a16:creationId xmlns:a16="http://schemas.microsoft.com/office/drawing/2014/main" id="{99C405A2-56D7-7E5C-BDD4-ECB1748ED0C8}"/>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77034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065ED84-7B79-7F71-D97D-A47977563E57}"/>
              </a:ext>
            </a:extLst>
          </p:cNvPr>
          <p:cNvGrpSpPr/>
          <p:nvPr/>
        </p:nvGrpSpPr>
        <p:grpSpPr>
          <a:xfrm>
            <a:off x="0" y="0"/>
            <a:ext cx="9144000" cy="6858000"/>
            <a:chOff x="0" y="0"/>
            <a:chExt cx="9144000" cy="6858000"/>
          </a:xfrm>
        </p:grpSpPr>
        <p:pic>
          <p:nvPicPr>
            <p:cNvPr id="4" name="Picture 3">
              <a:extLst>
                <a:ext uri="{FF2B5EF4-FFF2-40B4-BE49-F238E27FC236}">
                  <a16:creationId xmlns:a16="http://schemas.microsoft.com/office/drawing/2014/main" id="{3295FE8D-53D8-9F45-DFDA-C0E1CC293DE5}"/>
                </a:ext>
              </a:extLst>
            </p:cNvPr>
            <p:cNvPicPr>
              <a:picLocks noChangeAspect="1"/>
            </p:cNvPicPr>
            <p:nvPr/>
          </p:nvPicPr>
          <p:blipFill>
            <a:blip r:embed="rId3"/>
            <a:stretch>
              <a:fillRect/>
            </a:stretch>
          </p:blipFill>
          <p:spPr>
            <a:xfrm>
              <a:off x="0" y="0"/>
              <a:ext cx="9144000" cy="6858000"/>
            </a:xfrm>
            <a:prstGeom prst="rect">
              <a:avLst/>
            </a:prstGeom>
          </p:spPr>
        </p:pic>
        <p:sp>
          <p:nvSpPr>
            <p:cNvPr id="2" name="TextBox 1">
              <a:extLst>
                <a:ext uri="{FF2B5EF4-FFF2-40B4-BE49-F238E27FC236}">
                  <a16:creationId xmlns:a16="http://schemas.microsoft.com/office/drawing/2014/main" id="{BAC9225D-04E1-B763-9FEF-D213CE428260}"/>
                </a:ext>
              </a:extLst>
            </p:cNvPr>
            <p:cNvSpPr txBox="1"/>
            <p:nvPr/>
          </p:nvSpPr>
          <p:spPr bwMode="auto">
            <a:xfrm>
              <a:off x="887660" y="4756557"/>
              <a:ext cx="4297126" cy="1031847"/>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ts val="4000"/>
                </a:lnSpc>
                <a:spcBef>
                  <a:spcPts val="0"/>
                </a:spcBef>
                <a:spcAft>
                  <a:spcPts val="0"/>
                </a:spcAft>
                <a:buClr>
                  <a:srgbClr val="C10C21"/>
                </a:buClr>
              </a:pPr>
              <a:r>
                <a:rPr lang="en-US" sz="4000" b="1" dirty="0">
                  <a:solidFill>
                    <a:schemeClr val="bg1"/>
                  </a:solidFill>
                  <a:effectLst>
                    <a:outerShdw blurRad="254000" dist="63500" dir="5400000" algn="ctr" rotWithShape="0">
                      <a:srgbClr val="000000">
                        <a:alpha val="25000"/>
                      </a:srgbClr>
                    </a:outerShdw>
                  </a:effectLst>
                  <a:latin typeface="+mn-lt"/>
                  <a:cs typeface="Segoe UI"/>
                </a:rPr>
                <a:t>Questions?</a:t>
              </a:r>
            </a:p>
          </p:txBody>
        </p:sp>
      </p:grpSp>
    </p:spTree>
    <p:extLst>
      <p:ext uri="{BB962C8B-B14F-4D97-AF65-F5344CB8AC3E}">
        <p14:creationId xmlns:p14="http://schemas.microsoft.com/office/powerpoint/2010/main" val="4170564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010EFE-4093-3F49-BB85-ED0B1933AE25}"/>
              </a:ext>
            </a:extLst>
          </p:cNvPr>
          <p:cNvSpPr>
            <a:spLocks noGrp="1"/>
          </p:cNvSpPr>
          <p:nvPr>
            <p:ph type="title"/>
          </p:nvPr>
        </p:nvSpPr>
        <p:spPr/>
        <p:txBody>
          <a:bodyPr/>
          <a:lstStyle/>
          <a:p>
            <a:r>
              <a:rPr lang="en-US" dirty="0"/>
              <a:t>Medications online learning</a:t>
            </a:r>
          </a:p>
        </p:txBody>
      </p:sp>
      <p:pic>
        <p:nvPicPr>
          <p:cNvPr id="5" name="Picture 4">
            <a:extLst>
              <a:ext uri="{FF2B5EF4-FFF2-40B4-BE49-F238E27FC236}">
                <a16:creationId xmlns:a16="http://schemas.microsoft.com/office/drawing/2014/main" id="{27104DEA-843C-D04E-B40A-68EADB791D23}"/>
              </a:ext>
            </a:extLst>
          </p:cNvPr>
          <p:cNvPicPr>
            <a:picLocks noChangeAspect="1"/>
          </p:cNvPicPr>
          <p:nvPr/>
        </p:nvPicPr>
        <p:blipFill>
          <a:blip r:embed="rId3"/>
          <a:srcRect/>
          <a:stretch/>
        </p:blipFill>
        <p:spPr>
          <a:xfrm>
            <a:off x="1694543" y="1661822"/>
            <a:ext cx="5754913" cy="4579951"/>
          </a:xfrm>
          <a:prstGeom prst="rect">
            <a:avLst/>
          </a:prstGeom>
        </p:spPr>
      </p:pic>
      <p:sp>
        <p:nvSpPr>
          <p:cNvPr id="3" name="Footer Placeholder 3">
            <a:extLst>
              <a:ext uri="{FF2B5EF4-FFF2-40B4-BE49-F238E27FC236}">
                <a16:creationId xmlns:a16="http://schemas.microsoft.com/office/drawing/2014/main" id="{92FCD29E-56DE-093B-96F0-8F8CF4DCCC90}"/>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6796420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F3FE9-BB92-F540-8296-F666B3D972B9}"/>
              </a:ext>
            </a:extLst>
          </p:cNvPr>
          <p:cNvSpPr>
            <a:spLocks noGrp="1"/>
          </p:cNvSpPr>
          <p:nvPr>
            <p:ph type="title"/>
          </p:nvPr>
        </p:nvSpPr>
        <p:spPr/>
        <p:txBody>
          <a:bodyPr/>
          <a:lstStyle/>
          <a:p>
            <a:r>
              <a:rPr lang="en-US" dirty="0"/>
              <a:t>Useful resources</a:t>
            </a:r>
          </a:p>
        </p:txBody>
      </p:sp>
      <p:sp>
        <p:nvSpPr>
          <p:cNvPr id="4" name="Text Placeholder 3">
            <a:extLst>
              <a:ext uri="{FF2B5EF4-FFF2-40B4-BE49-F238E27FC236}">
                <a16:creationId xmlns:a16="http://schemas.microsoft.com/office/drawing/2014/main" id="{FF19A621-6463-6D43-AF08-D88B0A786451}"/>
              </a:ext>
            </a:extLst>
          </p:cNvPr>
          <p:cNvSpPr>
            <a:spLocks noGrp="1"/>
          </p:cNvSpPr>
          <p:nvPr>
            <p:ph type="body" idx="12"/>
          </p:nvPr>
        </p:nvSpPr>
        <p:spPr>
          <a:xfrm>
            <a:off x="571500" y="1752600"/>
            <a:ext cx="7966604" cy="3622482"/>
          </a:xfrm>
        </p:spPr>
        <p:txBody>
          <a:bodyPr anchor="ctr"/>
          <a:lstStyle/>
          <a:p>
            <a:pPr>
              <a:spcBef>
                <a:spcPts val="1400"/>
              </a:spcBef>
              <a:spcAft>
                <a:spcPts val="1400"/>
              </a:spcAft>
            </a:pPr>
            <a:r>
              <a:rPr lang="en-US" b="1" dirty="0"/>
              <a:t>NCSCT Quick Reference Sheet</a:t>
            </a:r>
          </a:p>
          <a:p>
            <a:pPr>
              <a:spcBef>
                <a:spcPts val="1400"/>
              </a:spcBef>
              <a:spcAft>
                <a:spcPts val="1400"/>
              </a:spcAft>
            </a:pPr>
            <a:r>
              <a:rPr lang="en-US" b="1" dirty="0"/>
              <a:t>NCSCT website</a:t>
            </a:r>
            <a:br>
              <a:rPr lang="en-US" dirty="0"/>
            </a:br>
            <a:r>
              <a:rPr lang="en-US" dirty="0"/>
              <a:t>stop smoking medications</a:t>
            </a:r>
          </a:p>
          <a:p>
            <a:pPr>
              <a:spcBef>
                <a:spcPts val="1400"/>
              </a:spcBef>
              <a:spcAft>
                <a:spcPts val="1400"/>
              </a:spcAft>
            </a:pPr>
            <a:r>
              <a:rPr lang="en-US" b="1" dirty="0"/>
              <a:t>Maudsley Prescribing Guidelines</a:t>
            </a:r>
          </a:p>
          <a:p>
            <a:pPr>
              <a:spcBef>
                <a:spcPts val="1400"/>
              </a:spcBef>
              <a:spcAft>
                <a:spcPts val="1400"/>
              </a:spcAft>
            </a:pPr>
            <a:r>
              <a:rPr lang="en-US" b="1" dirty="0"/>
              <a:t>UK Medicines </a:t>
            </a:r>
            <a:br>
              <a:rPr lang="en-US" dirty="0"/>
            </a:br>
            <a:r>
              <a:rPr lang="en-US" dirty="0"/>
              <a:t>www.medicines.org.uk/emc </a:t>
            </a:r>
          </a:p>
        </p:txBody>
      </p:sp>
      <p:pic>
        <p:nvPicPr>
          <p:cNvPr id="5" name="Picture 4">
            <a:extLst>
              <a:ext uri="{FF2B5EF4-FFF2-40B4-BE49-F238E27FC236}">
                <a16:creationId xmlns:a16="http://schemas.microsoft.com/office/drawing/2014/main" id="{8DEEA7EB-3E0E-E34F-BF56-2BADCCAEA642}"/>
              </a:ext>
            </a:extLst>
          </p:cNvPr>
          <p:cNvPicPr>
            <a:picLocks noChangeAspect="1"/>
          </p:cNvPicPr>
          <p:nvPr/>
        </p:nvPicPr>
        <p:blipFill>
          <a:blip r:embed="rId3"/>
          <a:srcRect/>
          <a:stretch/>
        </p:blipFill>
        <p:spPr>
          <a:xfrm>
            <a:off x="4765169" y="1721595"/>
            <a:ext cx="4060706" cy="4371700"/>
          </a:xfrm>
          <a:prstGeom prst="rect">
            <a:avLst/>
          </a:prstGeom>
        </p:spPr>
      </p:pic>
      <p:sp>
        <p:nvSpPr>
          <p:cNvPr id="3" name="Footer Placeholder 3">
            <a:extLst>
              <a:ext uri="{FF2B5EF4-FFF2-40B4-BE49-F238E27FC236}">
                <a16:creationId xmlns:a16="http://schemas.microsoft.com/office/drawing/2014/main" id="{E34C6CC2-5B61-BC35-2D40-7BF44285487B}"/>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80128560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773158" y="1309024"/>
            <a:ext cx="7597685" cy="4045403"/>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2800">
                <a:solidFill>
                  <a:schemeClr val="accent3"/>
                </a:solidFill>
                <a:effectLst>
                  <a:outerShdw blurRad="254000" dist="63500" dir="5400000" algn="ctr" rotWithShape="0">
                    <a:srgbClr val="000000">
                      <a:alpha val="25000"/>
                    </a:srgbClr>
                  </a:outerShdw>
                </a:effectLst>
                <a:latin typeface="+mn-lt"/>
                <a:cs typeface="Segoe UI"/>
              </a:rPr>
              <a:t>All patients that smoke have </a:t>
            </a:r>
            <a:br>
              <a:rPr lang="en-US" sz="2800">
                <a:solidFill>
                  <a:schemeClr val="accent3"/>
                </a:solidFill>
                <a:effectLst>
                  <a:outerShdw blurRad="254000" dist="63500" dir="5400000" algn="ctr" rotWithShape="0">
                    <a:srgbClr val="000000">
                      <a:alpha val="25000"/>
                    </a:srgbClr>
                  </a:outerShdw>
                </a:effectLst>
                <a:latin typeface="+mn-lt"/>
                <a:cs typeface="Segoe UI"/>
              </a:rPr>
            </a:br>
            <a:r>
              <a:rPr lang="en-US" sz="2800" b="1">
                <a:solidFill>
                  <a:schemeClr val="bg1"/>
                </a:solidFill>
                <a:effectLst>
                  <a:outerShdw blurRad="254000" dist="63500" dir="5400000" algn="ctr" rotWithShape="0">
                    <a:srgbClr val="000000">
                      <a:alpha val="25000"/>
                    </a:srgbClr>
                  </a:outerShdw>
                </a:effectLst>
                <a:latin typeface="+mn-lt"/>
                <a:cs typeface="Segoe UI"/>
              </a:rPr>
              <a:t>equal rights</a:t>
            </a:r>
            <a:r>
              <a:rPr lang="en-US" sz="2800">
                <a:solidFill>
                  <a:schemeClr val="accent3"/>
                </a:solidFill>
                <a:effectLst>
                  <a:outerShdw blurRad="254000" dist="63500" dir="5400000" algn="ctr" rotWithShape="0">
                    <a:srgbClr val="000000">
                      <a:alpha val="25000"/>
                    </a:srgbClr>
                  </a:outerShdw>
                </a:effectLst>
                <a:latin typeface="+mn-lt"/>
                <a:cs typeface="Segoe UI"/>
              </a:rPr>
              <a:t> to the best available </a:t>
            </a:r>
            <a:br>
              <a:rPr lang="en-US" sz="2800">
                <a:solidFill>
                  <a:schemeClr val="accent3"/>
                </a:solidFill>
                <a:effectLst>
                  <a:outerShdw blurRad="254000" dist="63500" dir="5400000" algn="ctr" rotWithShape="0">
                    <a:srgbClr val="000000">
                      <a:alpha val="25000"/>
                    </a:srgbClr>
                  </a:outerShdw>
                </a:effectLst>
                <a:latin typeface="+mn-lt"/>
                <a:cs typeface="Segoe UI"/>
              </a:rPr>
            </a:br>
            <a:r>
              <a:rPr lang="en-US" sz="2800">
                <a:solidFill>
                  <a:schemeClr val="accent3"/>
                </a:solidFill>
                <a:effectLst>
                  <a:outerShdw blurRad="254000" dist="63500" dir="5400000" algn="ctr" rotWithShape="0">
                    <a:srgbClr val="000000">
                      <a:alpha val="25000"/>
                    </a:srgbClr>
                  </a:outerShdw>
                </a:effectLst>
                <a:latin typeface="+mn-lt"/>
                <a:cs typeface="Segoe UI"/>
              </a:rPr>
              <a:t>evidence-based treatments </a:t>
            </a:r>
            <a:br>
              <a:rPr lang="en-US" sz="2800">
                <a:solidFill>
                  <a:schemeClr val="accent3"/>
                </a:solidFill>
                <a:effectLst>
                  <a:outerShdw blurRad="254000" dist="63500" dir="5400000" algn="ctr" rotWithShape="0">
                    <a:srgbClr val="000000">
                      <a:alpha val="25000"/>
                    </a:srgbClr>
                  </a:outerShdw>
                </a:effectLst>
                <a:latin typeface="+mn-lt"/>
                <a:cs typeface="Segoe UI"/>
              </a:rPr>
            </a:br>
            <a:r>
              <a:rPr lang="en-US" sz="2800">
                <a:solidFill>
                  <a:schemeClr val="accent3"/>
                </a:solidFill>
                <a:effectLst>
                  <a:outerShdw blurRad="254000" dist="63500" dir="5400000" algn="ctr" rotWithShape="0">
                    <a:srgbClr val="000000">
                      <a:alpha val="25000"/>
                    </a:srgbClr>
                  </a:outerShdw>
                </a:effectLst>
                <a:latin typeface="+mn-lt"/>
                <a:cs typeface="Segoe UI"/>
              </a:rPr>
              <a:t>for any clinical condition, and </a:t>
            </a:r>
            <a:br>
              <a:rPr lang="en-US" sz="2800">
                <a:solidFill>
                  <a:schemeClr val="accent3"/>
                </a:solidFill>
                <a:effectLst>
                  <a:outerShdw blurRad="254000" dist="63500" dir="5400000" algn="ctr" rotWithShape="0">
                    <a:srgbClr val="000000">
                      <a:alpha val="25000"/>
                    </a:srgbClr>
                  </a:outerShdw>
                </a:effectLst>
                <a:latin typeface="+mn-lt"/>
                <a:cs typeface="Segoe UI"/>
              </a:rPr>
            </a:br>
            <a:r>
              <a:rPr lang="en-US" sz="2800">
                <a:solidFill>
                  <a:schemeClr val="accent3"/>
                </a:solidFill>
                <a:effectLst>
                  <a:outerShdw blurRad="254000" dist="63500" dir="5400000" algn="ctr" rotWithShape="0">
                    <a:srgbClr val="000000">
                      <a:alpha val="25000"/>
                    </a:srgbClr>
                  </a:outerShdw>
                </a:effectLst>
                <a:latin typeface="+mn-lt"/>
                <a:cs typeface="Segoe UI"/>
              </a:rPr>
              <a:t>that includes treatment for </a:t>
            </a:r>
            <a:br>
              <a:rPr lang="en-US" sz="2800">
                <a:solidFill>
                  <a:schemeClr val="accent3"/>
                </a:solidFill>
                <a:effectLst>
                  <a:outerShdw blurRad="254000" dist="63500" dir="5400000" algn="ctr" rotWithShape="0">
                    <a:srgbClr val="000000">
                      <a:alpha val="25000"/>
                    </a:srgbClr>
                  </a:outerShdw>
                </a:effectLst>
                <a:latin typeface="+mn-lt"/>
                <a:cs typeface="Segoe UI"/>
              </a:rPr>
            </a:br>
            <a:r>
              <a:rPr lang="en-US" sz="2800">
                <a:solidFill>
                  <a:schemeClr val="accent3"/>
                </a:solidFill>
                <a:effectLst>
                  <a:outerShdw blurRad="254000" dist="63500" dir="5400000" algn="ctr" rotWithShape="0">
                    <a:srgbClr val="000000">
                      <a:alpha val="25000"/>
                    </a:srgbClr>
                  </a:outerShdw>
                </a:effectLst>
                <a:latin typeface="+mn-lt"/>
                <a:cs typeface="Segoe UI"/>
              </a:rPr>
              <a:t>their tobacco dependence</a:t>
            </a:r>
            <a:endParaRPr lang="en-US" sz="2800" i="0" u="none" strike="noStrike" baseline="0">
              <a:solidFill>
                <a:schemeClr val="accent3"/>
              </a:solidFill>
              <a:effectLst>
                <a:outerShdw blurRad="254000" dist="63500" dir="5400000" algn="ctr" rotWithShape="0">
                  <a:srgbClr val="000000">
                    <a:alpha val="25000"/>
                  </a:srgbClr>
                </a:outerShdw>
              </a:effectLst>
              <a:latin typeface="+mn-lt"/>
              <a:cs typeface="Segoe UI"/>
            </a:endParaRPr>
          </a:p>
        </p:txBody>
      </p:sp>
    </p:spTree>
    <p:extLst>
      <p:ext uri="{BB962C8B-B14F-4D97-AF65-F5344CB8AC3E}">
        <p14:creationId xmlns:p14="http://schemas.microsoft.com/office/powerpoint/2010/main" val="2616876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DBBCC3-287C-EDD1-B89A-0848B38597BE}"/>
            </a:ext>
          </a:extLst>
        </p:cNvPr>
        <p:cNvGrpSpPr/>
        <p:nvPr/>
      </p:nvGrpSpPr>
      <p:grpSpPr>
        <a:xfrm>
          <a:off x="0" y="0"/>
          <a:ext cx="0" cy="0"/>
          <a:chOff x="0" y="0"/>
          <a:chExt cx="0" cy="0"/>
        </a:xfrm>
      </p:grpSpPr>
      <p:sp>
        <p:nvSpPr>
          <p:cNvPr id="25" name="Rectangle 24">
            <a:extLst>
              <a:ext uri="{FF2B5EF4-FFF2-40B4-BE49-F238E27FC236}">
                <a16:creationId xmlns:a16="http://schemas.microsoft.com/office/drawing/2014/main" id="{586F9B79-136A-F902-801F-16CFBE80EC0E}"/>
              </a:ext>
            </a:extLst>
          </p:cNvPr>
          <p:cNvSpPr/>
          <p:nvPr/>
        </p:nvSpPr>
        <p:spPr bwMode="auto">
          <a:xfrm>
            <a:off x="4842850" y="1796432"/>
            <a:ext cx="3604238" cy="4046018"/>
          </a:xfrm>
          <a:prstGeom prst="rect">
            <a:avLst/>
          </a:prstGeom>
          <a:solidFill>
            <a:schemeClr val="bg1"/>
          </a:solidFill>
          <a:ln w="9525">
            <a:noFill/>
            <a:miter lim="800000"/>
            <a:headEnd/>
            <a:tailEnd/>
          </a:ln>
          <a:effectLst>
            <a:outerShdw blurRad="317500" dist="63500" dir="5400000" algn="ctr" rotWithShape="0">
              <a:srgbClr val="000000">
                <a:alpha val="1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6" name="Rectangle 25">
            <a:extLst>
              <a:ext uri="{FF2B5EF4-FFF2-40B4-BE49-F238E27FC236}">
                <a16:creationId xmlns:a16="http://schemas.microsoft.com/office/drawing/2014/main" id="{4025AFB8-8F51-FEDF-E50A-E3B5BCB8F066}"/>
              </a:ext>
            </a:extLst>
          </p:cNvPr>
          <p:cNvSpPr/>
          <p:nvPr/>
        </p:nvSpPr>
        <p:spPr bwMode="auto">
          <a:xfrm>
            <a:off x="684213" y="1796433"/>
            <a:ext cx="3604238" cy="4046018"/>
          </a:xfrm>
          <a:prstGeom prst="rect">
            <a:avLst/>
          </a:prstGeom>
          <a:solidFill>
            <a:schemeClr val="bg1"/>
          </a:solidFill>
          <a:ln w="9525">
            <a:noFill/>
            <a:miter lim="800000"/>
            <a:headEnd/>
            <a:tailEnd/>
          </a:ln>
          <a:effectLst>
            <a:outerShdw blurRad="317500" dist="63500" dir="5400000" algn="ctr" rotWithShape="0">
              <a:srgbClr val="000000">
                <a:alpha val="1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7" name="Rectangle 6">
            <a:extLst>
              <a:ext uri="{FF2B5EF4-FFF2-40B4-BE49-F238E27FC236}">
                <a16:creationId xmlns:a16="http://schemas.microsoft.com/office/drawing/2014/main" id="{8798CA76-9B6E-67B4-6099-3BECC90BCB71}"/>
              </a:ext>
            </a:extLst>
          </p:cNvPr>
          <p:cNvSpPr/>
          <p:nvPr/>
        </p:nvSpPr>
        <p:spPr bwMode="auto">
          <a:xfrm>
            <a:off x="4842850" y="1796433"/>
            <a:ext cx="3604238" cy="4046018"/>
          </a:xfrm>
          <a:prstGeom prst="rect">
            <a:avLst/>
          </a:prstGeom>
          <a:solidFill>
            <a:srgbClr val="94D23A">
              <a:alpha val="15000"/>
            </a:srgbClr>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9" name="Rectangle 18">
            <a:extLst>
              <a:ext uri="{FF2B5EF4-FFF2-40B4-BE49-F238E27FC236}">
                <a16:creationId xmlns:a16="http://schemas.microsoft.com/office/drawing/2014/main" id="{F4D2EF3B-22B9-9AEF-FE93-F58BC6418D90}"/>
              </a:ext>
            </a:extLst>
          </p:cNvPr>
          <p:cNvSpPr/>
          <p:nvPr/>
        </p:nvSpPr>
        <p:spPr bwMode="auto">
          <a:xfrm>
            <a:off x="684213" y="1796433"/>
            <a:ext cx="3604238" cy="4046018"/>
          </a:xfrm>
          <a:prstGeom prst="rect">
            <a:avLst/>
          </a:prstGeom>
          <a:solidFill>
            <a:srgbClr val="EC0127">
              <a:alpha val="15000"/>
            </a:srgbClr>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4" name="Rectangle 13">
            <a:extLst>
              <a:ext uri="{FF2B5EF4-FFF2-40B4-BE49-F238E27FC236}">
                <a16:creationId xmlns:a16="http://schemas.microsoft.com/office/drawing/2014/main" id="{C8791546-A0AE-42A1-C421-3C4A67821402}"/>
              </a:ext>
            </a:extLst>
          </p:cNvPr>
          <p:cNvSpPr/>
          <p:nvPr/>
        </p:nvSpPr>
        <p:spPr bwMode="auto">
          <a:xfrm>
            <a:off x="4842850" y="1796432"/>
            <a:ext cx="3604238" cy="648872"/>
          </a:xfrm>
          <a:prstGeom prst="rect">
            <a:avLst/>
          </a:prstGeom>
          <a:solidFill>
            <a:srgbClr val="94D23A"/>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 name="Title 1">
            <a:extLst>
              <a:ext uri="{FF2B5EF4-FFF2-40B4-BE49-F238E27FC236}">
                <a16:creationId xmlns:a16="http://schemas.microsoft.com/office/drawing/2014/main" id="{86F4EEAA-2E47-842B-4AE0-56DAE3F0559B}"/>
              </a:ext>
            </a:extLst>
          </p:cNvPr>
          <p:cNvSpPr>
            <a:spLocks noGrp="1"/>
          </p:cNvSpPr>
          <p:nvPr>
            <p:ph type="title"/>
          </p:nvPr>
        </p:nvSpPr>
        <p:spPr/>
        <p:txBody>
          <a:bodyPr/>
          <a:lstStyle/>
          <a:p>
            <a:r>
              <a:rPr lang="en-US" dirty="0"/>
              <a:t>Changing the stigma, attitudes &amp; culture</a:t>
            </a:r>
          </a:p>
        </p:txBody>
      </p:sp>
      <p:sp>
        <p:nvSpPr>
          <p:cNvPr id="5" name="Text Placeholder 2">
            <a:extLst>
              <a:ext uri="{FF2B5EF4-FFF2-40B4-BE49-F238E27FC236}">
                <a16:creationId xmlns:a16="http://schemas.microsoft.com/office/drawing/2014/main" id="{191142A4-4A2A-6DE5-FA7E-6D93471BA87F}"/>
              </a:ext>
            </a:extLst>
          </p:cNvPr>
          <p:cNvSpPr txBox="1">
            <a:spLocks/>
          </p:cNvSpPr>
          <p:nvPr/>
        </p:nvSpPr>
        <p:spPr bwMode="auto">
          <a:xfrm>
            <a:off x="4974581" y="2588967"/>
            <a:ext cx="3313124" cy="317931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ts val="2000"/>
              </a:lnSpc>
              <a:spcAft>
                <a:spcPts val="300"/>
              </a:spcAft>
              <a:buClr>
                <a:srgbClr val="94D23A"/>
              </a:buClr>
            </a:pPr>
            <a:r>
              <a:rPr lang="en-US" sz="1600" dirty="0"/>
              <a:t>Medical management</a:t>
            </a:r>
          </a:p>
          <a:p>
            <a:pPr marL="285750" indent="-285750">
              <a:lnSpc>
                <a:spcPts val="2000"/>
              </a:lnSpc>
              <a:spcAft>
                <a:spcPts val="300"/>
              </a:spcAft>
              <a:buClr>
                <a:srgbClr val="94D23A"/>
              </a:buClr>
            </a:pPr>
            <a:r>
              <a:rPr lang="en-US" sz="1600" dirty="0"/>
              <a:t>Clinical condition</a:t>
            </a:r>
          </a:p>
          <a:p>
            <a:pPr marL="285750" indent="-285750">
              <a:lnSpc>
                <a:spcPts val="2000"/>
              </a:lnSpc>
              <a:spcAft>
                <a:spcPts val="300"/>
              </a:spcAft>
              <a:buClr>
                <a:srgbClr val="94D23A"/>
              </a:buClr>
            </a:pPr>
            <a:r>
              <a:rPr lang="en-US" sz="1600" dirty="0"/>
              <a:t>Chronic disease management / maintenance</a:t>
            </a:r>
          </a:p>
          <a:p>
            <a:pPr marL="285750" indent="-285750">
              <a:lnSpc>
                <a:spcPts val="2000"/>
              </a:lnSpc>
              <a:spcAft>
                <a:spcPts val="300"/>
              </a:spcAft>
              <a:buClr>
                <a:srgbClr val="94D23A"/>
              </a:buClr>
            </a:pPr>
            <a:r>
              <a:rPr lang="en-US" sz="1600" dirty="0"/>
              <a:t>Nicotine is safe</a:t>
            </a:r>
          </a:p>
          <a:p>
            <a:pPr marL="285750" indent="-285750">
              <a:lnSpc>
                <a:spcPts val="2000"/>
              </a:lnSpc>
              <a:spcAft>
                <a:spcPts val="300"/>
              </a:spcAft>
              <a:buClr>
                <a:srgbClr val="94D23A"/>
              </a:buClr>
            </a:pPr>
            <a:r>
              <a:rPr lang="en-US" sz="1600" dirty="0"/>
              <a:t>Treatments work</a:t>
            </a:r>
          </a:p>
          <a:p>
            <a:pPr marL="285750" indent="-285750">
              <a:lnSpc>
                <a:spcPts val="2000"/>
              </a:lnSpc>
              <a:spcAft>
                <a:spcPts val="300"/>
              </a:spcAft>
              <a:buClr>
                <a:srgbClr val="94D23A"/>
              </a:buClr>
            </a:pPr>
            <a:r>
              <a:rPr lang="en-US" sz="1600" dirty="0"/>
              <a:t>Never give up on giving up</a:t>
            </a:r>
          </a:p>
          <a:p>
            <a:pPr marL="285750" indent="-285750">
              <a:lnSpc>
                <a:spcPts val="2000"/>
              </a:lnSpc>
              <a:spcAft>
                <a:spcPts val="300"/>
              </a:spcAft>
              <a:buClr>
                <a:srgbClr val="94D23A"/>
              </a:buClr>
            </a:pPr>
            <a:r>
              <a:rPr lang="en-US" sz="1600" dirty="0"/>
              <a:t>Every clinicians’ </a:t>
            </a:r>
            <a:r>
              <a:rPr lang="en-US" sz="1600" b="1" dirty="0"/>
              <a:t>responsibility </a:t>
            </a:r>
            <a:br>
              <a:rPr lang="en-US" sz="1600" b="1" dirty="0"/>
            </a:br>
            <a:r>
              <a:rPr lang="en-US" sz="1600" b="1" dirty="0"/>
              <a:t>to treat tobacco dependence</a:t>
            </a:r>
          </a:p>
        </p:txBody>
      </p:sp>
      <p:sp>
        <p:nvSpPr>
          <p:cNvPr id="13" name="Text Placeholder 2">
            <a:extLst>
              <a:ext uri="{FF2B5EF4-FFF2-40B4-BE49-F238E27FC236}">
                <a16:creationId xmlns:a16="http://schemas.microsoft.com/office/drawing/2014/main" id="{3D6F0261-0413-219C-2A99-4E2A57B3AE95}"/>
              </a:ext>
            </a:extLst>
          </p:cNvPr>
          <p:cNvSpPr txBox="1">
            <a:spLocks/>
          </p:cNvSpPr>
          <p:nvPr/>
        </p:nvSpPr>
        <p:spPr bwMode="auto">
          <a:xfrm>
            <a:off x="4974581" y="1932195"/>
            <a:ext cx="2897972" cy="4387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Aft>
                <a:spcPts val="300"/>
              </a:spcAft>
              <a:buFont typeface="Lucida Grande" panose="020B0600040502020204" pitchFamily="34" charset="0"/>
              <a:buNone/>
            </a:pPr>
            <a:r>
              <a:rPr lang="en-US" b="1" dirty="0">
                <a:solidFill>
                  <a:schemeClr val="bg1"/>
                </a:solidFill>
              </a:rPr>
              <a:t>Positive message</a:t>
            </a:r>
            <a:endParaRPr lang="en-US" sz="1600" b="1" dirty="0">
              <a:solidFill>
                <a:schemeClr val="bg1"/>
              </a:solidFill>
            </a:endParaRPr>
          </a:p>
        </p:txBody>
      </p:sp>
      <p:sp>
        <p:nvSpPr>
          <p:cNvPr id="20" name="Rectangle 19">
            <a:extLst>
              <a:ext uri="{FF2B5EF4-FFF2-40B4-BE49-F238E27FC236}">
                <a16:creationId xmlns:a16="http://schemas.microsoft.com/office/drawing/2014/main" id="{F83457EC-8490-BA02-B8CD-40D254AF0224}"/>
              </a:ext>
            </a:extLst>
          </p:cNvPr>
          <p:cNvSpPr/>
          <p:nvPr/>
        </p:nvSpPr>
        <p:spPr bwMode="auto">
          <a:xfrm>
            <a:off x="684213" y="1796433"/>
            <a:ext cx="3604238" cy="648872"/>
          </a:xfrm>
          <a:prstGeom prst="rect">
            <a:avLst/>
          </a:prstGeom>
          <a:solidFill>
            <a:srgbClr val="EC012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1" name="Text Placeholder 2">
            <a:extLst>
              <a:ext uri="{FF2B5EF4-FFF2-40B4-BE49-F238E27FC236}">
                <a16:creationId xmlns:a16="http://schemas.microsoft.com/office/drawing/2014/main" id="{2C79176F-2ADB-9FE4-787D-583C3CAADCC4}"/>
              </a:ext>
            </a:extLst>
          </p:cNvPr>
          <p:cNvSpPr txBox="1">
            <a:spLocks/>
          </p:cNvSpPr>
          <p:nvPr/>
        </p:nvSpPr>
        <p:spPr bwMode="auto">
          <a:xfrm>
            <a:off x="815944" y="2588967"/>
            <a:ext cx="3313124" cy="317931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2000"/>
              </a:lnSpc>
              <a:spcAft>
                <a:spcPts val="300"/>
              </a:spcAft>
              <a:buClr>
                <a:srgbClr val="EC0127"/>
              </a:buClr>
            </a:pPr>
            <a:r>
              <a:rPr lang="en-US" sz="1600" dirty="0"/>
              <a:t>You </a:t>
            </a:r>
            <a:r>
              <a:rPr lang="en-US" sz="1600" b="1" dirty="0"/>
              <a:t>must</a:t>
            </a:r>
            <a:r>
              <a:rPr lang="en-US" sz="1600" dirty="0"/>
              <a:t> stop</a:t>
            </a:r>
          </a:p>
          <a:p>
            <a:pPr>
              <a:lnSpc>
                <a:spcPts val="2000"/>
              </a:lnSpc>
              <a:spcAft>
                <a:spcPts val="300"/>
              </a:spcAft>
              <a:buClr>
                <a:srgbClr val="EC0127"/>
              </a:buClr>
            </a:pPr>
            <a:r>
              <a:rPr lang="en-US" sz="1600" dirty="0"/>
              <a:t>Willpower alone</a:t>
            </a:r>
          </a:p>
          <a:p>
            <a:pPr>
              <a:lnSpc>
                <a:spcPts val="2000"/>
              </a:lnSpc>
              <a:spcAft>
                <a:spcPts val="300"/>
              </a:spcAft>
              <a:buClr>
                <a:srgbClr val="EC0127"/>
              </a:buClr>
            </a:pPr>
            <a:r>
              <a:rPr lang="en-US" sz="1600" dirty="0"/>
              <a:t>Too late to treat</a:t>
            </a:r>
          </a:p>
          <a:p>
            <a:pPr>
              <a:lnSpc>
                <a:spcPts val="2000"/>
              </a:lnSpc>
              <a:spcAft>
                <a:spcPts val="300"/>
              </a:spcAft>
              <a:buClr>
                <a:srgbClr val="EC0127"/>
              </a:buClr>
            </a:pPr>
            <a:r>
              <a:rPr lang="en-US" sz="1600" dirty="0"/>
              <a:t>Your fault if you fail</a:t>
            </a:r>
          </a:p>
          <a:p>
            <a:pPr>
              <a:lnSpc>
                <a:spcPts val="2000"/>
              </a:lnSpc>
              <a:spcAft>
                <a:spcPts val="300"/>
              </a:spcAft>
              <a:buClr>
                <a:srgbClr val="EC0127"/>
              </a:buClr>
            </a:pPr>
            <a:r>
              <a:rPr lang="en-US" sz="1600" dirty="0"/>
              <a:t>Nicotine is harmful</a:t>
            </a:r>
          </a:p>
          <a:p>
            <a:pPr>
              <a:lnSpc>
                <a:spcPts val="2000"/>
              </a:lnSpc>
              <a:spcAft>
                <a:spcPts val="300"/>
              </a:spcAft>
              <a:buClr>
                <a:srgbClr val="EC0127"/>
              </a:buClr>
            </a:pPr>
            <a:r>
              <a:rPr lang="en-US" sz="1600" dirty="0"/>
              <a:t>Lifestyle choice</a:t>
            </a:r>
          </a:p>
          <a:p>
            <a:pPr>
              <a:lnSpc>
                <a:spcPts val="2000"/>
              </a:lnSpc>
              <a:spcAft>
                <a:spcPts val="300"/>
              </a:spcAft>
              <a:buClr>
                <a:srgbClr val="EC0127"/>
              </a:buClr>
            </a:pPr>
            <a:r>
              <a:rPr lang="en-US" sz="1600" dirty="0" err="1"/>
              <a:t>Behavioural</a:t>
            </a:r>
            <a:r>
              <a:rPr lang="en-US" sz="1600" dirty="0"/>
              <a:t> change</a:t>
            </a:r>
          </a:p>
          <a:p>
            <a:pPr>
              <a:lnSpc>
                <a:spcPts val="2000"/>
              </a:lnSpc>
              <a:spcAft>
                <a:spcPts val="300"/>
              </a:spcAft>
              <a:buClr>
                <a:srgbClr val="EC0127"/>
              </a:buClr>
            </a:pPr>
            <a:r>
              <a:rPr lang="en-US" sz="1600" b="1" dirty="0"/>
              <a:t>Someone else’s role</a:t>
            </a:r>
          </a:p>
        </p:txBody>
      </p:sp>
      <p:sp>
        <p:nvSpPr>
          <p:cNvPr id="22" name="Text Placeholder 2">
            <a:extLst>
              <a:ext uri="{FF2B5EF4-FFF2-40B4-BE49-F238E27FC236}">
                <a16:creationId xmlns:a16="http://schemas.microsoft.com/office/drawing/2014/main" id="{A341D7A3-CBD0-542B-FA8C-18A5F5F9493B}"/>
              </a:ext>
            </a:extLst>
          </p:cNvPr>
          <p:cNvSpPr txBox="1">
            <a:spLocks/>
          </p:cNvSpPr>
          <p:nvPr/>
        </p:nvSpPr>
        <p:spPr bwMode="auto">
          <a:xfrm>
            <a:off x="815944" y="1932195"/>
            <a:ext cx="2897972" cy="4387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Aft>
                <a:spcPts val="300"/>
              </a:spcAft>
              <a:buFont typeface="Lucida Grande" panose="020B0600040502020204" pitchFamily="34" charset="0"/>
              <a:buNone/>
            </a:pPr>
            <a:r>
              <a:rPr lang="en-US" b="1" dirty="0">
                <a:solidFill>
                  <a:schemeClr val="bg1"/>
                </a:solidFill>
              </a:rPr>
              <a:t>Negative message</a:t>
            </a:r>
            <a:endParaRPr lang="en-US" sz="1600" b="1" dirty="0">
              <a:solidFill>
                <a:schemeClr val="bg1"/>
              </a:solidFill>
            </a:endParaRPr>
          </a:p>
        </p:txBody>
      </p:sp>
      <p:pic>
        <p:nvPicPr>
          <p:cNvPr id="24" name="Picture 23">
            <a:extLst>
              <a:ext uri="{FF2B5EF4-FFF2-40B4-BE49-F238E27FC236}">
                <a16:creationId xmlns:a16="http://schemas.microsoft.com/office/drawing/2014/main" id="{8187891D-1482-A3B2-99F8-2628C2438193}"/>
              </a:ext>
            </a:extLst>
          </p:cNvPr>
          <p:cNvPicPr>
            <a:picLocks noChangeAspect="1"/>
          </p:cNvPicPr>
          <p:nvPr/>
        </p:nvPicPr>
        <p:blipFill>
          <a:blip r:embed="rId3"/>
          <a:srcRect/>
          <a:stretch/>
        </p:blipFill>
        <p:spPr>
          <a:xfrm>
            <a:off x="7818763" y="1713525"/>
            <a:ext cx="810705" cy="810705"/>
          </a:xfrm>
          <a:prstGeom prst="rect">
            <a:avLst/>
          </a:prstGeom>
          <a:effectLst>
            <a:outerShdw blurRad="254000" dist="63500" dir="5400000" algn="ctr" rotWithShape="0">
              <a:srgbClr val="000000">
                <a:alpha val="25000"/>
              </a:srgbClr>
            </a:outerShdw>
          </a:effectLst>
        </p:spPr>
      </p:pic>
      <p:pic>
        <p:nvPicPr>
          <p:cNvPr id="28" name="Picture 27">
            <a:extLst>
              <a:ext uri="{FF2B5EF4-FFF2-40B4-BE49-F238E27FC236}">
                <a16:creationId xmlns:a16="http://schemas.microsoft.com/office/drawing/2014/main" id="{DA705BC6-FF9D-F07B-B488-24C3E028E4EE}"/>
              </a:ext>
            </a:extLst>
          </p:cNvPr>
          <p:cNvPicPr>
            <a:picLocks noChangeAspect="1"/>
          </p:cNvPicPr>
          <p:nvPr/>
        </p:nvPicPr>
        <p:blipFill>
          <a:blip r:embed="rId4"/>
          <a:srcRect/>
          <a:stretch/>
        </p:blipFill>
        <p:spPr>
          <a:xfrm>
            <a:off x="3660126" y="1713525"/>
            <a:ext cx="810705" cy="810705"/>
          </a:xfrm>
          <a:prstGeom prst="rect">
            <a:avLst/>
          </a:prstGeom>
          <a:effectLst>
            <a:outerShdw blurRad="254000" dist="63500" dir="5400000" algn="ctr" rotWithShape="0">
              <a:srgbClr val="000000">
                <a:alpha val="25000"/>
              </a:srgbClr>
            </a:outerShdw>
          </a:effectLst>
        </p:spPr>
      </p:pic>
      <p:sp>
        <p:nvSpPr>
          <p:cNvPr id="4" name="Footer Placeholder 3">
            <a:extLst>
              <a:ext uri="{FF2B5EF4-FFF2-40B4-BE49-F238E27FC236}">
                <a16:creationId xmlns:a16="http://schemas.microsoft.com/office/drawing/2014/main" id="{767931D2-3B83-7284-2BF9-8BAA2113C2D7}"/>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02079444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6AC55EF-C87F-2352-A445-2BE0D68E0C05}"/>
              </a:ext>
            </a:extLst>
          </p:cNvPr>
          <p:cNvPicPr>
            <a:picLocks noChangeAspect="1"/>
          </p:cNvPicPr>
          <p:nvPr/>
        </p:nvPicPr>
        <p:blipFill rotWithShape="1">
          <a:blip r:embed="rId3">
            <a:alphaModFix amt="50000"/>
          </a:blip>
          <a:srcRect t="28793" b="95"/>
          <a:stretch/>
        </p:blipFill>
        <p:spPr>
          <a:xfrm>
            <a:off x="-1" y="1366685"/>
            <a:ext cx="9144001" cy="4876800"/>
          </a:xfrm>
          <a:prstGeom prst="rect">
            <a:avLst/>
          </a:prstGeom>
        </p:spPr>
      </p:pic>
      <p:sp>
        <p:nvSpPr>
          <p:cNvPr id="2" name="Title 1">
            <a:extLst>
              <a:ext uri="{FF2B5EF4-FFF2-40B4-BE49-F238E27FC236}">
                <a16:creationId xmlns:a16="http://schemas.microsoft.com/office/drawing/2014/main" id="{3C3FBC99-224A-801B-DDFB-F856798F8610}"/>
              </a:ext>
            </a:extLst>
          </p:cNvPr>
          <p:cNvSpPr>
            <a:spLocks noGrp="1"/>
          </p:cNvSpPr>
          <p:nvPr>
            <p:ph type="title"/>
          </p:nvPr>
        </p:nvSpPr>
        <p:spPr/>
        <p:txBody>
          <a:bodyPr/>
          <a:lstStyle/>
          <a:p>
            <a:r>
              <a:rPr lang="en-US" dirty="0"/>
              <a:t>Course programme – Day 2</a:t>
            </a:r>
          </a:p>
        </p:txBody>
      </p:sp>
      <p:sp>
        <p:nvSpPr>
          <p:cNvPr id="3" name="Text Placeholder 2">
            <a:extLst>
              <a:ext uri="{FF2B5EF4-FFF2-40B4-BE49-F238E27FC236}">
                <a16:creationId xmlns:a16="http://schemas.microsoft.com/office/drawing/2014/main" id="{104B4B90-DC29-2616-045B-EB53DA78FE5C}"/>
              </a:ext>
            </a:extLst>
          </p:cNvPr>
          <p:cNvSpPr>
            <a:spLocks noGrp="1"/>
          </p:cNvSpPr>
          <p:nvPr>
            <p:ph type="body" idx="12"/>
          </p:nvPr>
        </p:nvSpPr>
        <p:spPr/>
        <p:txBody>
          <a:bodyPr/>
          <a:lstStyle/>
          <a:p>
            <a:pPr marL="287655" indent="-288290">
              <a:lnSpc>
                <a:spcPts val="2500"/>
              </a:lnSpc>
            </a:pPr>
            <a:r>
              <a:rPr lang="en-US" dirty="0"/>
              <a:t>Addressing ambivalence and resistance (core skills 2)</a:t>
            </a:r>
          </a:p>
          <a:p>
            <a:pPr marL="287655" indent="-288290">
              <a:lnSpc>
                <a:spcPts val="2500"/>
              </a:lnSpc>
            </a:pPr>
            <a:r>
              <a:rPr lang="en-US" dirty="0"/>
              <a:t>Carbon monoxide (CO) monitoring </a:t>
            </a:r>
          </a:p>
          <a:p>
            <a:pPr marL="287655" indent="-288290">
              <a:lnSpc>
                <a:spcPts val="2500"/>
              </a:lnSpc>
            </a:pPr>
            <a:r>
              <a:rPr lang="en-US" dirty="0"/>
              <a:t>Nicotine analogues medication (varenicline and cytisine)</a:t>
            </a:r>
          </a:p>
          <a:p>
            <a:pPr marL="287655" indent="-288290">
              <a:lnSpc>
                <a:spcPts val="2500"/>
              </a:lnSpc>
            </a:pPr>
            <a:r>
              <a:rPr lang="en-US" dirty="0"/>
              <a:t>Inpatient follow-up support and patient case studies </a:t>
            </a:r>
          </a:p>
          <a:p>
            <a:pPr marL="287655" indent="-288290">
              <a:lnSpc>
                <a:spcPts val="2500"/>
              </a:lnSpc>
            </a:pPr>
            <a:r>
              <a:rPr lang="en-US" dirty="0"/>
              <a:t>Discharge care bundle </a:t>
            </a:r>
          </a:p>
          <a:p>
            <a:pPr marL="287655" indent="-288290">
              <a:lnSpc>
                <a:spcPts val="2500"/>
              </a:lnSpc>
            </a:pPr>
            <a:r>
              <a:rPr lang="en-US" dirty="0"/>
              <a:t>Clinical considerations and special populations</a:t>
            </a:r>
          </a:p>
          <a:p>
            <a:pPr marL="287655" indent="-288290">
              <a:lnSpc>
                <a:spcPts val="2500"/>
              </a:lnSpc>
            </a:pPr>
            <a:r>
              <a:rPr lang="en-US" dirty="0"/>
              <a:t>Smoking and medication interactions </a:t>
            </a:r>
          </a:p>
          <a:p>
            <a:pPr marL="287655" indent="-288290">
              <a:lnSpc>
                <a:spcPts val="2500"/>
              </a:lnSpc>
            </a:pPr>
            <a:r>
              <a:rPr lang="en-US" dirty="0"/>
              <a:t>Post-discharge follow-up</a:t>
            </a:r>
          </a:p>
          <a:p>
            <a:pPr marL="287655" indent="-288290">
              <a:lnSpc>
                <a:spcPts val="2500"/>
              </a:lnSpc>
            </a:pPr>
            <a:r>
              <a:rPr lang="en-US" dirty="0"/>
              <a:t>FAQs: patient scenarios</a:t>
            </a:r>
          </a:p>
        </p:txBody>
      </p:sp>
      <p:sp>
        <p:nvSpPr>
          <p:cNvPr id="5" name="Footer Placeholder 3">
            <a:extLst>
              <a:ext uri="{FF2B5EF4-FFF2-40B4-BE49-F238E27FC236}">
                <a16:creationId xmlns:a16="http://schemas.microsoft.com/office/drawing/2014/main" id="{779C7A30-CC6D-197F-4200-8A9C787B5E3C}"/>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03293645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6616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76B90-93E2-E64E-8626-126411A66339}"/>
              </a:ext>
            </a:extLst>
          </p:cNvPr>
          <p:cNvSpPr>
            <a:spLocks noGrp="1"/>
          </p:cNvSpPr>
          <p:nvPr>
            <p:ph type="title"/>
          </p:nvPr>
        </p:nvSpPr>
        <p:spPr/>
        <p:txBody>
          <a:bodyPr/>
          <a:lstStyle/>
          <a:p>
            <a:r>
              <a:rPr lang="en-US"/>
              <a:t>Pharmacological treatment</a:t>
            </a:r>
          </a:p>
        </p:txBody>
      </p:sp>
      <p:grpSp>
        <p:nvGrpSpPr>
          <p:cNvPr id="5" name="Content Placeholder 2233346">
            <a:extLst>
              <a:ext uri="{FF2B5EF4-FFF2-40B4-BE49-F238E27FC236}">
                <a16:creationId xmlns:a16="http://schemas.microsoft.com/office/drawing/2014/main" id="{91D20D40-E235-8B45-A714-BF5DB7F6EF9C}"/>
              </a:ext>
            </a:extLst>
          </p:cNvPr>
          <p:cNvGrpSpPr>
            <a:grpSpLocks/>
          </p:cNvGrpSpPr>
          <p:nvPr/>
        </p:nvGrpSpPr>
        <p:grpSpPr bwMode="auto">
          <a:xfrm>
            <a:off x="1310315" y="1982624"/>
            <a:ext cx="6523379" cy="3341405"/>
            <a:chOff x="1152" y="1296"/>
            <a:chExt cx="1200" cy="1584"/>
          </a:xfrm>
          <a:effectLst>
            <a:outerShdw blurRad="254000" dist="63500" dir="5400000" algn="ctr" rotWithShape="0">
              <a:srgbClr val="000000">
                <a:alpha val="25000"/>
              </a:srgbClr>
            </a:outerShdw>
          </a:effectLst>
        </p:grpSpPr>
        <p:cxnSp>
          <p:nvCxnSpPr>
            <p:cNvPr id="6" name="_s2233349">
              <a:extLst>
                <a:ext uri="{FF2B5EF4-FFF2-40B4-BE49-F238E27FC236}">
                  <a16:creationId xmlns:a16="http://schemas.microsoft.com/office/drawing/2014/main" id="{706EE3B6-D026-AA42-BDA9-4D7471C2CAFC}"/>
                </a:ext>
              </a:extLst>
            </p:cNvPr>
            <p:cNvCxnSpPr>
              <a:cxnSpLocks noChangeShapeType="1"/>
              <a:stCxn id="12" idx="1"/>
              <a:endCxn id="9" idx="2"/>
            </p:cNvCxnSpPr>
            <p:nvPr/>
          </p:nvCxnSpPr>
          <p:spPr bwMode="auto">
            <a:xfrm rot="10800000">
              <a:off x="1494" y="1584"/>
              <a:ext cx="174" cy="1152"/>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7" name="_s2233350">
              <a:extLst>
                <a:ext uri="{FF2B5EF4-FFF2-40B4-BE49-F238E27FC236}">
                  <a16:creationId xmlns:a16="http://schemas.microsoft.com/office/drawing/2014/main" id="{E52F93FA-C852-0642-BAC5-72DF5E7BCFB6}"/>
                </a:ext>
              </a:extLst>
            </p:cNvPr>
            <p:cNvCxnSpPr>
              <a:cxnSpLocks noChangeShapeType="1"/>
              <a:stCxn id="11" idx="1"/>
              <a:endCxn id="9" idx="2"/>
            </p:cNvCxnSpPr>
            <p:nvPr/>
          </p:nvCxnSpPr>
          <p:spPr bwMode="auto">
            <a:xfrm rot="10800000">
              <a:off x="1494" y="1584"/>
              <a:ext cx="174" cy="720"/>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8" name="_s2233351">
              <a:extLst>
                <a:ext uri="{FF2B5EF4-FFF2-40B4-BE49-F238E27FC236}">
                  <a16:creationId xmlns:a16="http://schemas.microsoft.com/office/drawing/2014/main" id="{51832921-E472-204E-B523-864F3231A281}"/>
                </a:ext>
              </a:extLst>
            </p:cNvPr>
            <p:cNvCxnSpPr>
              <a:cxnSpLocks noChangeShapeType="1"/>
              <a:stCxn id="10" idx="1"/>
              <a:endCxn id="9" idx="2"/>
            </p:cNvCxnSpPr>
            <p:nvPr/>
          </p:nvCxnSpPr>
          <p:spPr bwMode="auto">
            <a:xfrm rot="10800000">
              <a:off x="1494" y="1584"/>
              <a:ext cx="174" cy="288"/>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sp>
          <p:nvSpPr>
            <p:cNvPr id="9" name="_s2233352">
              <a:extLst>
                <a:ext uri="{FF2B5EF4-FFF2-40B4-BE49-F238E27FC236}">
                  <a16:creationId xmlns:a16="http://schemas.microsoft.com/office/drawing/2014/main" id="{260E8376-DABA-C843-87C4-A754C0504CC4}"/>
                </a:ext>
              </a:extLst>
            </p:cNvPr>
            <p:cNvSpPr>
              <a:spLocks noChangeArrowheads="1"/>
            </p:cNvSpPr>
            <p:nvPr/>
          </p:nvSpPr>
          <p:spPr bwMode="auto">
            <a:xfrm>
              <a:off x="1152" y="1296"/>
              <a:ext cx="684" cy="288"/>
            </a:xfrm>
            <a:prstGeom prst="roundRect">
              <a:avLst>
                <a:gd name="adj" fmla="val 16667"/>
              </a:avLst>
            </a:prstGeom>
            <a:solidFill>
              <a:schemeClr val="bg1"/>
            </a:solidFill>
            <a:ln w="57150">
              <a:solidFill>
                <a:srgbClr val="00B1FF"/>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urges to smoke</a:t>
              </a:r>
            </a:p>
          </p:txBody>
        </p:sp>
        <p:sp>
          <p:nvSpPr>
            <p:cNvPr id="10" name="_s2233353">
              <a:extLst>
                <a:ext uri="{FF2B5EF4-FFF2-40B4-BE49-F238E27FC236}">
                  <a16:creationId xmlns:a16="http://schemas.microsoft.com/office/drawing/2014/main" id="{EB39D7C5-C398-6941-8133-84F4F831B1C4}"/>
                </a:ext>
              </a:extLst>
            </p:cNvPr>
            <p:cNvSpPr>
              <a:spLocks noChangeArrowheads="1"/>
            </p:cNvSpPr>
            <p:nvPr/>
          </p:nvSpPr>
          <p:spPr bwMode="auto">
            <a:xfrm>
              <a:off x="1668" y="1728"/>
              <a:ext cx="684" cy="288"/>
            </a:xfrm>
            <a:prstGeom prst="roundRect">
              <a:avLst>
                <a:gd name="adj" fmla="val 16667"/>
              </a:avLst>
            </a:prstGeom>
            <a:solidFill>
              <a:schemeClr val="bg1"/>
            </a:solidFill>
            <a:ln w="57150">
              <a:solidFill>
                <a:srgbClr val="FF262B"/>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‘nicotine hunger’</a:t>
              </a:r>
            </a:p>
          </p:txBody>
        </p:sp>
        <p:sp>
          <p:nvSpPr>
            <p:cNvPr id="11" name="_s2233354">
              <a:extLst>
                <a:ext uri="{FF2B5EF4-FFF2-40B4-BE49-F238E27FC236}">
                  <a16:creationId xmlns:a16="http://schemas.microsoft.com/office/drawing/2014/main" id="{E6E3B806-3833-A740-9789-350F889D2628}"/>
                </a:ext>
              </a:extLst>
            </p:cNvPr>
            <p:cNvSpPr>
              <a:spLocks noChangeArrowheads="1"/>
            </p:cNvSpPr>
            <p:nvPr/>
          </p:nvSpPr>
          <p:spPr bwMode="auto">
            <a:xfrm>
              <a:off x="1668" y="2160"/>
              <a:ext cx="684" cy="288"/>
            </a:xfrm>
            <a:prstGeom prst="roundRect">
              <a:avLst>
                <a:gd name="adj" fmla="val 16667"/>
              </a:avLst>
            </a:prstGeom>
            <a:solidFill>
              <a:srgbClr val="FF7E00"/>
            </a:solidFill>
            <a:ln w="57150">
              <a:solidFill>
                <a:schemeClr val="bg1"/>
              </a:solidFill>
              <a:round/>
              <a:headEnd/>
              <a:tailEnd/>
            </a:ln>
            <a:effectLst>
              <a:glow rad="203200">
                <a:srgbClr val="FF7E00">
                  <a:alpha val="40000"/>
                </a:srgbClr>
              </a:glow>
            </a:effectLst>
          </p:spPr>
          <p:txBody>
            <a:bodyPr wrap="none" lIns="0" tIns="0" rIns="0" bIns="0" anchor="ctr"/>
            <a:lstStyle/>
            <a:p>
              <a:pPr algn="ctr" eaLnBrk="1" hangingPunct="1"/>
              <a:r>
                <a:rPr lang="en-GB" sz="1500">
                  <a:solidFill>
                    <a:schemeClr val="bg1"/>
                  </a:solidFill>
                  <a:latin typeface="Arial" panose="020B0604020202020204" pitchFamily="34" charset="0"/>
                  <a:cs typeface="Arial" panose="020B0604020202020204" pitchFamily="34" charset="0"/>
                </a:rPr>
                <a:t>Reduce acute cue-driven craving</a:t>
              </a:r>
            </a:p>
          </p:txBody>
        </p:sp>
        <p:sp>
          <p:nvSpPr>
            <p:cNvPr id="12" name="_s2233355">
              <a:extLst>
                <a:ext uri="{FF2B5EF4-FFF2-40B4-BE49-F238E27FC236}">
                  <a16:creationId xmlns:a16="http://schemas.microsoft.com/office/drawing/2014/main" id="{093D3C7F-041A-3C45-8293-166B12D5C226}"/>
                </a:ext>
              </a:extLst>
            </p:cNvPr>
            <p:cNvSpPr>
              <a:spLocks noChangeArrowheads="1"/>
            </p:cNvSpPr>
            <p:nvPr/>
          </p:nvSpPr>
          <p:spPr bwMode="auto">
            <a:xfrm>
              <a:off x="1668" y="2592"/>
              <a:ext cx="684" cy="288"/>
            </a:xfrm>
            <a:prstGeom prst="roundRect">
              <a:avLst>
                <a:gd name="adj" fmla="val 16667"/>
              </a:avLst>
            </a:prstGeom>
            <a:solidFill>
              <a:schemeClr val="bg1"/>
            </a:solidFill>
            <a:ln w="57150">
              <a:solidFill>
                <a:srgbClr val="6EBF00"/>
              </a:solidFill>
              <a:round/>
              <a:headEnd/>
              <a:tailEnd/>
            </a:ln>
          </p:spPr>
          <p:txBody>
            <a:bodyPr wrap="none" lIns="0" tIns="0" rIns="0" bIns="0" anchor="ctr" anchorCtr="1"/>
            <a:lstStyle/>
            <a:p>
              <a:pPr algn="ctr" eaLnBrk="1" hangingPunct="1"/>
              <a:r>
                <a:rPr lang="en-GB" sz="1500">
                  <a:latin typeface="Arial" panose="020B0604020202020204" pitchFamily="34" charset="0"/>
                  <a:cs typeface="Arial" panose="020B0604020202020204" pitchFamily="34" charset="0"/>
                </a:rPr>
                <a:t>Block nicotine reward</a:t>
              </a:r>
            </a:p>
          </p:txBody>
        </p:sp>
      </p:grpSp>
      <p:grpSp>
        <p:nvGrpSpPr>
          <p:cNvPr id="35" name="Group 34">
            <a:extLst>
              <a:ext uri="{FF2B5EF4-FFF2-40B4-BE49-F238E27FC236}">
                <a16:creationId xmlns:a16="http://schemas.microsoft.com/office/drawing/2014/main" id="{704EB2BE-BF3F-7C45-A6AA-76EA5522737A}"/>
              </a:ext>
            </a:extLst>
          </p:cNvPr>
          <p:cNvGrpSpPr/>
          <p:nvPr/>
        </p:nvGrpSpPr>
        <p:grpSpPr>
          <a:xfrm>
            <a:off x="684213" y="3478137"/>
            <a:ext cx="3255947" cy="1269312"/>
            <a:chOff x="538385" y="2572284"/>
            <a:chExt cx="3255947" cy="1269312"/>
          </a:xfrm>
        </p:grpSpPr>
        <p:sp>
          <p:nvSpPr>
            <p:cNvPr id="29" name="_s2233353">
              <a:extLst>
                <a:ext uri="{FF2B5EF4-FFF2-40B4-BE49-F238E27FC236}">
                  <a16:creationId xmlns:a16="http://schemas.microsoft.com/office/drawing/2014/main" id="{23120195-CD3F-D746-9B3C-9444F48781FF}"/>
                </a:ext>
              </a:extLst>
            </p:cNvPr>
            <p:cNvSpPr>
              <a:spLocks noChangeArrowheads="1"/>
            </p:cNvSpPr>
            <p:nvPr/>
          </p:nvSpPr>
          <p:spPr bwMode="auto">
            <a:xfrm>
              <a:off x="538385" y="2572284"/>
              <a:ext cx="2871388" cy="1269312"/>
            </a:xfrm>
            <a:prstGeom prst="roundRect">
              <a:avLst>
                <a:gd name="adj" fmla="val 16667"/>
              </a:avLst>
            </a:prstGeom>
            <a:solidFill>
              <a:srgbClr val="FF7E00"/>
            </a:solidFill>
            <a:ln w="57150">
              <a:solidFill>
                <a:srgbClr val="FF7E00"/>
              </a:solidFill>
              <a:round/>
              <a:headEnd/>
              <a:tailEnd/>
            </a:ln>
            <a:effectLst>
              <a:outerShdw blurRad="254000" dist="63500" dir="5400000" algn="ctr" rotWithShape="0">
                <a:srgbClr val="000000">
                  <a:alpha val="40000"/>
                </a:srgbClr>
              </a:outerShdw>
            </a:effectLst>
          </p:spPr>
          <p:txBody>
            <a:bodyPr wrap="square" lIns="0" tIns="0" rIns="0" bIns="0" anchor="ctr"/>
            <a:lstStyle/>
            <a:p>
              <a:pPr algn="ctr" eaLnBrk="1" hangingPunct="1"/>
              <a:r>
                <a:rPr lang="en-GB" sz="1500" b="1">
                  <a:solidFill>
                    <a:schemeClr val="bg1"/>
                  </a:solidFill>
                  <a:latin typeface="Arial" panose="020B0604020202020204" pitchFamily="34" charset="0"/>
                  <a:cs typeface="Arial" panose="020B0604020202020204" pitchFamily="34" charset="0"/>
                </a:rPr>
                <a:t>Reduce acute urge </a:t>
              </a:r>
              <a:br>
                <a:rPr lang="en-GB" sz="1500" b="1">
                  <a:solidFill>
                    <a:schemeClr val="bg1"/>
                  </a:solidFill>
                  <a:latin typeface="Arial" panose="020B0604020202020204" pitchFamily="34" charset="0"/>
                  <a:cs typeface="Arial" panose="020B0604020202020204" pitchFamily="34" charset="0"/>
                </a:rPr>
              </a:br>
              <a:r>
                <a:rPr lang="en-GB" sz="1500" b="1">
                  <a:solidFill>
                    <a:schemeClr val="bg1"/>
                  </a:solidFill>
                  <a:latin typeface="Arial" panose="020B0604020202020204" pitchFamily="34" charset="0"/>
                  <a:cs typeface="Arial" panose="020B0604020202020204" pitchFamily="34" charset="0"/>
                </a:rPr>
                <a:t>to smoke driven </a:t>
              </a:r>
              <a:br>
                <a:rPr lang="en-GB" sz="1500" b="1">
                  <a:solidFill>
                    <a:schemeClr val="bg1"/>
                  </a:solidFill>
                  <a:latin typeface="Arial" panose="020B0604020202020204" pitchFamily="34" charset="0"/>
                  <a:cs typeface="Arial" panose="020B0604020202020204" pitchFamily="34" charset="0"/>
                </a:rPr>
              </a:br>
              <a:r>
                <a:rPr lang="en-GB" sz="1500" b="1">
                  <a:solidFill>
                    <a:schemeClr val="bg1"/>
                  </a:solidFill>
                  <a:latin typeface="Arial" panose="020B0604020202020204" pitchFamily="34" charset="0"/>
                  <a:cs typeface="Arial" panose="020B0604020202020204" pitchFamily="34" charset="0"/>
                </a:rPr>
                <a:t>by smoking cues</a:t>
              </a:r>
            </a:p>
          </p:txBody>
        </p:sp>
        <p:sp>
          <p:nvSpPr>
            <p:cNvPr id="33" name="Triangle 32">
              <a:extLst>
                <a:ext uri="{FF2B5EF4-FFF2-40B4-BE49-F238E27FC236}">
                  <a16:creationId xmlns:a16="http://schemas.microsoft.com/office/drawing/2014/main" id="{E671DC6C-024E-4842-9B22-BB8B5C32F0C4}"/>
                </a:ext>
              </a:extLst>
            </p:cNvPr>
            <p:cNvSpPr/>
            <p:nvPr/>
          </p:nvSpPr>
          <p:spPr bwMode="auto">
            <a:xfrm rot="5400000">
              <a:off x="3208814" y="2935867"/>
              <a:ext cx="628889" cy="542146"/>
            </a:xfrm>
            <a:prstGeom prst="triangle">
              <a:avLst/>
            </a:prstGeom>
            <a:solidFill>
              <a:srgbClr val="FF7E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sp>
        <p:nvSpPr>
          <p:cNvPr id="4" name="Footer Placeholder 3">
            <a:extLst>
              <a:ext uri="{FF2B5EF4-FFF2-40B4-BE49-F238E27FC236}">
                <a16:creationId xmlns:a16="http://schemas.microsoft.com/office/drawing/2014/main" id="{D6369BD4-75EA-4C2E-947C-A2E59F5DC3ED}"/>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439559894"/>
      </p:ext>
    </p:extLst>
  </p:cSld>
  <p:clrMapOvr>
    <a:masterClrMapping/>
  </p:clrMapOvr>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2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Props1.xml><?xml version="1.0" encoding="utf-8"?>
<ds:datastoreItem xmlns:ds="http://schemas.openxmlformats.org/officeDocument/2006/customXml" ds:itemID="{E20CC568-9E52-4CAB-A6F8-928FF0C63FCE}">
  <ds:schemaRefs>
    <ds:schemaRef ds:uri="http://schemas.microsoft.com/sharepoint/v3/contenttype/forms"/>
  </ds:schemaRefs>
</ds:datastoreItem>
</file>

<file path=customXml/itemProps2.xml><?xml version="1.0" encoding="utf-8"?>
<ds:datastoreItem xmlns:ds="http://schemas.openxmlformats.org/officeDocument/2006/customXml" ds:itemID="{50BBD8D8-3E63-4094-ABDE-75F2D9CE73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8a3a01-a810-4981-84de-513e48da387b"/>
    <ds:schemaRef ds:uri="6f9764a4-8270-4f29-bbff-a467630dd9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D918755-5CCB-41FC-B672-7D0477E5BFBE}">
  <ds:schemaRefs>
    <ds:schemaRef ds:uri="http://schemas.microsoft.com/office/2006/metadata/properties"/>
    <ds:schemaRef ds:uri="http://purl.org/dc/elements/1.1/"/>
    <ds:schemaRef ds:uri="f08a3a01-a810-4981-84de-513e48da387b"/>
    <ds:schemaRef ds:uri="http://schemas.microsoft.com/office/2006/documentManagement/types"/>
    <ds:schemaRef ds:uri="http://schemas.microsoft.com/office/infopath/2007/PartnerControls"/>
    <ds:schemaRef ds:uri="http://purl.org/dc/dcmitype/"/>
    <ds:schemaRef ds:uri="6f9764a4-8270-4f29-bbff-a467630dd90c"/>
    <ds:schemaRef ds:uri="http://purl.org/dc/term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1973</TotalTime>
  <Words>16824</Words>
  <Application>Microsoft Office PowerPoint</Application>
  <PresentationFormat>On-screen Show (4:3)</PresentationFormat>
  <Paragraphs>1526</Paragraphs>
  <Slides>87</Slides>
  <Notes>84</Notes>
  <HiddenSlides>0</HiddenSlides>
  <MMClips>0</MMClips>
  <ScaleCrop>false</ScaleCrop>
  <HeadingPairs>
    <vt:vector size="4" baseType="variant">
      <vt:variant>
        <vt:lpstr>Theme</vt:lpstr>
      </vt:variant>
      <vt:variant>
        <vt:i4>3</vt:i4>
      </vt:variant>
      <vt:variant>
        <vt:lpstr>Slide Titles</vt:lpstr>
      </vt:variant>
      <vt:variant>
        <vt:i4>87</vt:i4>
      </vt:variant>
    </vt:vector>
  </HeadingPairs>
  <TitlesOfParts>
    <vt:vector size="90" baseType="lpstr">
      <vt:lpstr>NCSCT</vt:lpstr>
      <vt:lpstr>1_NCSCT</vt:lpstr>
      <vt:lpstr>2_NCSCT</vt:lpstr>
      <vt:lpstr>PowerPoint Presentation</vt:lpstr>
      <vt:lpstr>PowerPoint Presentation</vt:lpstr>
      <vt:lpstr>Skills practice: practitioner</vt:lpstr>
      <vt:lpstr>Skills practice: patient </vt:lpstr>
      <vt:lpstr>PowerPoint Presentation</vt:lpstr>
      <vt:lpstr>PowerPoint Presentation</vt:lpstr>
      <vt:lpstr>Pharmacological treatment</vt:lpstr>
      <vt:lpstr>Pharmacological treatment</vt:lpstr>
      <vt:lpstr>Pharmacological treatment</vt:lpstr>
      <vt:lpstr>Pharmacological treatment</vt:lpstr>
      <vt:lpstr>Tobacco dependence aids</vt:lpstr>
      <vt:lpstr>How effective are tobacco dependence aids?</vt:lpstr>
      <vt:lpstr>PowerPoint Presentation</vt:lpstr>
      <vt:lpstr>Key Facts: Tobacco dependence aids</vt:lpstr>
      <vt:lpstr>PowerPoint Presentation</vt:lpstr>
      <vt:lpstr>PowerPoint Presentation</vt:lpstr>
      <vt:lpstr>PowerPoint Presentation</vt:lpstr>
      <vt:lpstr>PowerPoint Presentation</vt:lpstr>
      <vt:lpstr>Nicotine replacement therapy: products</vt:lpstr>
      <vt:lpstr>NRT: action and effectiveness</vt:lpstr>
      <vt:lpstr>NRT combination therapy</vt:lpstr>
      <vt:lpstr>PowerPoint Presentation</vt:lpstr>
      <vt:lpstr>PowerPoint Presentation</vt:lpstr>
      <vt:lpstr>Tobacco dependence aids: groups and questions</vt:lpstr>
      <vt:lpstr>Nicotine patche</vt:lpstr>
      <vt:lpstr>Nicotine nasal spray</vt:lpstr>
      <vt:lpstr>Oral products</vt:lpstr>
      <vt:lpstr>Nicotine chewing gum</vt:lpstr>
      <vt:lpstr>Nicotine mouth spray</vt:lpstr>
      <vt:lpstr>Nicotine lozenges and mini lozenges</vt:lpstr>
      <vt:lpstr>Nicotine sublingual tablet (microtab)</vt:lpstr>
      <vt:lpstr>Nicotine inhalator</vt:lpstr>
      <vt:lpstr>Choosing the best product for your patient</vt:lpstr>
      <vt:lpstr>NRT side effects: Frequency and strategies</vt:lpstr>
      <vt:lpstr>PowerPoint Presentation</vt:lpstr>
      <vt:lpstr>PowerPoint Presentation</vt:lpstr>
      <vt:lpstr>PowerPoint Presentation</vt:lpstr>
      <vt:lpstr>Rapid NRT Prescribing Protocol (BTS 2024)</vt:lpstr>
      <vt:lpstr>Guidelines for individualised dosing of NRT</vt:lpstr>
      <vt:lpstr>‘Ottawa Model’ NRT dosing guidelines</vt:lpstr>
      <vt:lpstr>Individualised dosing</vt:lpstr>
      <vt:lpstr>PowerPoint Presentation</vt:lpstr>
      <vt:lpstr>Individualised dosing: Milena</vt:lpstr>
      <vt:lpstr>Individualised dosing: Milena</vt:lpstr>
      <vt:lpstr>What would you recommend for Milena?</vt:lpstr>
      <vt:lpstr>PowerPoint Presentation</vt:lpstr>
      <vt:lpstr>Individualised dosing: John</vt:lpstr>
      <vt:lpstr>Individualised dosing: John</vt:lpstr>
      <vt:lpstr>What would you recommend for John?</vt:lpstr>
      <vt:lpstr>High nicotine dependence</vt:lpstr>
      <vt:lpstr>Clinical groups: safety and guidance on NRT</vt:lpstr>
      <vt:lpstr>Be open to making adjustments...</vt:lpstr>
      <vt:lpstr>PowerPoint Presentation</vt:lpstr>
      <vt:lpstr>4Ps for Nicotine Vape / NRT Use</vt:lpstr>
      <vt:lpstr>NRT and vaping: advice to patients</vt:lpstr>
      <vt:lpstr>Discussing tobacco dependence</vt:lpstr>
      <vt:lpstr>Discussing tobacco dependence aids with patients</vt:lpstr>
      <vt:lpstr>Discussing tobacco dependence aids with patients</vt:lpstr>
      <vt:lpstr>Discussing NRT</vt:lpstr>
      <vt:lpstr>Discussing NRT</vt:lpstr>
      <vt:lpstr>PowerPoint Presentation</vt:lpstr>
      <vt:lpstr>PowerPoint Presentation</vt:lpstr>
      <vt:lpstr>Skills practice</vt:lpstr>
      <vt:lpstr>PowerPoint Presentation</vt:lpstr>
      <vt:lpstr>PowerPoint Presentation</vt:lpstr>
      <vt:lpstr>Vape (e-cigarette, electronic cigarette) </vt:lpstr>
      <vt:lpstr>A regulated product</vt:lpstr>
      <vt:lpstr>Vaping devices: components, design and e-liquid</vt:lpstr>
      <vt:lpstr>PowerPoint Presentation</vt:lpstr>
      <vt:lpstr>Are vapes safe to use?</vt:lpstr>
      <vt:lpstr>Vaping safety</vt:lpstr>
      <vt:lpstr>Comparing harm between  nicotine-containing products</vt:lpstr>
      <vt:lpstr>Evidence review – tobacco dependence treatment</vt:lpstr>
      <vt:lpstr>Who says vaping is safer than smoking  and effective for cessation?</vt:lpstr>
      <vt:lpstr>Inpatient settings</vt:lpstr>
      <vt:lpstr>Discussing vaping with patients</vt:lpstr>
      <vt:lpstr>Vaping: instructions for use </vt:lpstr>
      <vt:lpstr>Discussing vapes with patients</vt:lpstr>
      <vt:lpstr>Summary</vt:lpstr>
      <vt:lpstr>Summary</vt:lpstr>
      <vt:lpstr>PowerPoint Presentation</vt:lpstr>
      <vt:lpstr>Medications online learning</vt:lpstr>
      <vt:lpstr>Useful resources</vt:lpstr>
      <vt:lpstr>PowerPoint Presentation</vt:lpstr>
      <vt:lpstr>Changing the stigma, attitudes &amp; culture</vt:lpstr>
      <vt:lpstr>Course programme – Day 2</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Tom Coleman-Haynes</cp:lastModifiedBy>
  <cp:revision>1587</cp:revision>
  <cp:lastPrinted>2021-04-19T06:44:37Z</cp:lastPrinted>
  <dcterms:created xsi:type="dcterms:W3CDTF">2019-04-01T09:21:54Z</dcterms:created>
  <dcterms:modified xsi:type="dcterms:W3CDTF">2024-03-04T15:03:31Z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