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83" r:id="rId5"/>
    <p:sldMasterId id="2147483685" r:id="rId6"/>
  </p:sldMasterIdLst>
  <p:notesMasterIdLst>
    <p:notesMasterId r:id="rId94"/>
  </p:notesMasterIdLst>
  <p:handoutMasterIdLst>
    <p:handoutMasterId r:id="rId95"/>
  </p:handoutMasterIdLst>
  <p:sldIdLst>
    <p:sldId id="2145708331" r:id="rId7"/>
    <p:sldId id="2145708330" r:id="rId8"/>
    <p:sldId id="287" r:id="rId9"/>
    <p:sldId id="574" r:id="rId10"/>
    <p:sldId id="903" r:id="rId11"/>
    <p:sldId id="905" r:id="rId12"/>
    <p:sldId id="874" r:id="rId13"/>
    <p:sldId id="907" r:id="rId14"/>
    <p:sldId id="908" r:id="rId15"/>
    <p:sldId id="897" r:id="rId16"/>
    <p:sldId id="911" r:id="rId17"/>
    <p:sldId id="909" r:id="rId18"/>
    <p:sldId id="942" r:id="rId19"/>
    <p:sldId id="2145708307" r:id="rId20"/>
    <p:sldId id="962" r:id="rId21"/>
    <p:sldId id="2145708274" r:id="rId22"/>
    <p:sldId id="964" r:id="rId23"/>
    <p:sldId id="945" r:id="rId24"/>
    <p:sldId id="934" r:id="rId25"/>
    <p:sldId id="954" r:id="rId26"/>
    <p:sldId id="977" r:id="rId27"/>
    <p:sldId id="922" r:id="rId28"/>
    <p:sldId id="913" r:id="rId29"/>
    <p:sldId id="914" r:id="rId30"/>
    <p:sldId id="2145708281" r:id="rId31"/>
    <p:sldId id="919" r:id="rId32"/>
    <p:sldId id="955" r:id="rId33"/>
    <p:sldId id="2145708279" r:id="rId34"/>
    <p:sldId id="961" r:id="rId35"/>
    <p:sldId id="2145708306" r:id="rId36"/>
    <p:sldId id="993" r:id="rId37"/>
    <p:sldId id="308" r:id="rId38"/>
    <p:sldId id="994" r:id="rId39"/>
    <p:sldId id="997" r:id="rId40"/>
    <p:sldId id="1000" r:id="rId41"/>
    <p:sldId id="1001" r:id="rId42"/>
    <p:sldId id="1002" r:id="rId43"/>
    <p:sldId id="1003" r:id="rId44"/>
    <p:sldId id="1004" r:id="rId45"/>
    <p:sldId id="2145708288" r:id="rId46"/>
    <p:sldId id="1009" r:id="rId47"/>
    <p:sldId id="1006" r:id="rId48"/>
    <p:sldId id="2145708308" r:id="rId49"/>
    <p:sldId id="1014" r:id="rId50"/>
    <p:sldId id="1013" r:id="rId51"/>
    <p:sldId id="1015" r:id="rId52"/>
    <p:sldId id="1005" r:id="rId53"/>
    <p:sldId id="1007" r:id="rId54"/>
    <p:sldId id="2145708289" r:id="rId55"/>
    <p:sldId id="1021" r:id="rId56"/>
    <p:sldId id="1560" r:id="rId57"/>
    <p:sldId id="1018" r:id="rId58"/>
    <p:sldId id="898" r:id="rId59"/>
    <p:sldId id="989" r:id="rId60"/>
    <p:sldId id="924" r:id="rId61"/>
    <p:sldId id="925" r:id="rId62"/>
    <p:sldId id="2145708284" r:id="rId63"/>
    <p:sldId id="973" r:id="rId64"/>
    <p:sldId id="928" r:id="rId65"/>
    <p:sldId id="2145708286" r:id="rId66"/>
    <p:sldId id="983" r:id="rId67"/>
    <p:sldId id="931" r:id="rId68"/>
    <p:sldId id="932" r:id="rId69"/>
    <p:sldId id="1023" r:id="rId70"/>
    <p:sldId id="2145708285" r:id="rId71"/>
    <p:sldId id="937" r:id="rId72"/>
    <p:sldId id="2145708305" r:id="rId73"/>
    <p:sldId id="2145708300" r:id="rId74"/>
    <p:sldId id="1511" r:id="rId75"/>
    <p:sldId id="2145708299" r:id="rId76"/>
    <p:sldId id="2145708310" r:id="rId77"/>
    <p:sldId id="2145708298" r:id="rId78"/>
    <p:sldId id="2145708145" r:id="rId79"/>
    <p:sldId id="2145708290" r:id="rId80"/>
    <p:sldId id="2145708291" r:id="rId81"/>
    <p:sldId id="2145708329" r:id="rId82"/>
    <p:sldId id="2145708280" r:id="rId83"/>
    <p:sldId id="2145708295" r:id="rId84"/>
    <p:sldId id="2145708293" r:id="rId85"/>
    <p:sldId id="2145708134" r:id="rId86"/>
    <p:sldId id="2145708309" r:id="rId87"/>
    <p:sldId id="2145708234" r:id="rId88"/>
    <p:sldId id="484" r:id="rId89"/>
    <p:sldId id="2145708296" r:id="rId90"/>
    <p:sldId id="348" r:id="rId91"/>
    <p:sldId id="566" r:id="rId92"/>
    <p:sldId id="1020" r:id="rId9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92C8"/>
    <a:srgbClr val="00294F"/>
    <a:srgbClr val="02366A"/>
    <a:srgbClr val="051D39"/>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C4A886-A0C8-BCE6-134A-474CC7AB6CDD}" v="26" dt="2024-03-03T20:39:28.079"/>
    <p1510:client id="{AB1E88BA-65B8-C595-48F1-35D57E312AFE}" v="15" dt="2024-03-03T20:34:07.272"/>
    <p1510:client id="{F7AF9A69-A13C-CBA3-6914-24BC0B4F2198}" v="7" dt="2024-03-04T15:20:01.0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25" autoAdjust="0"/>
    <p:restoredTop sz="76914" autoAdjust="0"/>
  </p:normalViewPr>
  <p:slideViewPr>
    <p:cSldViewPr snapToGrid="0">
      <p:cViewPr varScale="1">
        <p:scale>
          <a:sx n="88" d="100"/>
          <a:sy n="88" d="100"/>
        </p:scale>
        <p:origin x="2424" y="198"/>
      </p:cViewPr>
      <p:guideLst>
        <p:guide orient="horz" pos="2160"/>
        <p:guide pos="2880"/>
        <p:guide orient="horz" pos="3113"/>
        <p:guide pos="5321"/>
      </p:guideLst>
    </p:cSldViewPr>
  </p:slideViewPr>
  <p:outlineViewPr>
    <p:cViewPr>
      <p:scale>
        <a:sx n="33" d="100"/>
        <a:sy n="33" d="100"/>
      </p:scale>
      <p:origin x="0" y="-1911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microsoft.com/office/2018/10/relationships/authors" Target="authors.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handoutMaster" Target="handoutMasters/handoutMaster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notesMaster" Target="notesMasters/notesMaster1.xml"/><Relationship Id="rId99" Type="http://schemas.openxmlformats.org/officeDocument/2006/relationships/tableStyles" Target="tableStyles.xml"/><Relationship Id="rId10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AB1693D7-0765-7CB0-9679-CC4A5483D706}"/>
    <pc:docChg chg="addSld delSld modSld sldOrd">
      <pc:chgData name="Sophia Papadakis" userId="S::sophia@ncsct.co.uk::b95f17c4-d9c4-4e13-899b-4e888ddd5376" providerId="AD" clId="Web-{AB1693D7-0765-7CB0-9679-CC4A5483D706}" dt="2024-02-25T21:14:08.153" v="373"/>
      <pc:docMkLst>
        <pc:docMk/>
      </pc:docMkLst>
      <pc:sldChg chg="del">
        <pc:chgData name="Sophia Papadakis" userId="S::sophia@ncsct.co.uk::b95f17c4-d9c4-4e13-899b-4e888ddd5376" providerId="AD" clId="Web-{AB1693D7-0765-7CB0-9679-CC4A5483D706}" dt="2024-02-25T20:49:08.140" v="14"/>
        <pc:sldMkLst>
          <pc:docMk/>
          <pc:sldMk cId="1732728165" sldId="935"/>
        </pc:sldMkLst>
      </pc:sldChg>
      <pc:sldChg chg="ord">
        <pc:chgData name="Sophia Papadakis" userId="S::sophia@ncsct.co.uk::b95f17c4-d9c4-4e13-899b-4e888ddd5376" providerId="AD" clId="Web-{AB1693D7-0765-7CB0-9679-CC4A5483D706}" dt="2024-02-25T20:48:45.248" v="13"/>
        <pc:sldMkLst>
          <pc:docMk/>
          <pc:sldMk cId="1855971560" sldId="2145708145"/>
        </pc:sldMkLst>
      </pc:sldChg>
      <pc:sldChg chg="modSp del">
        <pc:chgData name="Sophia Papadakis" userId="S::sophia@ncsct.co.uk::b95f17c4-d9c4-4e13-899b-4e888ddd5376" providerId="AD" clId="Web-{AB1693D7-0765-7CB0-9679-CC4A5483D706}" dt="2024-02-25T20:52:03.051" v="66"/>
        <pc:sldMkLst>
          <pc:docMk/>
          <pc:sldMk cId="3665999741" sldId="2145708155"/>
        </pc:sldMkLst>
        <pc:spChg chg="mod">
          <ac:chgData name="Sophia Papadakis" userId="S::sophia@ncsct.co.uk::b95f17c4-d9c4-4e13-899b-4e888ddd5376" providerId="AD" clId="Web-{AB1693D7-0765-7CB0-9679-CC4A5483D706}" dt="2024-02-25T20:51:59.629" v="65" actId="20577"/>
          <ac:spMkLst>
            <pc:docMk/>
            <pc:sldMk cId="3665999741" sldId="2145708155"/>
            <ac:spMk id="6" creationId="{56E68C56-A9A3-7987-2C5C-332BE1FAA1C6}"/>
          </ac:spMkLst>
        </pc:spChg>
        <pc:spChg chg="mod">
          <ac:chgData name="Sophia Papadakis" userId="S::sophia@ncsct.co.uk::b95f17c4-d9c4-4e13-899b-4e888ddd5376" providerId="AD" clId="Web-{AB1693D7-0765-7CB0-9679-CC4A5483D706}" dt="2024-02-25T20:51:25.347" v="34" actId="20577"/>
          <ac:spMkLst>
            <pc:docMk/>
            <pc:sldMk cId="3665999741" sldId="2145708155"/>
            <ac:spMk id="15" creationId="{BFBAFE38-7968-D543-9678-4A6DFE970DB5}"/>
          </ac:spMkLst>
        </pc:spChg>
      </pc:sldChg>
      <pc:sldChg chg="addSp modSp del">
        <pc:chgData name="Sophia Papadakis" userId="S::sophia@ncsct.co.uk::b95f17c4-d9c4-4e13-899b-4e888ddd5376" providerId="AD" clId="Web-{AB1693D7-0765-7CB0-9679-CC4A5483D706}" dt="2024-02-25T20:48:19.904" v="10"/>
        <pc:sldMkLst>
          <pc:docMk/>
          <pc:sldMk cId="3281303250" sldId="2145708278"/>
        </pc:sldMkLst>
        <pc:spChg chg="add mod">
          <ac:chgData name="Sophia Papadakis" userId="S::sophia@ncsct.co.uk::b95f17c4-d9c4-4e13-899b-4e888ddd5376" providerId="AD" clId="Web-{AB1693D7-0765-7CB0-9679-CC4A5483D706}" dt="2024-02-25T20:46:53.870" v="5" actId="1076"/>
          <ac:spMkLst>
            <pc:docMk/>
            <pc:sldMk cId="3281303250" sldId="2145708278"/>
            <ac:spMk id="7" creationId="{1DCE8C33-ACF9-BD40-C2C0-A7EBAF19287C}"/>
          </ac:spMkLst>
        </pc:spChg>
        <pc:spChg chg="add mod">
          <ac:chgData name="Sophia Papadakis" userId="S::sophia@ncsct.co.uk::b95f17c4-d9c4-4e13-899b-4e888ddd5376" providerId="AD" clId="Web-{AB1693D7-0765-7CB0-9679-CC4A5483D706}" dt="2024-02-25T20:46:53.886" v="6" actId="1076"/>
          <ac:spMkLst>
            <pc:docMk/>
            <pc:sldMk cId="3281303250" sldId="2145708278"/>
            <ac:spMk id="9" creationId="{A5ED70E4-482D-0E38-C0A8-CABA0CAC6396}"/>
          </ac:spMkLst>
        </pc:spChg>
        <pc:spChg chg="add">
          <ac:chgData name="Sophia Papadakis" userId="S::sophia@ncsct.co.uk::b95f17c4-d9c4-4e13-899b-4e888ddd5376" providerId="AD" clId="Web-{AB1693D7-0765-7CB0-9679-CC4A5483D706}" dt="2024-02-25T20:47:08.949" v="7"/>
          <ac:spMkLst>
            <pc:docMk/>
            <pc:sldMk cId="3281303250" sldId="2145708278"/>
            <ac:spMk id="11" creationId="{1DCE8C33-ACF9-BD40-C2C0-A7EBAF19287C}"/>
          </ac:spMkLst>
        </pc:spChg>
        <pc:spChg chg="add">
          <ac:chgData name="Sophia Papadakis" userId="S::sophia@ncsct.co.uk::b95f17c4-d9c4-4e13-899b-4e888ddd5376" providerId="AD" clId="Web-{AB1693D7-0765-7CB0-9679-CC4A5483D706}" dt="2024-02-25T20:47:08.949" v="7"/>
          <ac:spMkLst>
            <pc:docMk/>
            <pc:sldMk cId="3281303250" sldId="2145708278"/>
            <ac:spMk id="12" creationId="{A5ED70E4-482D-0E38-C0A8-CABA0CAC6396}"/>
          </ac:spMkLst>
        </pc:spChg>
        <pc:picChg chg="add mod">
          <ac:chgData name="Sophia Papadakis" userId="S::sophia@ncsct.co.uk::b95f17c4-d9c4-4e13-899b-4e888ddd5376" providerId="AD" clId="Web-{AB1693D7-0765-7CB0-9679-CC4A5483D706}" dt="2024-02-25T20:46:53.870" v="4" actId="1076"/>
          <ac:picMkLst>
            <pc:docMk/>
            <pc:sldMk cId="3281303250" sldId="2145708278"/>
            <ac:picMk id="2" creationId="{C5D56302-A635-7117-005A-32E1C4404080}"/>
          </ac:picMkLst>
        </pc:picChg>
        <pc:picChg chg="add">
          <ac:chgData name="Sophia Papadakis" userId="S::sophia@ncsct.co.uk::b95f17c4-d9c4-4e13-899b-4e888ddd5376" providerId="AD" clId="Web-{AB1693D7-0765-7CB0-9679-CC4A5483D706}" dt="2024-02-25T20:47:08.949" v="7"/>
          <ac:picMkLst>
            <pc:docMk/>
            <pc:sldMk cId="3281303250" sldId="2145708278"/>
            <ac:picMk id="10" creationId="{C5D56302-A635-7117-005A-32E1C4404080}"/>
          </ac:picMkLst>
        </pc:picChg>
      </pc:sldChg>
      <pc:sldChg chg="add del">
        <pc:chgData name="Sophia Papadakis" userId="S::sophia@ncsct.co.uk::b95f17c4-d9c4-4e13-899b-4e888ddd5376" providerId="AD" clId="Web-{AB1693D7-0765-7CB0-9679-CC4A5483D706}" dt="2024-02-25T21:14:05.434" v="369"/>
        <pc:sldMkLst>
          <pc:docMk/>
          <pc:sldMk cId="2473372639" sldId="2145708282"/>
        </pc:sldMkLst>
      </pc:sldChg>
      <pc:sldChg chg="add del">
        <pc:chgData name="Sophia Papadakis" userId="S::sophia@ncsct.co.uk::b95f17c4-d9c4-4e13-899b-4e888ddd5376" providerId="AD" clId="Web-{AB1693D7-0765-7CB0-9679-CC4A5483D706}" dt="2024-02-25T21:14:08.153" v="373"/>
        <pc:sldMkLst>
          <pc:docMk/>
          <pc:sldMk cId="4206101324" sldId="2145708294"/>
        </pc:sldMkLst>
      </pc:sldChg>
      <pc:sldChg chg="addSp delSp modSp">
        <pc:chgData name="Sophia Papadakis" userId="S::sophia@ncsct.co.uk::b95f17c4-d9c4-4e13-899b-4e888ddd5376" providerId="AD" clId="Web-{AB1693D7-0765-7CB0-9679-CC4A5483D706}" dt="2024-02-25T21:00:04.190" v="318" actId="20577"/>
        <pc:sldMkLst>
          <pc:docMk/>
          <pc:sldMk cId="922177930" sldId="2145708298"/>
        </pc:sldMkLst>
        <pc:spChg chg="del">
          <ac:chgData name="Sophia Papadakis" userId="S::sophia@ncsct.co.uk::b95f17c4-d9c4-4e13-899b-4e888ddd5376" providerId="AD" clId="Web-{AB1693D7-0765-7CB0-9679-CC4A5483D706}" dt="2024-02-25T20:46:40.338" v="1"/>
          <ac:spMkLst>
            <pc:docMk/>
            <pc:sldMk cId="922177930" sldId="2145708298"/>
            <ac:spMk id="2" creationId="{1DCE8C33-ACF9-BD40-C2C0-A7EBAF19287C}"/>
          </ac:spMkLst>
        </pc:spChg>
        <pc:spChg chg="add mod">
          <ac:chgData name="Sophia Papadakis" userId="S::sophia@ncsct.co.uk::b95f17c4-d9c4-4e13-899b-4e888ddd5376" providerId="AD" clId="Web-{AB1693D7-0765-7CB0-9679-CC4A5483D706}" dt="2024-02-25T20:51:13.831" v="33" actId="1076"/>
          <ac:spMkLst>
            <pc:docMk/>
            <pc:sldMk cId="922177930" sldId="2145708298"/>
            <ac:spMk id="4" creationId="{9B5673CD-A604-05DC-AF68-5E6A24E7A939}"/>
          </ac:spMkLst>
        </pc:spChg>
        <pc:spChg chg="del">
          <ac:chgData name="Sophia Papadakis" userId="S::sophia@ncsct.co.uk::b95f17c4-d9c4-4e13-899b-4e888ddd5376" providerId="AD" clId="Web-{AB1693D7-0765-7CB0-9679-CC4A5483D706}" dt="2024-02-25T20:46:40.338" v="0"/>
          <ac:spMkLst>
            <pc:docMk/>
            <pc:sldMk cId="922177930" sldId="2145708298"/>
            <ac:spMk id="6" creationId="{A5ED70E4-482D-0E38-C0A8-CABA0CAC6396}"/>
          </ac:spMkLst>
        </pc:spChg>
        <pc:spChg chg="mod">
          <ac:chgData name="Sophia Papadakis" userId="S::sophia@ncsct.co.uk::b95f17c4-d9c4-4e13-899b-4e888ddd5376" providerId="AD" clId="Web-{AB1693D7-0765-7CB0-9679-CC4A5483D706}" dt="2024-02-25T21:00:04.190" v="318" actId="20577"/>
          <ac:spMkLst>
            <pc:docMk/>
            <pc:sldMk cId="922177930" sldId="2145708298"/>
            <ac:spMk id="14" creationId="{4CB72A59-8F9C-6545-AF50-94B0108879F5}"/>
          </ac:spMkLst>
        </pc:spChg>
        <pc:picChg chg="add mod">
          <ac:chgData name="Sophia Papadakis" userId="S::sophia@ncsct.co.uk::b95f17c4-d9c4-4e13-899b-4e888ddd5376" providerId="AD" clId="Web-{AB1693D7-0765-7CB0-9679-CC4A5483D706}" dt="2024-02-25T20:51:09.612" v="32" actId="1076"/>
          <ac:picMkLst>
            <pc:docMk/>
            <pc:sldMk cId="922177930" sldId="2145708298"/>
            <ac:picMk id="3" creationId="{EF394D4A-AD16-8933-CD72-4E94BAC10369}"/>
          </ac:picMkLst>
        </pc:picChg>
        <pc:picChg chg="del">
          <ac:chgData name="Sophia Papadakis" userId="S::sophia@ncsct.co.uk::b95f17c4-d9c4-4e13-899b-4e888ddd5376" providerId="AD" clId="Web-{AB1693D7-0765-7CB0-9679-CC4A5483D706}" dt="2024-02-25T20:46:40.338" v="2"/>
          <ac:picMkLst>
            <pc:docMk/>
            <pc:sldMk cId="922177930" sldId="2145708298"/>
            <ac:picMk id="8" creationId="{C5D56302-A635-7117-005A-32E1C4404080}"/>
          </ac:picMkLst>
        </pc:picChg>
      </pc:sldChg>
      <pc:sldChg chg="addSp delSp modSp add ord addAnim delAnim modNotes">
        <pc:chgData name="Sophia Papadakis" userId="S::sophia@ncsct.co.uk::b95f17c4-d9c4-4e13-899b-4e888ddd5376" providerId="AD" clId="Web-{AB1693D7-0765-7CB0-9679-CC4A5483D706}" dt="2024-02-25T21:05:58.435" v="363"/>
        <pc:sldMkLst>
          <pc:docMk/>
          <pc:sldMk cId="4135262042" sldId="2145708310"/>
        </pc:sldMkLst>
        <pc:spChg chg="mod">
          <ac:chgData name="Sophia Papadakis" userId="S::sophia@ncsct.co.uk::b95f17c4-d9c4-4e13-899b-4e888ddd5376" providerId="AD" clId="Web-{AB1693D7-0765-7CB0-9679-CC4A5483D706}" dt="2024-02-25T20:49:57.047" v="18" actId="20577"/>
          <ac:spMkLst>
            <pc:docMk/>
            <pc:sldMk cId="4135262042" sldId="2145708310"/>
            <ac:spMk id="2" creationId="{BD7AA716-0A5F-8BE6-E7B1-54BE7BA56EE6}"/>
          </ac:spMkLst>
        </pc:spChg>
        <pc:spChg chg="add del mod">
          <ac:chgData name="Sophia Papadakis" userId="S::sophia@ncsct.co.uk::b95f17c4-d9c4-4e13-899b-4e888ddd5376" providerId="AD" clId="Web-{AB1693D7-0765-7CB0-9679-CC4A5483D706}" dt="2024-02-25T20:51:01.409" v="30"/>
          <ac:spMkLst>
            <pc:docMk/>
            <pc:sldMk cId="4135262042" sldId="2145708310"/>
            <ac:spMk id="5" creationId="{E9830E96-8AD0-7176-EFA7-2F8ABF7FB5D6}"/>
          </ac:spMkLst>
        </pc:spChg>
        <pc:spChg chg="mod">
          <ac:chgData name="Sophia Papadakis" userId="S::sophia@ncsct.co.uk::b95f17c4-d9c4-4e13-899b-4e888ddd5376" providerId="AD" clId="Web-{AB1693D7-0765-7CB0-9679-CC4A5483D706}" dt="2024-02-25T21:01:06.958" v="326" actId="1076"/>
          <ac:spMkLst>
            <pc:docMk/>
            <pc:sldMk cId="4135262042" sldId="2145708310"/>
            <ac:spMk id="7" creationId="{98764978-A5B9-8E11-01E9-D68527C5C1B8}"/>
          </ac:spMkLst>
        </pc:spChg>
        <pc:spChg chg="del">
          <ac:chgData name="Sophia Papadakis" userId="S::sophia@ncsct.co.uk::b95f17c4-d9c4-4e13-899b-4e888ddd5376" providerId="AD" clId="Web-{AB1693D7-0765-7CB0-9679-CC4A5483D706}" dt="2024-02-25T20:50:50.158" v="26"/>
          <ac:spMkLst>
            <pc:docMk/>
            <pc:sldMk cId="4135262042" sldId="2145708310"/>
            <ac:spMk id="9" creationId="{9B5673CD-A604-05DC-AF68-5E6A24E7A939}"/>
          </ac:spMkLst>
        </pc:spChg>
        <pc:spChg chg="del mod">
          <ac:chgData name="Sophia Papadakis" userId="S::sophia@ncsct.co.uk::b95f17c4-d9c4-4e13-899b-4e888ddd5376" providerId="AD" clId="Web-{AB1693D7-0765-7CB0-9679-CC4A5483D706}" dt="2024-02-25T20:49:52.094" v="16"/>
          <ac:spMkLst>
            <pc:docMk/>
            <pc:sldMk cId="4135262042" sldId="2145708310"/>
            <ac:spMk id="10" creationId="{08426C18-6130-956A-6E1B-620ADD38C581}"/>
          </ac:spMkLst>
        </pc:spChg>
        <pc:spChg chg="add del mod">
          <ac:chgData name="Sophia Papadakis" userId="S::sophia@ncsct.co.uk::b95f17c4-d9c4-4e13-899b-4e888ddd5376" providerId="AD" clId="Web-{AB1693D7-0765-7CB0-9679-CC4A5483D706}" dt="2024-02-25T20:54:08.742" v="262"/>
          <ac:spMkLst>
            <pc:docMk/>
            <pc:sldMk cId="4135262042" sldId="2145708310"/>
            <ac:spMk id="11" creationId="{4073D7B8-59D4-6FA9-06E8-BDB7EBF76DF5}"/>
          </ac:spMkLst>
        </pc:spChg>
        <pc:picChg chg="add del mod">
          <ac:chgData name="Sophia Papadakis" userId="S::sophia@ncsct.co.uk::b95f17c4-d9c4-4e13-899b-4e888ddd5376" providerId="AD" clId="Web-{AB1693D7-0765-7CB0-9679-CC4A5483D706}" dt="2024-02-25T20:57:16.826" v="277" actId="1076"/>
          <ac:picMkLst>
            <pc:docMk/>
            <pc:sldMk cId="4135262042" sldId="2145708310"/>
            <ac:picMk id="3" creationId="{6535F006-23FA-9C89-0547-32E235E155B6}"/>
          </ac:picMkLst>
        </pc:picChg>
        <pc:picChg chg="mod">
          <ac:chgData name="Sophia Papadakis" userId="S::sophia@ncsct.co.uk::b95f17c4-d9c4-4e13-899b-4e888ddd5376" providerId="AD" clId="Web-{AB1693D7-0765-7CB0-9679-CC4A5483D706}" dt="2024-02-25T21:01:02.958" v="325" actId="1076"/>
          <ac:picMkLst>
            <pc:docMk/>
            <pc:sldMk cId="4135262042" sldId="2145708310"/>
            <ac:picMk id="6" creationId="{FE380E1F-C4FA-C3F4-1709-6468F44A019A}"/>
          </ac:picMkLst>
        </pc:picChg>
        <pc:picChg chg="del">
          <ac:chgData name="Sophia Papadakis" userId="S::sophia@ncsct.co.uk::b95f17c4-d9c4-4e13-899b-4e888ddd5376" providerId="AD" clId="Web-{AB1693D7-0765-7CB0-9679-CC4A5483D706}" dt="2024-02-25T20:50:50.158" v="27"/>
          <ac:picMkLst>
            <pc:docMk/>
            <pc:sldMk cId="4135262042" sldId="2145708310"/>
            <ac:picMk id="8" creationId="{EF394D4A-AD16-8933-CD72-4E94BAC10369}"/>
          </ac:picMkLst>
        </pc:picChg>
        <pc:picChg chg="del">
          <ac:chgData name="Sophia Papadakis" userId="S::sophia@ncsct.co.uk::b95f17c4-d9c4-4e13-899b-4e888ddd5376" providerId="AD" clId="Web-{AB1693D7-0765-7CB0-9679-CC4A5483D706}" dt="2024-02-25T20:49:58.719" v="19"/>
          <ac:picMkLst>
            <pc:docMk/>
            <pc:sldMk cId="4135262042" sldId="2145708310"/>
            <ac:picMk id="13" creationId="{BB3FDCBC-F934-ECDD-5E2D-E6F8ECFB7C89}"/>
          </ac:picMkLst>
        </pc:picChg>
        <pc:picChg chg="add del mod">
          <ac:chgData name="Sophia Papadakis" userId="S::sophia@ncsct.co.uk::b95f17c4-d9c4-4e13-899b-4e888ddd5376" providerId="AD" clId="Web-{AB1693D7-0765-7CB0-9679-CC4A5483D706}" dt="2024-02-25T21:01:38.771" v="328"/>
          <ac:picMkLst>
            <pc:docMk/>
            <pc:sldMk cId="4135262042" sldId="2145708310"/>
            <ac:picMk id="14" creationId="{9F186FE1-4EB8-5F9A-2E10-9C6341314DC6}"/>
          </ac:picMkLst>
        </pc:picChg>
        <pc:picChg chg="add mod modCrop">
          <ac:chgData name="Sophia Papadakis" userId="S::sophia@ncsct.co.uk::b95f17c4-d9c4-4e13-899b-4e888ddd5376" providerId="AD" clId="Web-{AB1693D7-0765-7CB0-9679-CC4A5483D706}" dt="2024-02-25T21:02:27.773" v="336" actId="1076"/>
          <ac:picMkLst>
            <pc:docMk/>
            <pc:sldMk cId="4135262042" sldId="2145708310"/>
            <ac:picMk id="16" creationId="{A8157458-F4E1-D1E7-E1D5-B9F8DFF65087}"/>
          </ac:picMkLst>
        </pc:picChg>
      </pc:sldChg>
      <pc:sldChg chg="add del">
        <pc:chgData name="Sophia Papadakis" userId="S::sophia@ncsct.co.uk::b95f17c4-d9c4-4e13-899b-4e888ddd5376" providerId="AD" clId="Web-{AB1693D7-0765-7CB0-9679-CC4A5483D706}" dt="2024-02-25T21:14:05.434" v="370"/>
        <pc:sldMkLst>
          <pc:docMk/>
          <pc:sldMk cId="3926081956" sldId="2145708324"/>
        </pc:sldMkLst>
      </pc:sldChg>
      <pc:sldChg chg="add del">
        <pc:chgData name="Sophia Papadakis" userId="S::sophia@ncsct.co.uk::b95f17c4-d9c4-4e13-899b-4e888ddd5376" providerId="AD" clId="Web-{AB1693D7-0765-7CB0-9679-CC4A5483D706}" dt="2024-02-25T21:14:05.434" v="371"/>
        <pc:sldMkLst>
          <pc:docMk/>
          <pc:sldMk cId="610458597" sldId="2145708325"/>
        </pc:sldMkLst>
      </pc:sldChg>
      <pc:sldChg chg="add del">
        <pc:chgData name="Sophia Papadakis" userId="S::sophia@ncsct.co.uk::b95f17c4-d9c4-4e13-899b-4e888ddd5376" providerId="AD" clId="Web-{AB1693D7-0765-7CB0-9679-CC4A5483D706}" dt="2024-02-25T21:14:05.450" v="372"/>
        <pc:sldMkLst>
          <pc:docMk/>
          <pc:sldMk cId="3289163667" sldId="2145708326"/>
        </pc:sldMkLst>
      </pc:sldChg>
      <pc:sldMasterChg chg="addSldLayout">
        <pc:chgData name="Sophia Papadakis" userId="S::sophia@ncsct.co.uk::b95f17c4-d9c4-4e13-899b-4e888ddd5376" providerId="AD" clId="Web-{AB1693D7-0765-7CB0-9679-CC4A5483D706}" dt="2024-02-25T21:12:56.916" v="368"/>
        <pc:sldMasterMkLst>
          <pc:docMk/>
          <pc:sldMasterMk cId="0" sldId="2147483648"/>
        </pc:sldMasterMkLst>
        <pc:sldLayoutChg chg="add">
          <pc:chgData name="Sophia Papadakis" userId="S::sophia@ncsct.co.uk::b95f17c4-d9c4-4e13-899b-4e888ddd5376" providerId="AD" clId="Web-{AB1693D7-0765-7CB0-9679-CC4A5483D706}" dt="2024-02-25T21:12:56.916" v="368"/>
          <pc:sldLayoutMkLst>
            <pc:docMk/>
            <pc:sldMasterMk cId="0" sldId="2147483648"/>
            <pc:sldLayoutMk cId="2658623737" sldId="2147483682"/>
          </pc:sldLayoutMkLst>
        </pc:sldLayoutChg>
      </pc:sldMasterChg>
    </pc:docChg>
  </pc:docChgLst>
  <pc:docChgLst>
    <pc:chgData name="Sophia Papadakis" userId="S::sophia@ncsct.co.uk::b95f17c4-d9c4-4e13-899b-4e888ddd5376" providerId="AD" clId="Web-{B4BB05EE-CBDD-E86D-8368-5E82309B5F91}"/>
    <pc:docChg chg="modSld">
      <pc:chgData name="Sophia Papadakis" userId="S::sophia@ncsct.co.uk::b95f17c4-d9c4-4e13-899b-4e888ddd5376" providerId="AD" clId="Web-{B4BB05EE-CBDD-E86D-8368-5E82309B5F91}" dt="2024-02-24T08:11:39.339" v="40" actId="1076"/>
      <pc:docMkLst>
        <pc:docMk/>
      </pc:docMkLst>
      <pc:sldChg chg="modSp">
        <pc:chgData name="Sophia Papadakis" userId="S::sophia@ncsct.co.uk::b95f17c4-d9c4-4e13-899b-4e888ddd5376" providerId="AD" clId="Web-{B4BB05EE-CBDD-E86D-8368-5E82309B5F91}" dt="2024-02-24T08:11:39.339" v="40" actId="1076"/>
        <pc:sldMkLst>
          <pc:docMk/>
          <pc:sldMk cId="3961464360" sldId="955"/>
        </pc:sldMkLst>
        <pc:spChg chg="mod">
          <ac:chgData name="Sophia Papadakis" userId="S::sophia@ncsct.co.uk::b95f17c4-d9c4-4e13-899b-4e888ddd5376" providerId="AD" clId="Web-{B4BB05EE-CBDD-E86D-8368-5E82309B5F91}" dt="2024-02-24T08:10:31.945" v="10" actId="14100"/>
          <ac:spMkLst>
            <pc:docMk/>
            <pc:sldMk cId="3961464360" sldId="955"/>
            <ac:spMk id="8" creationId="{B43E3B3F-2E00-D9D6-A1C8-11150625BC8D}"/>
          </ac:spMkLst>
        </pc:spChg>
        <pc:spChg chg="mod">
          <ac:chgData name="Sophia Papadakis" userId="S::sophia@ncsct.co.uk::b95f17c4-d9c4-4e13-899b-4e888ddd5376" providerId="AD" clId="Web-{B4BB05EE-CBDD-E86D-8368-5E82309B5F91}" dt="2024-02-24T08:11:39.339" v="40" actId="1076"/>
          <ac:spMkLst>
            <pc:docMk/>
            <pc:sldMk cId="3961464360" sldId="955"/>
            <ac:spMk id="29" creationId="{10F7A93D-7029-2B6E-C3C9-2EC38EBBBFAB}"/>
          </ac:spMkLst>
        </pc:spChg>
      </pc:sldChg>
    </pc:docChg>
  </pc:docChgLst>
  <pc:docChgLst>
    <pc:chgData name="Sophia Papadakis" userId="S::sophia@ncsct.co.uk::b95f17c4-d9c4-4e13-899b-4e888ddd5376" providerId="AD" clId="Web-{6BDF4C17-EC67-F9A0-8043-109B36AA694B}"/>
    <pc:docChg chg="modSld">
      <pc:chgData name="Sophia Papadakis" userId="S::sophia@ncsct.co.uk::b95f17c4-d9c4-4e13-899b-4e888ddd5376" providerId="AD" clId="Web-{6BDF4C17-EC67-F9A0-8043-109B36AA694B}" dt="2024-02-25T05:45:43.161" v="3" actId="20577"/>
      <pc:docMkLst>
        <pc:docMk/>
      </pc:docMkLst>
      <pc:sldChg chg="modSp">
        <pc:chgData name="Sophia Papadakis" userId="S::sophia@ncsct.co.uk::b95f17c4-d9c4-4e13-899b-4e888ddd5376" providerId="AD" clId="Web-{6BDF4C17-EC67-F9A0-8043-109B36AA694B}" dt="2024-02-25T05:45:43.161" v="3" actId="20577"/>
        <pc:sldMkLst>
          <pc:docMk/>
          <pc:sldMk cId="1361514503" sldId="919"/>
        </pc:sldMkLst>
        <pc:spChg chg="mod">
          <ac:chgData name="Sophia Papadakis" userId="S::sophia@ncsct.co.uk::b95f17c4-d9c4-4e13-899b-4e888ddd5376" providerId="AD" clId="Web-{6BDF4C17-EC67-F9A0-8043-109B36AA694B}" dt="2024-02-25T05:45:43.161" v="3" actId="20577"/>
          <ac:spMkLst>
            <pc:docMk/>
            <pc:sldMk cId="1361514503" sldId="919"/>
            <ac:spMk id="3" creationId="{4DD56504-0587-B9CC-8B2E-C1BB7DDF81D0}"/>
          </ac:spMkLst>
        </pc:spChg>
      </pc:sldChg>
    </pc:docChg>
  </pc:docChgLst>
  <pc:docChgLst>
    <pc:chgData name="Tom Coleman-Haynes" userId="feac02dd-ca1d-495d-907d-e6674be69fc7" providerId="ADAL" clId="{56B6ECAD-371F-46B0-99C5-695870ED8D33}"/>
    <pc:docChg chg="undo custSel addSld delSld modSld addMainMaster delMainMaster modMainMaster">
      <pc:chgData name="Tom Coleman-Haynes" userId="feac02dd-ca1d-495d-907d-e6674be69fc7" providerId="ADAL" clId="{56B6ECAD-371F-46B0-99C5-695870ED8D33}" dt="2024-02-27T14:22:31.725" v="1179" actId="700"/>
      <pc:docMkLst>
        <pc:docMk/>
      </pc:docMkLst>
      <pc:sldChg chg="addSp modSp mod">
        <pc:chgData name="Tom Coleman-Haynes" userId="feac02dd-ca1d-495d-907d-e6674be69fc7" providerId="ADAL" clId="{56B6ECAD-371F-46B0-99C5-695870ED8D33}" dt="2024-02-27T14:05:43.344" v="1114"/>
        <pc:sldMkLst>
          <pc:docMk/>
          <pc:sldMk cId="644013598" sldId="484"/>
        </pc:sldMkLst>
        <pc:spChg chg="add mod">
          <ac:chgData name="Tom Coleman-Haynes" userId="feac02dd-ca1d-495d-907d-e6674be69fc7" providerId="ADAL" clId="{56B6ECAD-371F-46B0-99C5-695870ED8D33}" dt="2024-02-22T17:03:09.664" v="716"/>
          <ac:spMkLst>
            <pc:docMk/>
            <pc:sldMk cId="644013598" sldId="484"/>
            <ac:spMk id="5" creationId="{EF258A38-01A2-E3F4-CF0E-343D8BB10B2D}"/>
          </ac:spMkLst>
        </pc:spChg>
        <pc:graphicFrameChg chg="mod modGraphic">
          <ac:chgData name="Tom Coleman-Haynes" userId="feac02dd-ca1d-495d-907d-e6674be69fc7" providerId="ADAL" clId="{56B6ECAD-371F-46B0-99C5-695870ED8D33}" dt="2024-02-27T14:05:43.344" v="1114"/>
          <ac:graphicFrameMkLst>
            <pc:docMk/>
            <pc:sldMk cId="644013598" sldId="484"/>
            <ac:graphicFrameMk id="6" creationId="{64E65701-1F13-6E41-B28C-EF936BC9883C}"/>
          </ac:graphicFrameMkLst>
        </pc:graphicFrameChg>
      </pc:sldChg>
      <pc:sldChg chg="addSp delSp modSp mod">
        <pc:chgData name="Tom Coleman-Haynes" userId="feac02dd-ca1d-495d-907d-e6674be69fc7" providerId="ADAL" clId="{56B6ECAD-371F-46B0-99C5-695870ED8D33}" dt="2024-02-22T16:57:19.283" v="580"/>
        <pc:sldMkLst>
          <pc:docMk/>
          <pc:sldMk cId="2696996327" sldId="852"/>
        </pc:sldMkLst>
        <pc:spChg chg="mod">
          <ac:chgData name="Tom Coleman-Haynes" userId="feac02dd-ca1d-495d-907d-e6674be69fc7" providerId="ADAL" clId="{56B6ECAD-371F-46B0-99C5-695870ED8D33}" dt="2024-02-22T16:56:53.823" v="573" actId="20577"/>
          <ac:spMkLst>
            <pc:docMk/>
            <pc:sldMk cId="2696996327" sldId="852"/>
            <ac:spMk id="2" creationId="{802CE453-7168-4691-02D2-213C776E6E14}"/>
          </ac:spMkLst>
        </pc:spChg>
        <pc:spChg chg="add mod">
          <ac:chgData name="Tom Coleman-Haynes" userId="feac02dd-ca1d-495d-907d-e6674be69fc7" providerId="ADAL" clId="{56B6ECAD-371F-46B0-99C5-695870ED8D33}" dt="2024-02-22T16:57:19.283" v="580"/>
          <ac:spMkLst>
            <pc:docMk/>
            <pc:sldMk cId="2696996327" sldId="852"/>
            <ac:spMk id="4" creationId="{1497075E-9BDF-4874-7597-9F20194A4A4E}"/>
          </ac:spMkLst>
        </pc:spChg>
        <pc:spChg chg="mod">
          <ac:chgData name="Tom Coleman-Haynes" userId="feac02dd-ca1d-495d-907d-e6674be69fc7" providerId="ADAL" clId="{56B6ECAD-371F-46B0-99C5-695870ED8D33}" dt="2024-02-22T16:57:05.709" v="575" actId="20577"/>
          <ac:spMkLst>
            <pc:docMk/>
            <pc:sldMk cId="2696996327" sldId="852"/>
            <ac:spMk id="6" creationId="{AE2DF0D5-7BB1-BD45-205D-27A803D69932}"/>
          </ac:spMkLst>
        </pc:spChg>
        <pc:spChg chg="del mod">
          <ac:chgData name="Tom Coleman-Haynes" userId="feac02dd-ca1d-495d-907d-e6674be69fc7" providerId="ADAL" clId="{56B6ECAD-371F-46B0-99C5-695870ED8D33}" dt="2024-02-22T16:57:18.512" v="579" actId="478"/>
          <ac:spMkLst>
            <pc:docMk/>
            <pc:sldMk cId="2696996327" sldId="852"/>
            <ac:spMk id="7" creationId="{00095D44-BB87-D668-D6B9-56705C96E6FD}"/>
          </ac:spMkLst>
        </pc:spChg>
      </pc:sldChg>
      <pc:sldChg chg="modSp del mod">
        <pc:chgData name="Tom Coleman-Haynes" userId="feac02dd-ca1d-495d-907d-e6674be69fc7" providerId="ADAL" clId="{56B6ECAD-371F-46B0-99C5-695870ED8D33}" dt="2024-02-27T14:20:44.105" v="1151" actId="47"/>
        <pc:sldMkLst>
          <pc:docMk/>
          <pc:sldMk cId="4245921548" sldId="870"/>
        </pc:sldMkLst>
        <pc:spChg chg="mod">
          <ac:chgData name="Tom Coleman-Haynes" userId="feac02dd-ca1d-495d-907d-e6674be69fc7" providerId="ADAL" clId="{56B6ECAD-371F-46B0-99C5-695870ED8D33}" dt="2024-02-26T16:53:20.021" v="838" actId="20577"/>
          <ac:spMkLst>
            <pc:docMk/>
            <pc:sldMk cId="4245921548" sldId="870"/>
            <ac:spMk id="2" creationId="{F44BC2D9-6E49-2077-B0CB-CC10E1BF8346}"/>
          </ac:spMkLst>
        </pc:spChg>
      </pc:sldChg>
      <pc:sldChg chg="modSp mod">
        <pc:chgData name="Tom Coleman-Haynes" userId="feac02dd-ca1d-495d-907d-e6674be69fc7" providerId="ADAL" clId="{56B6ECAD-371F-46B0-99C5-695870ED8D33}" dt="2024-02-22T16:17:23.786" v="0" actId="1076"/>
        <pc:sldMkLst>
          <pc:docMk/>
          <pc:sldMk cId="2784418245" sldId="874"/>
        </pc:sldMkLst>
        <pc:picChg chg="mod">
          <ac:chgData name="Tom Coleman-Haynes" userId="feac02dd-ca1d-495d-907d-e6674be69fc7" providerId="ADAL" clId="{56B6ECAD-371F-46B0-99C5-695870ED8D33}" dt="2024-02-22T16:17:23.786" v="0" actId="1076"/>
          <ac:picMkLst>
            <pc:docMk/>
            <pc:sldMk cId="2784418245" sldId="874"/>
            <ac:picMk id="22" creationId="{8F9DF7E1-F1DD-C4FA-3F07-EB665DF50891}"/>
          </ac:picMkLst>
        </pc:picChg>
      </pc:sldChg>
      <pc:sldChg chg="addSp delSp modSp mod modClrScheme chgLayout">
        <pc:chgData name="Tom Coleman-Haynes" userId="feac02dd-ca1d-495d-907d-e6674be69fc7" providerId="ADAL" clId="{56B6ECAD-371F-46B0-99C5-695870ED8D33}" dt="2024-02-27T14:20:59.914" v="1156" actId="478"/>
        <pc:sldMkLst>
          <pc:docMk/>
          <pc:sldMk cId="264083046" sldId="897"/>
        </pc:sldMkLst>
        <pc:spChg chg="del mod ord">
          <ac:chgData name="Tom Coleman-Haynes" userId="feac02dd-ca1d-495d-907d-e6674be69fc7" providerId="ADAL" clId="{56B6ECAD-371F-46B0-99C5-695870ED8D33}" dt="2024-02-27T14:20:52.661" v="1153" actId="700"/>
          <ac:spMkLst>
            <pc:docMk/>
            <pc:sldMk cId="264083046" sldId="897"/>
            <ac:spMk id="2" creationId="{DC545335-1911-D06F-88C0-E76B0646A64B}"/>
          </ac:spMkLst>
        </pc:spChg>
        <pc:spChg chg="del mod ord">
          <ac:chgData name="Tom Coleman-Haynes" userId="feac02dd-ca1d-495d-907d-e6674be69fc7" providerId="ADAL" clId="{56B6ECAD-371F-46B0-99C5-695870ED8D33}" dt="2024-02-27T14:20:59.914" v="1156" actId="478"/>
          <ac:spMkLst>
            <pc:docMk/>
            <pc:sldMk cId="264083046" sldId="897"/>
            <ac:spMk id="3" creationId="{CA33C355-53C8-9979-BED2-5DF8C2C35006}"/>
          </ac:spMkLst>
        </pc:spChg>
        <pc:spChg chg="add mod ord">
          <ac:chgData name="Tom Coleman-Haynes" userId="feac02dd-ca1d-495d-907d-e6674be69fc7" providerId="ADAL" clId="{56B6ECAD-371F-46B0-99C5-695870ED8D33}" dt="2024-02-27T14:20:57.449" v="1155"/>
          <ac:spMkLst>
            <pc:docMk/>
            <pc:sldMk cId="264083046" sldId="897"/>
            <ac:spMk id="4" creationId="{E0B4EBFD-61FE-F4CA-247A-D4E985DD3725}"/>
          </ac:spMkLst>
        </pc:spChg>
        <pc:spChg chg="add del mod ord">
          <ac:chgData name="Tom Coleman-Haynes" userId="feac02dd-ca1d-495d-907d-e6674be69fc7" providerId="ADAL" clId="{56B6ECAD-371F-46B0-99C5-695870ED8D33}" dt="2024-02-27T14:20:59.914" v="1156" actId="478"/>
          <ac:spMkLst>
            <pc:docMk/>
            <pc:sldMk cId="264083046" sldId="897"/>
            <ac:spMk id="5" creationId="{2565BF9B-167F-42A0-7D0D-8A9871F5C52D}"/>
          </ac:spMkLst>
        </pc:spChg>
        <pc:spChg chg="add del mod ord">
          <ac:chgData name="Tom Coleman-Haynes" userId="feac02dd-ca1d-495d-907d-e6674be69fc7" providerId="ADAL" clId="{56B6ECAD-371F-46B0-99C5-695870ED8D33}" dt="2024-02-27T14:20:59.914" v="1156" actId="478"/>
          <ac:spMkLst>
            <pc:docMk/>
            <pc:sldMk cId="264083046" sldId="897"/>
            <ac:spMk id="6" creationId="{33C665BD-0CF8-ADA2-B521-21C249AF74D8}"/>
          </ac:spMkLst>
        </pc:spChg>
      </pc:sldChg>
      <pc:sldChg chg="addSp delSp modSp mod modClrScheme chgLayout">
        <pc:chgData name="Tom Coleman-Haynes" userId="feac02dd-ca1d-495d-907d-e6674be69fc7" providerId="ADAL" clId="{56B6ECAD-371F-46B0-99C5-695870ED8D33}" dt="2024-02-27T14:21:52.666" v="1170" actId="478"/>
        <pc:sldMkLst>
          <pc:docMk/>
          <pc:sldMk cId="2949503790" sldId="898"/>
        </pc:sldMkLst>
        <pc:spChg chg="del mod ord">
          <ac:chgData name="Tom Coleman-Haynes" userId="feac02dd-ca1d-495d-907d-e6674be69fc7" providerId="ADAL" clId="{56B6ECAD-371F-46B0-99C5-695870ED8D33}" dt="2024-02-27T14:21:42.122" v="1166" actId="700"/>
          <ac:spMkLst>
            <pc:docMk/>
            <pc:sldMk cId="2949503790" sldId="898"/>
            <ac:spMk id="2" creationId="{44ED48B5-72A4-6A72-4ED3-29EB8DC2C50B}"/>
          </ac:spMkLst>
        </pc:spChg>
        <pc:spChg chg="del mod ord">
          <ac:chgData name="Tom Coleman-Haynes" userId="feac02dd-ca1d-495d-907d-e6674be69fc7" providerId="ADAL" clId="{56B6ECAD-371F-46B0-99C5-695870ED8D33}" dt="2024-02-27T14:21:50.741" v="1169" actId="478"/>
          <ac:spMkLst>
            <pc:docMk/>
            <pc:sldMk cId="2949503790" sldId="898"/>
            <ac:spMk id="3" creationId="{D16E56A7-D0BC-0EAB-D2AE-D1A56EDD3208}"/>
          </ac:spMkLst>
        </pc:spChg>
        <pc:spChg chg="add mod ord">
          <ac:chgData name="Tom Coleman-Haynes" userId="feac02dd-ca1d-495d-907d-e6674be69fc7" providerId="ADAL" clId="{56B6ECAD-371F-46B0-99C5-695870ED8D33}" dt="2024-02-27T14:21:49.023" v="1168"/>
          <ac:spMkLst>
            <pc:docMk/>
            <pc:sldMk cId="2949503790" sldId="898"/>
            <ac:spMk id="4" creationId="{5DFE4B65-D620-79D2-8244-BA9B8E8BC634}"/>
          </ac:spMkLst>
        </pc:spChg>
        <pc:spChg chg="add del mod ord">
          <ac:chgData name="Tom Coleman-Haynes" userId="feac02dd-ca1d-495d-907d-e6674be69fc7" providerId="ADAL" clId="{56B6ECAD-371F-46B0-99C5-695870ED8D33}" dt="2024-02-27T14:21:50.741" v="1169" actId="478"/>
          <ac:spMkLst>
            <pc:docMk/>
            <pc:sldMk cId="2949503790" sldId="898"/>
            <ac:spMk id="5" creationId="{7482A112-61B7-F703-BF79-AC862DF454B4}"/>
          </ac:spMkLst>
        </pc:spChg>
        <pc:spChg chg="add del mod ord">
          <ac:chgData name="Tom Coleman-Haynes" userId="feac02dd-ca1d-495d-907d-e6674be69fc7" providerId="ADAL" clId="{56B6ECAD-371F-46B0-99C5-695870ED8D33}" dt="2024-02-27T14:21:50.741" v="1169" actId="478"/>
          <ac:spMkLst>
            <pc:docMk/>
            <pc:sldMk cId="2949503790" sldId="898"/>
            <ac:spMk id="6" creationId="{439D57BF-8516-CDC5-39EC-D78173E5E385}"/>
          </ac:spMkLst>
        </pc:spChg>
        <pc:spChg chg="add del mod">
          <ac:chgData name="Tom Coleman-Haynes" userId="feac02dd-ca1d-495d-907d-e6674be69fc7" providerId="ADAL" clId="{56B6ECAD-371F-46B0-99C5-695870ED8D33}" dt="2024-02-27T14:21:52.666" v="1170" actId="478"/>
          <ac:spMkLst>
            <pc:docMk/>
            <pc:sldMk cId="2949503790" sldId="898"/>
            <ac:spMk id="8" creationId="{9E8528E2-BFFC-0DEF-11A2-293BCA6DA8F8}"/>
          </ac:spMkLst>
        </pc:spChg>
      </pc:sldChg>
      <pc:sldChg chg="modSp mod">
        <pc:chgData name="Tom Coleman-Haynes" userId="feac02dd-ca1d-495d-907d-e6674be69fc7" providerId="ADAL" clId="{56B6ECAD-371F-46B0-99C5-695870ED8D33}" dt="2024-02-22T16:18:12.790" v="28" actId="2711"/>
        <pc:sldMkLst>
          <pc:docMk/>
          <pc:sldMk cId="2107791092" sldId="906"/>
        </pc:sldMkLst>
        <pc:spChg chg="mod">
          <ac:chgData name="Tom Coleman-Haynes" userId="feac02dd-ca1d-495d-907d-e6674be69fc7" providerId="ADAL" clId="{56B6ECAD-371F-46B0-99C5-695870ED8D33}" dt="2024-02-22T16:18:12.790" v="28" actId="2711"/>
          <ac:spMkLst>
            <pc:docMk/>
            <pc:sldMk cId="2107791092" sldId="906"/>
            <ac:spMk id="3" creationId="{BAB2D921-5036-50A6-1C85-DA676BDD0E06}"/>
          </ac:spMkLst>
        </pc:spChg>
      </pc:sldChg>
      <pc:sldChg chg="modSp mod">
        <pc:chgData name="Tom Coleman-Haynes" userId="feac02dd-ca1d-495d-907d-e6674be69fc7" providerId="ADAL" clId="{56B6ECAD-371F-46B0-99C5-695870ED8D33}" dt="2024-02-26T17:12:15.721" v="991" actId="6549"/>
        <pc:sldMkLst>
          <pc:docMk/>
          <pc:sldMk cId="2654776497" sldId="907"/>
        </pc:sldMkLst>
        <pc:spChg chg="mod">
          <ac:chgData name="Tom Coleman-Haynes" userId="feac02dd-ca1d-495d-907d-e6674be69fc7" providerId="ADAL" clId="{56B6ECAD-371F-46B0-99C5-695870ED8D33}" dt="2024-02-26T17:12:15.721" v="991" actId="6549"/>
          <ac:spMkLst>
            <pc:docMk/>
            <pc:sldMk cId="2654776497" sldId="907"/>
            <ac:spMk id="3" creationId="{104B4B90-DC29-2616-045B-EB53DA78FE5C}"/>
          </ac:spMkLst>
        </pc:spChg>
      </pc:sldChg>
      <pc:sldChg chg="addSp delSp modSp mod">
        <pc:chgData name="Tom Coleman-Haynes" userId="feac02dd-ca1d-495d-907d-e6674be69fc7" providerId="ADAL" clId="{56B6ECAD-371F-46B0-99C5-695870ED8D33}" dt="2024-02-26T17:13:02.897" v="995" actId="20577"/>
        <pc:sldMkLst>
          <pc:docMk/>
          <pc:sldMk cId="3032936453" sldId="908"/>
        </pc:sldMkLst>
        <pc:spChg chg="del mod">
          <ac:chgData name="Tom Coleman-Haynes" userId="feac02dd-ca1d-495d-907d-e6674be69fc7" providerId="ADAL" clId="{56B6ECAD-371F-46B0-99C5-695870ED8D33}" dt="2024-02-22T16:18:49.267" v="38" actId="478"/>
          <ac:spMkLst>
            <pc:docMk/>
            <pc:sldMk cId="3032936453" sldId="908"/>
            <ac:spMk id="3" creationId="{104B4B90-DC29-2616-045B-EB53DA78FE5C}"/>
          </ac:spMkLst>
        </pc:spChg>
        <pc:spChg chg="add mod">
          <ac:chgData name="Tom Coleman-Haynes" userId="feac02dd-ca1d-495d-907d-e6674be69fc7" providerId="ADAL" clId="{56B6ECAD-371F-46B0-99C5-695870ED8D33}" dt="2024-02-26T17:03:08.970" v="955"/>
          <ac:spMkLst>
            <pc:docMk/>
            <pc:sldMk cId="3032936453" sldId="908"/>
            <ac:spMk id="3" creationId="{5275E114-B782-5B36-96EA-A440283D7AB5}"/>
          </ac:spMkLst>
        </pc:spChg>
        <pc:spChg chg="del">
          <ac:chgData name="Tom Coleman-Haynes" userId="feac02dd-ca1d-495d-907d-e6674be69fc7" providerId="ADAL" clId="{56B6ECAD-371F-46B0-99C5-695870ED8D33}" dt="2024-02-26T17:03:08.695" v="954" actId="478"/>
          <ac:spMkLst>
            <pc:docMk/>
            <pc:sldMk cId="3032936453" sldId="908"/>
            <ac:spMk id="4" creationId="{B8120AD4-AFB3-F267-8D6F-88C5289E4449}"/>
          </ac:spMkLst>
        </pc:spChg>
        <pc:spChg chg="add mod">
          <ac:chgData name="Tom Coleman-Haynes" userId="feac02dd-ca1d-495d-907d-e6674be69fc7" providerId="ADAL" clId="{56B6ECAD-371F-46B0-99C5-695870ED8D33}" dt="2024-02-26T17:13:02.897" v="995" actId="20577"/>
          <ac:spMkLst>
            <pc:docMk/>
            <pc:sldMk cId="3032936453" sldId="908"/>
            <ac:spMk id="5" creationId="{39240491-6086-A6E0-FF3C-99E7A6FFA951}"/>
          </ac:spMkLst>
        </pc:spChg>
        <pc:spChg chg="add del mod">
          <ac:chgData name="Tom Coleman-Haynes" userId="feac02dd-ca1d-495d-907d-e6674be69fc7" providerId="ADAL" clId="{56B6ECAD-371F-46B0-99C5-695870ED8D33}" dt="2024-02-22T16:19:23.475" v="48" actId="478"/>
          <ac:spMkLst>
            <pc:docMk/>
            <pc:sldMk cId="3032936453" sldId="908"/>
            <ac:spMk id="9" creationId="{50A7BE65-75DF-49EF-791F-3C869C569BD1}"/>
          </ac:spMkLst>
        </pc:spChg>
      </pc:sldChg>
      <pc:sldChg chg="modNotesTx">
        <pc:chgData name="Tom Coleman-Haynes" userId="feac02dd-ca1d-495d-907d-e6674be69fc7" providerId="ADAL" clId="{56B6ECAD-371F-46B0-99C5-695870ED8D33}" dt="2024-02-27T10:29:07.379" v="1000" actId="2711"/>
        <pc:sldMkLst>
          <pc:docMk/>
          <pc:sldMk cId="1361514503" sldId="919"/>
        </pc:sldMkLst>
      </pc:sldChg>
      <pc:sldChg chg="modSp mod">
        <pc:chgData name="Tom Coleman-Haynes" userId="feac02dd-ca1d-495d-907d-e6674be69fc7" providerId="ADAL" clId="{56B6ECAD-371F-46B0-99C5-695870ED8D33}" dt="2024-02-22T16:24:38.626" v="79" actId="948"/>
        <pc:sldMkLst>
          <pc:docMk/>
          <pc:sldMk cId="3283208828" sldId="922"/>
        </pc:sldMkLst>
        <pc:spChg chg="mod">
          <ac:chgData name="Tom Coleman-Haynes" userId="feac02dd-ca1d-495d-907d-e6674be69fc7" providerId="ADAL" clId="{56B6ECAD-371F-46B0-99C5-695870ED8D33}" dt="2024-02-22T16:24:38.626" v="79" actId="948"/>
          <ac:spMkLst>
            <pc:docMk/>
            <pc:sldMk cId="3283208828" sldId="922"/>
            <ac:spMk id="3" creationId="{BD3636F8-4F4A-2A27-CE63-5BE2CC68E1C8}"/>
          </ac:spMkLst>
        </pc:spChg>
      </pc:sldChg>
      <pc:sldChg chg="modSp mod">
        <pc:chgData name="Tom Coleman-Haynes" userId="feac02dd-ca1d-495d-907d-e6674be69fc7" providerId="ADAL" clId="{56B6ECAD-371F-46B0-99C5-695870ED8D33}" dt="2024-02-22T16:25:27.660" v="82" actId="20577"/>
        <pc:sldMkLst>
          <pc:docMk/>
          <pc:sldMk cId="1332159816" sldId="925"/>
        </pc:sldMkLst>
        <pc:spChg chg="mod">
          <ac:chgData name="Tom Coleman-Haynes" userId="feac02dd-ca1d-495d-907d-e6674be69fc7" providerId="ADAL" clId="{56B6ECAD-371F-46B0-99C5-695870ED8D33}" dt="2024-02-22T16:25:27.660" v="82" actId="20577"/>
          <ac:spMkLst>
            <pc:docMk/>
            <pc:sldMk cId="1332159816" sldId="925"/>
            <ac:spMk id="6" creationId="{6F7A957D-8E45-B11C-2A9E-653E368509B8}"/>
          </ac:spMkLst>
        </pc:spChg>
      </pc:sldChg>
      <pc:sldChg chg="modSp mod modNotes">
        <pc:chgData name="Tom Coleman-Haynes" userId="feac02dd-ca1d-495d-907d-e6674be69fc7" providerId="ADAL" clId="{56B6ECAD-371F-46B0-99C5-695870ED8D33}" dt="2024-02-22T16:26:03.200" v="90"/>
        <pc:sldMkLst>
          <pc:docMk/>
          <pc:sldMk cId="4107022151" sldId="926"/>
        </pc:sldMkLst>
        <pc:spChg chg="mod">
          <ac:chgData name="Tom Coleman-Haynes" userId="feac02dd-ca1d-495d-907d-e6674be69fc7" providerId="ADAL" clId="{56B6ECAD-371F-46B0-99C5-695870ED8D33}" dt="2024-02-22T16:26:03.200" v="90"/>
          <ac:spMkLst>
            <pc:docMk/>
            <pc:sldMk cId="4107022151" sldId="926"/>
            <ac:spMk id="3" creationId="{29BA3B8B-E971-BB44-55F1-69601C17872F}"/>
          </ac:spMkLst>
        </pc:spChg>
      </pc:sldChg>
      <pc:sldChg chg="addSp delSp modSp mod">
        <pc:chgData name="Tom Coleman-Haynes" userId="feac02dd-ca1d-495d-907d-e6674be69fc7" providerId="ADAL" clId="{56B6ECAD-371F-46B0-99C5-695870ED8D33}" dt="2024-02-27T14:05:43.344" v="1114"/>
        <pc:sldMkLst>
          <pc:docMk/>
          <pc:sldMk cId="4116687770" sldId="932"/>
        </pc:sldMkLst>
        <pc:spChg chg="mod">
          <ac:chgData name="Tom Coleman-Haynes" userId="feac02dd-ca1d-495d-907d-e6674be69fc7" providerId="ADAL" clId="{56B6ECAD-371F-46B0-99C5-695870ED8D33}" dt="2024-02-26T17:10:36.386" v="984" actId="20577"/>
          <ac:spMkLst>
            <pc:docMk/>
            <pc:sldMk cId="4116687770" sldId="932"/>
            <ac:spMk id="2" creationId="{8E38E0FB-96D4-8E53-4F14-35838C5AA235}"/>
          </ac:spMkLst>
        </pc:spChg>
        <pc:spChg chg="mod">
          <ac:chgData name="Tom Coleman-Haynes" userId="feac02dd-ca1d-495d-907d-e6674be69fc7" providerId="ADAL" clId="{56B6ECAD-371F-46B0-99C5-695870ED8D33}" dt="2024-02-27T14:05:43.344" v="1114"/>
          <ac:spMkLst>
            <pc:docMk/>
            <pc:sldMk cId="4116687770" sldId="932"/>
            <ac:spMk id="3" creationId="{1CE19432-67E0-5A47-BEDB-353468898092}"/>
          </ac:spMkLst>
        </pc:spChg>
        <pc:spChg chg="add mod">
          <ac:chgData name="Tom Coleman-Haynes" userId="feac02dd-ca1d-495d-907d-e6674be69fc7" providerId="ADAL" clId="{56B6ECAD-371F-46B0-99C5-695870ED8D33}" dt="2024-02-26T17:10:45.073" v="986"/>
          <ac:spMkLst>
            <pc:docMk/>
            <pc:sldMk cId="4116687770" sldId="932"/>
            <ac:spMk id="4" creationId="{E7907798-17F8-1E1A-C4DA-E528AC3C896B}"/>
          </ac:spMkLst>
        </pc:spChg>
        <pc:spChg chg="del">
          <ac:chgData name="Tom Coleman-Haynes" userId="feac02dd-ca1d-495d-907d-e6674be69fc7" providerId="ADAL" clId="{56B6ECAD-371F-46B0-99C5-695870ED8D33}" dt="2024-02-26T17:10:44.332" v="985" actId="478"/>
          <ac:spMkLst>
            <pc:docMk/>
            <pc:sldMk cId="4116687770" sldId="932"/>
            <ac:spMk id="5" creationId="{04355D8F-560C-BDEB-04B0-750B9362E20E}"/>
          </ac:spMkLst>
        </pc:spChg>
        <pc:spChg chg="mod">
          <ac:chgData name="Tom Coleman-Haynes" userId="feac02dd-ca1d-495d-907d-e6674be69fc7" providerId="ADAL" clId="{56B6ECAD-371F-46B0-99C5-695870ED8D33}" dt="2024-02-22T16:26:44.488" v="102" actId="404"/>
          <ac:spMkLst>
            <pc:docMk/>
            <pc:sldMk cId="4116687770" sldId="932"/>
            <ac:spMk id="7" creationId="{7C8080D9-4E6B-4FA1-EA29-A6CFD9372227}"/>
          </ac:spMkLst>
        </pc:spChg>
      </pc:sldChg>
      <pc:sldChg chg="modSp mod">
        <pc:chgData name="Tom Coleman-Haynes" userId="feac02dd-ca1d-495d-907d-e6674be69fc7" providerId="ADAL" clId="{56B6ECAD-371F-46B0-99C5-695870ED8D33}" dt="2024-02-22T16:43:40.745" v="323" actId="20577"/>
        <pc:sldMkLst>
          <pc:docMk/>
          <pc:sldMk cId="1732728165" sldId="935"/>
        </pc:sldMkLst>
        <pc:spChg chg="mod">
          <ac:chgData name="Tom Coleman-Haynes" userId="feac02dd-ca1d-495d-907d-e6674be69fc7" providerId="ADAL" clId="{56B6ECAD-371F-46B0-99C5-695870ED8D33}" dt="2024-02-22T16:43:40.745" v="323" actId="20577"/>
          <ac:spMkLst>
            <pc:docMk/>
            <pc:sldMk cId="1732728165" sldId="935"/>
            <ac:spMk id="3" creationId="{200202AA-9E77-CFCD-C772-C14393EDA10B}"/>
          </ac:spMkLst>
        </pc:spChg>
      </pc:sldChg>
      <pc:sldChg chg="addSp delSp modSp mod modNotes">
        <pc:chgData name="Tom Coleman-Haynes" userId="feac02dd-ca1d-495d-907d-e6674be69fc7" providerId="ADAL" clId="{56B6ECAD-371F-46B0-99C5-695870ED8D33}" dt="2024-02-27T14:05:43.344" v="1114"/>
        <pc:sldMkLst>
          <pc:docMk/>
          <pc:sldMk cId="2318681987" sldId="937"/>
        </pc:sldMkLst>
        <pc:spChg chg="add mod">
          <ac:chgData name="Tom Coleman-Haynes" userId="feac02dd-ca1d-495d-907d-e6674be69fc7" providerId="ADAL" clId="{56B6ECAD-371F-46B0-99C5-695870ED8D33}" dt="2024-02-26T17:10:49.112" v="988"/>
          <ac:spMkLst>
            <pc:docMk/>
            <pc:sldMk cId="2318681987" sldId="937"/>
            <ac:spMk id="4" creationId="{77300D47-E1A4-96D8-D1B3-9B415CC0D435}"/>
          </ac:spMkLst>
        </pc:spChg>
        <pc:spChg chg="del">
          <ac:chgData name="Tom Coleman-Haynes" userId="feac02dd-ca1d-495d-907d-e6674be69fc7" providerId="ADAL" clId="{56B6ECAD-371F-46B0-99C5-695870ED8D33}" dt="2024-02-26T17:10:48.355" v="987" actId="478"/>
          <ac:spMkLst>
            <pc:docMk/>
            <pc:sldMk cId="2318681987" sldId="937"/>
            <ac:spMk id="5" creationId="{28B9D6B2-9ECC-F64A-B740-876B1C117735}"/>
          </ac:spMkLst>
        </pc:spChg>
      </pc:sldChg>
      <pc:sldChg chg="modNotesTx">
        <pc:chgData name="Tom Coleman-Haynes" userId="feac02dd-ca1d-495d-907d-e6674be69fc7" providerId="ADAL" clId="{56B6ECAD-371F-46B0-99C5-695870ED8D33}" dt="2024-02-27T10:28:46.909" v="998" actId="20577"/>
        <pc:sldMkLst>
          <pc:docMk/>
          <pc:sldMk cId="2373046266" sldId="942"/>
        </pc:sldMkLst>
      </pc:sldChg>
      <pc:sldChg chg="modNotes">
        <pc:chgData name="Tom Coleman-Haynes" userId="feac02dd-ca1d-495d-907d-e6674be69fc7" providerId="ADAL" clId="{56B6ECAD-371F-46B0-99C5-695870ED8D33}" dt="2024-02-27T14:05:43.344" v="1114"/>
        <pc:sldMkLst>
          <pc:docMk/>
          <pc:sldMk cId="2615979445" sldId="945"/>
        </pc:sldMkLst>
      </pc:sldChg>
      <pc:sldChg chg="modNotes modNotesTx">
        <pc:chgData name="Tom Coleman-Haynes" userId="feac02dd-ca1d-495d-907d-e6674be69fc7" providerId="ADAL" clId="{56B6ECAD-371F-46B0-99C5-695870ED8D33}" dt="2024-02-27T14:07:38.131" v="1132"/>
        <pc:sldMkLst>
          <pc:docMk/>
          <pc:sldMk cId="3961464360" sldId="955"/>
        </pc:sldMkLst>
      </pc:sldChg>
      <pc:sldChg chg="modNotesTx">
        <pc:chgData name="Tom Coleman-Haynes" userId="feac02dd-ca1d-495d-907d-e6674be69fc7" providerId="ADAL" clId="{56B6ECAD-371F-46B0-99C5-695870ED8D33}" dt="2024-02-27T10:29:21.757" v="1002" actId="2711"/>
        <pc:sldMkLst>
          <pc:docMk/>
          <pc:sldMk cId="994712951" sldId="961"/>
        </pc:sldMkLst>
      </pc:sldChg>
      <pc:sldChg chg="modSp mod">
        <pc:chgData name="Tom Coleman-Haynes" userId="feac02dd-ca1d-495d-907d-e6674be69fc7" providerId="ADAL" clId="{56B6ECAD-371F-46B0-99C5-695870ED8D33}" dt="2024-02-22T16:23:02.054" v="78" actId="20577"/>
        <pc:sldMkLst>
          <pc:docMk/>
          <pc:sldMk cId="2614907234" sldId="964"/>
        </pc:sldMkLst>
        <pc:spChg chg="mod">
          <ac:chgData name="Tom Coleman-Haynes" userId="feac02dd-ca1d-495d-907d-e6674be69fc7" providerId="ADAL" clId="{56B6ECAD-371F-46B0-99C5-695870ED8D33}" dt="2024-02-22T16:22:47.928" v="66" actId="20577"/>
          <ac:spMkLst>
            <pc:docMk/>
            <pc:sldMk cId="2614907234" sldId="964"/>
            <ac:spMk id="11" creationId="{416C2BB1-E112-AE1C-A105-5D9DA2AA4326}"/>
          </ac:spMkLst>
        </pc:spChg>
        <pc:spChg chg="mod">
          <ac:chgData name="Tom Coleman-Haynes" userId="feac02dd-ca1d-495d-907d-e6674be69fc7" providerId="ADAL" clId="{56B6ECAD-371F-46B0-99C5-695870ED8D33}" dt="2024-02-22T16:22:51.961" v="69" actId="20577"/>
          <ac:spMkLst>
            <pc:docMk/>
            <pc:sldMk cId="2614907234" sldId="964"/>
            <ac:spMk id="12" creationId="{CC64AEFF-9CFB-DB4A-20C8-92222AD8729A}"/>
          </ac:spMkLst>
        </pc:spChg>
        <pc:spChg chg="mod">
          <ac:chgData name="Tom Coleman-Haynes" userId="feac02dd-ca1d-495d-907d-e6674be69fc7" providerId="ADAL" clId="{56B6ECAD-371F-46B0-99C5-695870ED8D33}" dt="2024-02-22T16:20:21.797" v="51" actId="1076"/>
          <ac:spMkLst>
            <pc:docMk/>
            <pc:sldMk cId="2614907234" sldId="964"/>
            <ac:spMk id="14" creationId="{1E4A96B3-3BE3-F9AB-4103-1AE3E94781F3}"/>
          </ac:spMkLst>
        </pc:spChg>
        <pc:spChg chg="mod">
          <ac:chgData name="Tom Coleman-Haynes" userId="feac02dd-ca1d-495d-907d-e6674be69fc7" providerId="ADAL" clId="{56B6ECAD-371F-46B0-99C5-695870ED8D33}" dt="2024-02-22T16:22:55.270" v="72" actId="20577"/>
          <ac:spMkLst>
            <pc:docMk/>
            <pc:sldMk cId="2614907234" sldId="964"/>
            <ac:spMk id="15" creationId="{4D9FE351-DA9F-09F9-C382-3246BA34ED16}"/>
          </ac:spMkLst>
        </pc:spChg>
        <pc:spChg chg="mod">
          <ac:chgData name="Tom Coleman-Haynes" userId="feac02dd-ca1d-495d-907d-e6674be69fc7" providerId="ADAL" clId="{56B6ECAD-371F-46B0-99C5-695870ED8D33}" dt="2024-02-22T16:22:58.845" v="75" actId="20577"/>
          <ac:spMkLst>
            <pc:docMk/>
            <pc:sldMk cId="2614907234" sldId="964"/>
            <ac:spMk id="16" creationId="{E450F461-6176-1FCF-CBE4-EDD0144C7659}"/>
          </ac:spMkLst>
        </pc:spChg>
        <pc:spChg chg="mod">
          <ac:chgData name="Tom Coleman-Haynes" userId="feac02dd-ca1d-495d-907d-e6674be69fc7" providerId="ADAL" clId="{56B6ECAD-371F-46B0-99C5-695870ED8D33}" dt="2024-02-22T16:23:02.054" v="78" actId="20577"/>
          <ac:spMkLst>
            <pc:docMk/>
            <pc:sldMk cId="2614907234" sldId="964"/>
            <ac:spMk id="17" creationId="{087011FB-68EA-3313-32E5-60C5F7642AB4}"/>
          </ac:spMkLst>
        </pc:spChg>
        <pc:spChg chg="mod">
          <ac:chgData name="Tom Coleman-Haynes" userId="feac02dd-ca1d-495d-907d-e6674be69fc7" providerId="ADAL" clId="{56B6ECAD-371F-46B0-99C5-695870ED8D33}" dt="2024-02-22T16:22:36.551" v="63" actId="20577"/>
          <ac:spMkLst>
            <pc:docMk/>
            <pc:sldMk cId="2614907234" sldId="964"/>
            <ac:spMk id="18" creationId="{CEB707E9-30F2-8213-9239-D936F5209070}"/>
          </ac:spMkLst>
        </pc:spChg>
      </pc:sldChg>
      <pc:sldChg chg="addSp delSp modSp mod modClrScheme chgLayout">
        <pc:chgData name="Tom Coleman-Haynes" userId="feac02dd-ca1d-495d-907d-e6674be69fc7" providerId="ADAL" clId="{56B6ECAD-371F-46B0-99C5-695870ED8D33}" dt="2024-02-27T14:21:27.763" v="1163" actId="478"/>
        <pc:sldMkLst>
          <pc:docMk/>
          <pc:sldMk cId="2412095323" sldId="993"/>
        </pc:sldMkLst>
        <pc:spChg chg="del mod ord">
          <ac:chgData name="Tom Coleman-Haynes" userId="feac02dd-ca1d-495d-907d-e6674be69fc7" providerId="ADAL" clId="{56B6ECAD-371F-46B0-99C5-695870ED8D33}" dt="2024-02-27T14:21:21.318" v="1160" actId="700"/>
          <ac:spMkLst>
            <pc:docMk/>
            <pc:sldMk cId="2412095323" sldId="993"/>
            <ac:spMk id="2" creationId="{6575E635-0D45-81CC-65F4-A508C2FD9AC5}"/>
          </ac:spMkLst>
        </pc:spChg>
        <pc:spChg chg="del mod ord">
          <ac:chgData name="Tom Coleman-Haynes" userId="feac02dd-ca1d-495d-907d-e6674be69fc7" providerId="ADAL" clId="{56B6ECAD-371F-46B0-99C5-695870ED8D33}" dt="2024-02-27T14:21:27.763" v="1163" actId="478"/>
          <ac:spMkLst>
            <pc:docMk/>
            <pc:sldMk cId="2412095323" sldId="993"/>
            <ac:spMk id="3" creationId="{EBB67D4B-210D-8FDB-C2F3-F7185B93AE51}"/>
          </ac:spMkLst>
        </pc:spChg>
        <pc:spChg chg="add mod ord">
          <ac:chgData name="Tom Coleman-Haynes" userId="feac02dd-ca1d-495d-907d-e6674be69fc7" providerId="ADAL" clId="{56B6ECAD-371F-46B0-99C5-695870ED8D33}" dt="2024-02-27T14:21:25.508" v="1162"/>
          <ac:spMkLst>
            <pc:docMk/>
            <pc:sldMk cId="2412095323" sldId="993"/>
            <ac:spMk id="4" creationId="{BD399C6A-167B-9202-7AC7-9D88B307849B}"/>
          </ac:spMkLst>
        </pc:spChg>
        <pc:spChg chg="add del mod ord">
          <ac:chgData name="Tom Coleman-Haynes" userId="feac02dd-ca1d-495d-907d-e6674be69fc7" providerId="ADAL" clId="{56B6ECAD-371F-46B0-99C5-695870ED8D33}" dt="2024-02-27T14:21:27.763" v="1163" actId="478"/>
          <ac:spMkLst>
            <pc:docMk/>
            <pc:sldMk cId="2412095323" sldId="993"/>
            <ac:spMk id="5" creationId="{41DF240F-D24B-51FB-BF1B-1294254A3E4A}"/>
          </ac:spMkLst>
        </pc:spChg>
        <pc:spChg chg="add del mod ord">
          <ac:chgData name="Tom Coleman-Haynes" userId="feac02dd-ca1d-495d-907d-e6674be69fc7" providerId="ADAL" clId="{56B6ECAD-371F-46B0-99C5-695870ED8D33}" dt="2024-02-27T14:21:27.763" v="1163" actId="478"/>
          <ac:spMkLst>
            <pc:docMk/>
            <pc:sldMk cId="2412095323" sldId="993"/>
            <ac:spMk id="6" creationId="{74290596-4798-D7ED-C48E-7A7DA445F911}"/>
          </ac:spMkLst>
        </pc:spChg>
      </pc:sldChg>
      <pc:sldChg chg="modSp mod modNotes">
        <pc:chgData name="Tom Coleman-Haynes" userId="feac02dd-ca1d-495d-907d-e6674be69fc7" providerId="ADAL" clId="{56B6ECAD-371F-46B0-99C5-695870ED8D33}" dt="2024-02-27T14:06:01.940" v="1122" actId="20577"/>
        <pc:sldMkLst>
          <pc:docMk/>
          <pc:sldMk cId="3049596282" sldId="994"/>
        </pc:sldMkLst>
        <pc:spChg chg="mod">
          <ac:chgData name="Tom Coleman-Haynes" userId="feac02dd-ca1d-495d-907d-e6674be69fc7" providerId="ADAL" clId="{56B6ECAD-371F-46B0-99C5-695870ED8D33}" dt="2024-02-27T14:06:01.940" v="1122" actId="20577"/>
          <ac:spMkLst>
            <pc:docMk/>
            <pc:sldMk cId="3049596282" sldId="994"/>
            <ac:spMk id="3" creationId="{C34B81E8-93D6-6926-8FD9-DEC4156D9673}"/>
          </ac:spMkLst>
        </pc:spChg>
      </pc:sldChg>
      <pc:sldChg chg="modSp mod modNotes">
        <pc:chgData name="Tom Coleman-Haynes" userId="feac02dd-ca1d-495d-907d-e6674be69fc7" providerId="ADAL" clId="{56B6ECAD-371F-46B0-99C5-695870ED8D33}" dt="2024-02-27T14:05:43.344" v="1114"/>
        <pc:sldMkLst>
          <pc:docMk/>
          <pc:sldMk cId="883410895" sldId="997"/>
        </pc:sldMkLst>
        <pc:spChg chg="mod">
          <ac:chgData name="Tom Coleman-Haynes" userId="feac02dd-ca1d-495d-907d-e6674be69fc7" providerId="ADAL" clId="{56B6ECAD-371F-46B0-99C5-695870ED8D33}" dt="2024-02-22T16:28:25.715" v="110" actId="948"/>
          <ac:spMkLst>
            <pc:docMk/>
            <pc:sldMk cId="883410895" sldId="997"/>
            <ac:spMk id="12" creationId="{D9C8977C-593C-8779-1EC9-FAC90D245AA5}"/>
          </ac:spMkLst>
        </pc:spChg>
      </pc:sldChg>
      <pc:sldChg chg="modSp modNotes modNotesTx">
        <pc:chgData name="Tom Coleman-Haynes" userId="feac02dd-ca1d-495d-907d-e6674be69fc7" providerId="ADAL" clId="{56B6ECAD-371F-46B0-99C5-695870ED8D33}" dt="2024-02-27T14:05:43.344" v="1114"/>
        <pc:sldMkLst>
          <pc:docMk/>
          <pc:sldMk cId="2420507056" sldId="1001"/>
        </pc:sldMkLst>
        <pc:spChg chg="mod">
          <ac:chgData name="Tom Coleman-Haynes" userId="feac02dd-ca1d-495d-907d-e6674be69fc7" providerId="ADAL" clId="{56B6ECAD-371F-46B0-99C5-695870ED8D33}" dt="2024-02-27T14:05:43.344" v="1114"/>
          <ac:spMkLst>
            <pc:docMk/>
            <pc:sldMk cId="2420507056" sldId="1001"/>
            <ac:spMk id="2" creationId="{42D93CF0-3A37-F225-9AF9-69A67FFD94F6}"/>
          </ac:spMkLst>
        </pc:spChg>
      </pc:sldChg>
      <pc:sldChg chg="modSp mod">
        <pc:chgData name="Tom Coleman-Haynes" userId="feac02dd-ca1d-495d-907d-e6674be69fc7" providerId="ADAL" clId="{56B6ECAD-371F-46B0-99C5-695870ED8D33}" dt="2024-02-27T14:06:20.988" v="1130" actId="20577"/>
        <pc:sldMkLst>
          <pc:docMk/>
          <pc:sldMk cId="4269087520" sldId="1002"/>
        </pc:sldMkLst>
        <pc:spChg chg="mod">
          <ac:chgData name="Tom Coleman-Haynes" userId="feac02dd-ca1d-495d-907d-e6674be69fc7" providerId="ADAL" clId="{56B6ECAD-371F-46B0-99C5-695870ED8D33}" dt="2024-02-27T14:06:20.988" v="1130" actId="20577"/>
          <ac:spMkLst>
            <pc:docMk/>
            <pc:sldMk cId="4269087520" sldId="1002"/>
            <ac:spMk id="2" creationId="{F4740E5F-7E43-F3EE-E230-37C4A2C875AE}"/>
          </ac:spMkLst>
        </pc:spChg>
      </pc:sldChg>
      <pc:sldChg chg="modSp">
        <pc:chgData name="Tom Coleman-Haynes" userId="feac02dd-ca1d-495d-907d-e6674be69fc7" providerId="ADAL" clId="{56B6ECAD-371F-46B0-99C5-695870ED8D33}" dt="2024-02-27T14:05:43.344" v="1114"/>
        <pc:sldMkLst>
          <pc:docMk/>
          <pc:sldMk cId="3025530335" sldId="1005"/>
        </pc:sldMkLst>
        <pc:spChg chg="mod">
          <ac:chgData name="Tom Coleman-Haynes" userId="feac02dd-ca1d-495d-907d-e6674be69fc7" providerId="ADAL" clId="{56B6ECAD-371F-46B0-99C5-695870ED8D33}" dt="2024-02-27T14:05:43.344" v="1114"/>
          <ac:spMkLst>
            <pc:docMk/>
            <pc:sldMk cId="3025530335" sldId="1005"/>
            <ac:spMk id="3" creationId="{13E4ED2C-217C-7FEF-EBE0-DBF4E49C636C}"/>
          </ac:spMkLst>
        </pc:spChg>
      </pc:sldChg>
      <pc:sldChg chg="modNotesTx">
        <pc:chgData name="Tom Coleman-Haynes" userId="feac02dd-ca1d-495d-907d-e6674be69fc7" providerId="ADAL" clId="{56B6ECAD-371F-46B0-99C5-695870ED8D33}" dt="2024-02-27T10:29:52.001" v="1006" actId="113"/>
        <pc:sldMkLst>
          <pc:docMk/>
          <pc:sldMk cId="3562604027" sldId="1006"/>
        </pc:sldMkLst>
      </pc:sldChg>
      <pc:sldChg chg="modSp modNotesTx">
        <pc:chgData name="Tom Coleman-Haynes" userId="feac02dd-ca1d-495d-907d-e6674be69fc7" providerId="ADAL" clId="{56B6ECAD-371F-46B0-99C5-695870ED8D33}" dt="2024-02-27T14:06:49.445" v="1131" actId="20577"/>
        <pc:sldMkLst>
          <pc:docMk/>
          <pc:sldMk cId="1026669344" sldId="1007"/>
        </pc:sldMkLst>
        <pc:spChg chg="mod">
          <ac:chgData name="Tom Coleman-Haynes" userId="feac02dd-ca1d-495d-907d-e6674be69fc7" providerId="ADAL" clId="{56B6ECAD-371F-46B0-99C5-695870ED8D33}" dt="2024-02-27T14:06:49.445" v="1131" actId="20577"/>
          <ac:spMkLst>
            <pc:docMk/>
            <pc:sldMk cId="1026669344" sldId="1007"/>
            <ac:spMk id="3" creationId="{13E4ED2C-217C-7FEF-EBE0-DBF4E49C636C}"/>
          </ac:spMkLst>
        </pc:spChg>
      </pc:sldChg>
      <pc:sldChg chg="modSp">
        <pc:chgData name="Tom Coleman-Haynes" userId="feac02dd-ca1d-495d-907d-e6674be69fc7" providerId="ADAL" clId="{56B6ECAD-371F-46B0-99C5-695870ED8D33}" dt="2024-02-27T14:05:43.344" v="1114"/>
        <pc:sldMkLst>
          <pc:docMk/>
          <pc:sldMk cId="3999215801" sldId="1009"/>
        </pc:sldMkLst>
        <pc:spChg chg="mod">
          <ac:chgData name="Tom Coleman-Haynes" userId="feac02dd-ca1d-495d-907d-e6674be69fc7" providerId="ADAL" clId="{56B6ECAD-371F-46B0-99C5-695870ED8D33}" dt="2024-02-27T14:05:43.344" v="1114"/>
          <ac:spMkLst>
            <pc:docMk/>
            <pc:sldMk cId="3999215801" sldId="1009"/>
            <ac:spMk id="3" creationId="{13E4ED2C-217C-7FEF-EBE0-DBF4E49C636C}"/>
          </ac:spMkLst>
        </pc:spChg>
      </pc:sldChg>
      <pc:sldChg chg="modNotes modNotesTx">
        <pc:chgData name="Tom Coleman-Haynes" userId="feac02dd-ca1d-495d-907d-e6674be69fc7" providerId="ADAL" clId="{56B6ECAD-371F-46B0-99C5-695870ED8D33}" dt="2024-02-27T14:05:06.246" v="1095" actId="27636"/>
        <pc:sldMkLst>
          <pc:docMk/>
          <pc:sldMk cId="585254171" sldId="1014"/>
        </pc:sldMkLst>
      </pc:sldChg>
      <pc:sldChg chg="modSp mod">
        <pc:chgData name="Tom Coleman-Haynes" userId="feac02dd-ca1d-495d-907d-e6674be69fc7" providerId="ADAL" clId="{56B6ECAD-371F-46B0-99C5-695870ED8D33}" dt="2024-02-26T16:56:50.189" v="867" actId="12"/>
        <pc:sldMkLst>
          <pc:docMk/>
          <pc:sldMk cId="1363241816" sldId="1018"/>
        </pc:sldMkLst>
        <pc:spChg chg="mod">
          <ac:chgData name="Tom Coleman-Haynes" userId="feac02dd-ca1d-495d-907d-e6674be69fc7" providerId="ADAL" clId="{56B6ECAD-371F-46B0-99C5-695870ED8D33}" dt="2024-02-26T16:56:50.189" v="867" actId="12"/>
          <ac:spMkLst>
            <pc:docMk/>
            <pc:sldMk cId="1363241816" sldId="1018"/>
            <ac:spMk id="3" creationId="{62678B2A-DDF0-6881-50F0-204BD1B26B53}"/>
          </ac:spMkLst>
        </pc:spChg>
      </pc:sldChg>
      <pc:sldChg chg="mod modClrScheme chgLayout">
        <pc:chgData name="Tom Coleman-Haynes" userId="feac02dd-ca1d-495d-907d-e6674be69fc7" providerId="ADAL" clId="{56B6ECAD-371F-46B0-99C5-695870ED8D33}" dt="2024-02-27T14:22:31.725" v="1179" actId="700"/>
        <pc:sldMkLst>
          <pc:docMk/>
          <pc:sldMk cId="3085767228" sldId="1020"/>
        </pc:sldMkLst>
      </pc:sldChg>
      <pc:sldChg chg="addSp delSp modSp mod">
        <pc:chgData name="Tom Coleman-Haynes" userId="feac02dd-ca1d-495d-907d-e6674be69fc7" providerId="ADAL" clId="{56B6ECAD-371F-46B0-99C5-695870ED8D33}" dt="2024-02-26T17:10:53.977" v="990"/>
        <pc:sldMkLst>
          <pc:docMk/>
          <pc:sldMk cId="1035695188" sldId="1511"/>
        </pc:sldMkLst>
        <pc:spChg chg="del">
          <ac:chgData name="Tom Coleman-Haynes" userId="feac02dd-ca1d-495d-907d-e6674be69fc7" providerId="ADAL" clId="{56B6ECAD-371F-46B0-99C5-695870ED8D33}" dt="2024-02-22T16:31:52.841" v="128" actId="478"/>
          <ac:spMkLst>
            <pc:docMk/>
            <pc:sldMk cId="1035695188" sldId="1511"/>
            <ac:spMk id="5" creationId="{24787B33-48C4-26E8-0D31-AA25B8D79B59}"/>
          </ac:spMkLst>
        </pc:spChg>
        <pc:spChg chg="add mod">
          <ac:chgData name="Tom Coleman-Haynes" userId="feac02dd-ca1d-495d-907d-e6674be69fc7" providerId="ADAL" clId="{56B6ECAD-371F-46B0-99C5-695870ED8D33}" dt="2024-02-26T17:10:53.977" v="990"/>
          <ac:spMkLst>
            <pc:docMk/>
            <pc:sldMk cId="1035695188" sldId="1511"/>
            <ac:spMk id="5" creationId="{C7FA5452-F48B-FA25-A070-3317BC0FBE12}"/>
          </ac:spMkLst>
        </pc:spChg>
        <pc:spChg chg="add del mod">
          <ac:chgData name="Tom Coleman-Haynes" userId="feac02dd-ca1d-495d-907d-e6674be69fc7" providerId="ADAL" clId="{56B6ECAD-371F-46B0-99C5-695870ED8D33}" dt="2024-02-26T17:10:53.172" v="989" actId="478"/>
          <ac:spMkLst>
            <pc:docMk/>
            <pc:sldMk cId="1035695188" sldId="1511"/>
            <ac:spMk id="7" creationId="{A2EFA0E1-706A-6D93-A616-B71864E32171}"/>
          </ac:spMkLst>
        </pc:spChg>
        <pc:picChg chg="add mod">
          <ac:chgData name="Tom Coleman-Haynes" userId="feac02dd-ca1d-495d-907d-e6674be69fc7" providerId="ADAL" clId="{56B6ECAD-371F-46B0-99C5-695870ED8D33}" dt="2024-02-23T13:13:47.192" v="722" actId="1076"/>
          <ac:picMkLst>
            <pc:docMk/>
            <pc:sldMk cId="1035695188" sldId="1511"/>
            <ac:picMk id="3" creationId="{16EA9D0B-907B-5FE9-CA0B-DE2792F23754}"/>
          </ac:picMkLst>
        </pc:picChg>
        <pc:picChg chg="mod">
          <ac:chgData name="Tom Coleman-Haynes" userId="feac02dd-ca1d-495d-907d-e6674be69fc7" providerId="ADAL" clId="{56B6ECAD-371F-46B0-99C5-695870ED8D33}" dt="2024-02-23T13:13:43.727" v="720" actId="1076"/>
          <ac:picMkLst>
            <pc:docMk/>
            <pc:sldMk cId="1035695188" sldId="1511"/>
            <ac:picMk id="4" creationId="{E524C9BA-AD98-6090-83EE-3A90442C0BC9}"/>
          </ac:picMkLst>
        </pc:picChg>
        <pc:picChg chg="del">
          <ac:chgData name="Tom Coleman-Haynes" userId="feac02dd-ca1d-495d-907d-e6674be69fc7" providerId="ADAL" clId="{56B6ECAD-371F-46B0-99C5-695870ED8D33}" dt="2024-02-22T16:31:31.904" v="123" actId="478"/>
          <ac:picMkLst>
            <pc:docMk/>
            <pc:sldMk cId="1035695188" sldId="1511"/>
            <ac:picMk id="6" creationId="{EB2F2129-AF0F-6B50-BE67-2F9D6D6B8891}"/>
          </ac:picMkLst>
        </pc:picChg>
      </pc:sldChg>
      <pc:sldChg chg="modSp mod modNotes modNotesTx">
        <pc:chgData name="Tom Coleman-Haynes" userId="feac02dd-ca1d-495d-907d-e6674be69fc7" providerId="ADAL" clId="{56B6ECAD-371F-46B0-99C5-695870ED8D33}" dt="2024-02-27T14:05:06.312" v="1096" actId="27636"/>
        <pc:sldMkLst>
          <pc:docMk/>
          <pc:sldMk cId="277806113" sldId="1560"/>
        </pc:sldMkLst>
        <pc:spChg chg="mod">
          <ac:chgData name="Tom Coleman-Haynes" userId="feac02dd-ca1d-495d-907d-e6674be69fc7" providerId="ADAL" clId="{56B6ECAD-371F-46B0-99C5-695870ED8D33}" dt="2024-02-26T16:54:20.224" v="848" actId="948"/>
          <ac:spMkLst>
            <pc:docMk/>
            <pc:sldMk cId="277806113" sldId="1560"/>
            <ac:spMk id="5" creationId="{CEF5F03D-F6E7-D9E8-0BC0-6CFAB1F8A63A}"/>
          </ac:spMkLst>
        </pc:spChg>
      </pc:sldChg>
      <pc:sldChg chg="addSp delSp modSp mod">
        <pc:chgData name="Tom Coleman-Haynes" userId="feac02dd-ca1d-495d-907d-e6674be69fc7" providerId="ADAL" clId="{56B6ECAD-371F-46B0-99C5-695870ED8D33}" dt="2024-02-26T17:00:49.015" v="937" actId="948"/>
        <pc:sldMkLst>
          <pc:docMk/>
          <pc:sldMk cId="1541450397" sldId="2145708134"/>
        </pc:sldMkLst>
        <pc:spChg chg="del">
          <ac:chgData name="Tom Coleman-Haynes" userId="feac02dd-ca1d-495d-907d-e6674be69fc7" providerId="ADAL" clId="{56B6ECAD-371F-46B0-99C5-695870ED8D33}" dt="2024-02-22T17:01:40.589" v="670" actId="478"/>
          <ac:spMkLst>
            <pc:docMk/>
            <pc:sldMk cId="1541450397" sldId="2145708134"/>
            <ac:spMk id="2" creationId="{2B62C064-27FA-976E-92F5-92E2415AC123}"/>
          </ac:spMkLst>
        </pc:spChg>
        <pc:spChg chg="add mod">
          <ac:chgData name="Tom Coleman-Haynes" userId="feac02dd-ca1d-495d-907d-e6674be69fc7" providerId="ADAL" clId="{56B6ECAD-371F-46B0-99C5-695870ED8D33}" dt="2024-02-22T17:01:58.315" v="696" actId="20577"/>
          <ac:spMkLst>
            <pc:docMk/>
            <pc:sldMk cId="1541450397" sldId="2145708134"/>
            <ac:spMk id="3" creationId="{C4E5808E-CF6D-B048-EE46-838C02FBEC83}"/>
          </ac:spMkLst>
        </pc:spChg>
        <pc:spChg chg="del">
          <ac:chgData name="Tom Coleman-Haynes" userId="feac02dd-ca1d-495d-907d-e6674be69fc7" providerId="ADAL" clId="{56B6ECAD-371F-46B0-99C5-695870ED8D33}" dt="2024-02-22T17:02:20.498" v="701" actId="478"/>
          <ac:spMkLst>
            <pc:docMk/>
            <pc:sldMk cId="1541450397" sldId="2145708134"/>
            <ac:spMk id="4" creationId="{38147167-EEAD-54B9-34BD-ADF5B9E26DA5}"/>
          </ac:spMkLst>
        </pc:spChg>
        <pc:spChg chg="mod">
          <ac:chgData name="Tom Coleman-Haynes" userId="feac02dd-ca1d-495d-907d-e6674be69fc7" providerId="ADAL" clId="{56B6ECAD-371F-46B0-99C5-695870ED8D33}" dt="2024-02-23T13:19:04.448" v="792" actId="6549"/>
          <ac:spMkLst>
            <pc:docMk/>
            <pc:sldMk cId="1541450397" sldId="2145708134"/>
            <ac:spMk id="5" creationId="{E72BA215-6FC4-D35B-1A4C-D9F4E20F7227}"/>
          </ac:spMkLst>
        </pc:spChg>
        <pc:spChg chg="add mod">
          <ac:chgData name="Tom Coleman-Haynes" userId="feac02dd-ca1d-495d-907d-e6674be69fc7" providerId="ADAL" clId="{56B6ECAD-371F-46B0-99C5-695870ED8D33}" dt="2024-02-22T17:02:44.108" v="715" actId="27636"/>
          <ac:spMkLst>
            <pc:docMk/>
            <pc:sldMk cId="1541450397" sldId="2145708134"/>
            <ac:spMk id="6" creationId="{BF072E46-FC9B-2B42-34FE-1E22DB6102EE}"/>
          </ac:spMkLst>
        </pc:spChg>
        <pc:spChg chg="mod">
          <ac:chgData name="Tom Coleman-Haynes" userId="feac02dd-ca1d-495d-907d-e6674be69fc7" providerId="ADAL" clId="{56B6ECAD-371F-46B0-99C5-695870ED8D33}" dt="2024-02-26T17:00:49.015" v="937" actId="948"/>
          <ac:spMkLst>
            <pc:docMk/>
            <pc:sldMk cId="1541450397" sldId="2145708134"/>
            <ac:spMk id="7" creationId="{ACFDD55B-49BF-E5C8-20D4-30B418327C61}"/>
          </ac:spMkLst>
        </pc:spChg>
      </pc:sldChg>
      <pc:sldChg chg="addSp delSp modSp mod delAnim modAnim">
        <pc:chgData name="Tom Coleman-Haynes" userId="feac02dd-ca1d-495d-907d-e6674be69fc7" providerId="ADAL" clId="{56B6ECAD-371F-46B0-99C5-695870ED8D33}" dt="2024-02-22T16:34:52.097" v="200" actId="478"/>
        <pc:sldMkLst>
          <pc:docMk/>
          <pc:sldMk cId="2651175433" sldId="2145708138"/>
        </pc:sldMkLst>
        <pc:spChg chg="del">
          <ac:chgData name="Tom Coleman-Haynes" userId="feac02dd-ca1d-495d-907d-e6674be69fc7" providerId="ADAL" clId="{56B6ECAD-371F-46B0-99C5-695870ED8D33}" dt="2024-02-22T16:32:53.463" v="146" actId="478"/>
          <ac:spMkLst>
            <pc:docMk/>
            <pc:sldMk cId="2651175433" sldId="2145708138"/>
            <ac:spMk id="2" creationId="{6F35DB73-345F-A646-AEA1-D41E5E34E57F}"/>
          </ac:spMkLst>
        </pc:spChg>
        <pc:spChg chg="add del mod">
          <ac:chgData name="Tom Coleman-Haynes" userId="feac02dd-ca1d-495d-907d-e6674be69fc7" providerId="ADAL" clId="{56B6ECAD-371F-46B0-99C5-695870ED8D33}" dt="2024-02-22T16:32:57.090" v="149" actId="478"/>
          <ac:spMkLst>
            <pc:docMk/>
            <pc:sldMk cId="2651175433" sldId="2145708138"/>
            <ac:spMk id="5" creationId="{55A24E7F-8BA7-4433-1F77-0E9AD75A2F71}"/>
          </ac:spMkLst>
        </pc:spChg>
        <pc:spChg chg="add del mod">
          <ac:chgData name="Tom Coleman-Haynes" userId="feac02dd-ca1d-495d-907d-e6674be69fc7" providerId="ADAL" clId="{56B6ECAD-371F-46B0-99C5-695870ED8D33}" dt="2024-02-22T16:32:56.254" v="148" actId="478"/>
          <ac:spMkLst>
            <pc:docMk/>
            <pc:sldMk cId="2651175433" sldId="2145708138"/>
            <ac:spMk id="6" creationId="{E2B17655-3B7B-B733-2A78-57B8CDE41855}"/>
          </ac:spMkLst>
        </pc:spChg>
        <pc:spChg chg="add mod">
          <ac:chgData name="Tom Coleman-Haynes" userId="feac02dd-ca1d-495d-907d-e6674be69fc7" providerId="ADAL" clId="{56B6ECAD-371F-46B0-99C5-695870ED8D33}" dt="2024-02-22T16:32:57.950" v="150"/>
          <ac:spMkLst>
            <pc:docMk/>
            <pc:sldMk cId="2651175433" sldId="2145708138"/>
            <ac:spMk id="7" creationId="{CA584E1A-176F-220F-333F-4794B3B50FAE}"/>
          </ac:spMkLst>
        </pc:spChg>
        <pc:spChg chg="add mod">
          <ac:chgData name="Tom Coleman-Haynes" userId="feac02dd-ca1d-495d-907d-e6674be69fc7" providerId="ADAL" clId="{56B6ECAD-371F-46B0-99C5-695870ED8D33}" dt="2024-02-22T16:34:50.145" v="199"/>
          <ac:spMkLst>
            <pc:docMk/>
            <pc:sldMk cId="2651175433" sldId="2145708138"/>
            <ac:spMk id="8" creationId="{3E16B7E9-3BD8-7EA9-5F2F-2BABF4A93CFD}"/>
          </ac:spMkLst>
        </pc:spChg>
        <pc:spChg chg="del mod">
          <ac:chgData name="Tom Coleman-Haynes" userId="feac02dd-ca1d-495d-907d-e6674be69fc7" providerId="ADAL" clId="{56B6ECAD-371F-46B0-99C5-695870ED8D33}" dt="2024-02-22T16:34:52.097" v="200" actId="478"/>
          <ac:spMkLst>
            <pc:docMk/>
            <pc:sldMk cId="2651175433" sldId="2145708138"/>
            <ac:spMk id="15" creationId="{BFBAFE38-7968-D543-9678-4A6DFE970DB5}"/>
          </ac:spMkLst>
        </pc:spChg>
      </pc:sldChg>
      <pc:sldChg chg="addSp delSp modSp mod">
        <pc:chgData name="Tom Coleman-Haynes" userId="feac02dd-ca1d-495d-907d-e6674be69fc7" providerId="ADAL" clId="{56B6ECAD-371F-46B0-99C5-695870ED8D33}" dt="2024-02-26T17:10:20.516" v="982" actId="20577"/>
        <pc:sldMkLst>
          <pc:docMk/>
          <pc:sldMk cId="1855971560" sldId="2145708145"/>
        </pc:sldMkLst>
        <pc:spChg chg="del">
          <ac:chgData name="Tom Coleman-Haynes" userId="feac02dd-ca1d-495d-907d-e6674be69fc7" providerId="ADAL" clId="{56B6ECAD-371F-46B0-99C5-695870ED8D33}" dt="2024-02-22T16:42:39.207" v="293" actId="478"/>
          <ac:spMkLst>
            <pc:docMk/>
            <pc:sldMk cId="1855971560" sldId="2145708145"/>
            <ac:spMk id="2" creationId="{6F35DB73-345F-A646-AEA1-D41E5E34E57F}"/>
          </ac:spMkLst>
        </pc:spChg>
        <pc:spChg chg="add mod">
          <ac:chgData name="Tom Coleman-Haynes" userId="feac02dd-ca1d-495d-907d-e6674be69fc7" providerId="ADAL" clId="{56B6ECAD-371F-46B0-99C5-695870ED8D33}" dt="2024-02-23T13:14:15.515" v="724"/>
          <ac:spMkLst>
            <pc:docMk/>
            <pc:sldMk cId="1855971560" sldId="2145708145"/>
            <ac:spMk id="2" creationId="{D498FA02-833A-8460-BD74-FC374D3B9B30}"/>
          </ac:spMkLst>
        </pc:spChg>
        <pc:spChg chg="mod">
          <ac:chgData name="Tom Coleman-Haynes" userId="feac02dd-ca1d-495d-907d-e6674be69fc7" providerId="ADAL" clId="{56B6ECAD-371F-46B0-99C5-695870ED8D33}" dt="2024-02-26T17:10:20.516" v="982" actId="20577"/>
          <ac:spMkLst>
            <pc:docMk/>
            <pc:sldMk cId="1855971560" sldId="2145708145"/>
            <ac:spMk id="3" creationId="{9A7CAD84-4463-ECB8-94F6-B9F4944AB841}"/>
          </ac:spMkLst>
        </pc:spChg>
        <pc:spChg chg="del">
          <ac:chgData name="Tom Coleman-Haynes" userId="feac02dd-ca1d-495d-907d-e6674be69fc7" providerId="ADAL" clId="{56B6ECAD-371F-46B0-99C5-695870ED8D33}" dt="2024-02-23T13:14:11.403" v="723" actId="478"/>
          <ac:spMkLst>
            <pc:docMk/>
            <pc:sldMk cId="1855971560" sldId="2145708145"/>
            <ac:spMk id="6" creationId="{7CEF17CB-CD0B-9DD2-FC3B-72D09E5A0182}"/>
          </ac:spMkLst>
        </pc:spChg>
        <pc:spChg chg="add del mod">
          <ac:chgData name="Tom Coleman-Haynes" userId="feac02dd-ca1d-495d-907d-e6674be69fc7" providerId="ADAL" clId="{56B6ECAD-371F-46B0-99C5-695870ED8D33}" dt="2024-02-22T16:42:44.473" v="295" actId="478"/>
          <ac:spMkLst>
            <pc:docMk/>
            <pc:sldMk cId="1855971560" sldId="2145708145"/>
            <ac:spMk id="7" creationId="{3F2D52F5-DA4D-B5B7-D22F-E2B0912DDF73}"/>
          </ac:spMkLst>
        </pc:spChg>
        <pc:spChg chg="add del mod">
          <ac:chgData name="Tom Coleman-Haynes" userId="feac02dd-ca1d-495d-907d-e6674be69fc7" providerId="ADAL" clId="{56B6ECAD-371F-46B0-99C5-695870ED8D33}" dt="2024-02-22T16:42:45.506" v="296" actId="478"/>
          <ac:spMkLst>
            <pc:docMk/>
            <pc:sldMk cId="1855971560" sldId="2145708145"/>
            <ac:spMk id="8" creationId="{94957F86-A4F9-2CEB-A410-DFDE39DBB7FD}"/>
          </ac:spMkLst>
        </pc:spChg>
        <pc:spChg chg="add mod">
          <ac:chgData name="Tom Coleman-Haynes" userId="feac02dd-ca1d-495d-907d-e6674be69fc7" providerId="ADAL" clId="{56B6ECAD-371F-46B0-99C5-695870ED8D33}" dt="2024-02-22T16:42:49.755" v="309" actId="20577"/>
          <ac:spMkLst>
            <pc:docMk/>
            <pc:sldMk cId="1855971560" sldId="2145708145"/>
            <ac:spMk id="9" creationId="{E515A11C-130F-3B95-E6E5-C3EA9DCCBD8F}"/>
          </ac:spMkLst>
        </pc:spChg>
      </pc:sldChg>
      <pc:sldChg chg="addSp delSp modSp mod modAnim">
        <pc:chgData name="Tom Coleman-Haynes" userId="feac02dd-ca1d-495d-907d-e6674be69fc7" providerId="ADAL" clId="{56B6ECAD-371F-46B0-99C5-695870ED8D33}" dt="2024-02-23T13:13:13.912" v="717" actId="1076"/>
        <pc:sldMkLst>
          <pc:docMk/>
          <pc:sldMk cId="3665999741" sldId="2145708155"/>
        </pc:sldMkLst>
        <pc:spChg chg="del mod">
          <ac:chgData name="Tom Coleman-Haynes" userId="feac02dd-ca1d-495d-907d-e6674be69fc7" providerId="ADAL" clId="{56B6ECAD-371F-46B0-99C5-695870ED8D33}" dt="2024-02-22T16:32:41.270" v="135" actId="478"/>
          <ac:spMkLst>
            <pc:docMk/>
            <pc:sldMk cId="3665999741" sldId="2145708155"/>
            <ac:spMk id="2" creationId="{6F35DB73-345F-A646-AEA1-D41E5E34E57F}"/>
          </ac:spMkLst>
        </pc:spChg>
        <pc:spChg chg="add mod ord">
          <ac:chgData name="Tom Coleman-Haynes" userId="feac02dd-ca1d-495d-907d-e6674be69fc7" providerId="ADAL" clId="{56B6ECAD-371F-46B0-99C5-695870ED8D33}" dt="2024-02-22T16:32:47.949" v="145" actId="20577"/>
          <ac:spMkLst>
            <pc:docMk/>
            <pc:sldMk cId="3665999741" sldId="2145708155"/>
            <ac:spMk id="3" creationId="{BC1138D4-0DAD-D582-D280-C520B0313362}"/>
          </ac:spMkLst>
        </pc:spChg>
        <pc:spChg chg="mod">
          <ac:chgData name="Tom Coleman-Haynes" userId="feac02dd-ca1d-495d-907d-e6674be69fc7" providerId="ADAL" clId="{56B6ECAD-371F-46B0-99C5-695870ED8D33}" dt="2024-02-22T16:31:42.776" v="127" actId="404"/>
          <ac:spMkLst>
            <pc:docMk/>
            <pc:sldMk cId="3665999741" sldId="2145708155"/>
            <ac:spMk id="4" creationId="{E55C07F0-BB5F-689B-F6F5-2F0801546560}"/>
          </ac:spMkLst>
        </pc:spChg>
        <pc:spChg chg="mod">
          <ac:chgData name="Tom Coleman-Haynes" userId="feac02dd-ca1d-495d-907d-e6674be69fc7" providerId="ADAL" clId="{56B6ECAD-371F-46B0-99C5-695870ED8D33}" dt="2024-02-23T13:13:13.912" v="717" actId="1076"/>
          <ac:spMkLst>
            <pc:docMk/>
            <pc:sldMk cId="3665999741" sldId="2145708155"/>
            <ac:spMk id="6" creationId="{56E68C56-A9A3-7987-2C5C-332BE1FAA1C6}"/>
          </ac:spMkLst>
        </pc:spChg>
        <pc:spChg chg="add del mod">
          <ac:chgData name="Tom Coleman-Haynes" userId="feac02dd-ca1d-495d-907d-e6674be69fc7" providerId="ADAL" clId="{56B6ECAD-371F-46B0-99C5-695870ED8D33}" dt="2024-02-22T16:32:44.641" v="137" actId="478"/>
          <ac:spMkLst>
            <pc:docMk/>
            <pc:sldMk cId="3665999741" sldId="2145708155"/>
            <ac:spMk id="6" creationId="{8A02FA5E-1AC7-4B9D-A656-B922648448A2}"/>
          </ac:spMkLst>
        </pc:spChg>
        <pc:spChg chg="mod">
          <ac:chgData name="Tom Coleman-Haynes" userId="feac02dd-ca1d-495d-907d-e6674be69fc7" providerId="ADAL" clId="{56B6ECAD-371F-46B0-99C5-695870ED8D33}" dt="2024-02-22T16:34:35.094" v="196" actId="1076"/>
          <ac:spMkLst>
            <pc:docMk/>
            <pc:sldMk cId="3665999741" sldId="2145708155"/>
            <ac:spMk id="15" creationId="{BFBAFE38-7968-D543-9678-4A6DFE970DB5}"/>
          </ac:spMkLst>
        </pc:spChg>
      </pc:sldChg>
      <pc:sldChg chg="modSp">
        <pc:chgData name="Tom Coleman-Haynes" userId="feac02dd-ca1d-495d-907d-e6674be69fc7" providerId="ADAL" clId="{56B6ECAD-371F-46B0-99C5-695870ED8D33}" dt="2024-02-23T13:26:30.532" v="824"/>
        <pc:sldMkLst>
          <pc:docMk/>
          <pc:sldMk cId="3702426062" sldId="2145708234"/>
        </pc:sldMkLst>
        <pc:spChg chg="mod">
          <ac:chgData name="Tom Coleman-Haynes" userId="feac02dd-ca1d-495d-907d-e6674be69fc7" providerId="ADAL" clId="{56B6ECAD-371F-46B0-99C5-695870ED8D33}" dt="2024-02-23T13:26:30.532" v="824"/>
          <ac:spMkLst>
            <pc:docMk/>
            <pc:sldMk cId="3702426062" sldId="2145708234"/>
            <ac:spMk id="8" creationId="{BE86D53E-02D7-4F31-4D26-DA4C11B785A1}"/>
          </ac:spMkLst>
        </pc:spChg>
      </pc:sldChg>
      <pc:sldChg chg="addSp delSp modSp del mod modClrScheme chgLayout modNotes modNotesTx">
        <pc:chgData name="Tom Coleman-Haynes" userId="feac02dd-ca1d-495d-907d-e6674be69fc7" providerId="ADAL" clId="{56B6ECAD-371F-46B0-99C5-695870ED8D33}" dt="2024-02-27T14:20:24.572" v="1147" actId="47"/>
        <pc:sldMkLst>
          <pc:docMk/>
          <pc:sldMk cId="378956753" sldId="2145708272"/>
        </pc:sldMkLst>
        <pc:spChg chg="add del mod ord">
          <ac:chgData name="Tom Coleman-Haynes" userId="feac02dd-ca1d-495d-907d-e6674be69fc7" providerId="ADAL" clId="{56B6ECAD-371F-46B0-99C5-695870ED8D33}" dt="2024-02-27T14:19:26.495" v="1138" actId="700"/>
          <ac:spMkLst>
            <pc:docMk/>
            <pc:sldMk cId="378956753" sldId="2145708272"/>
            <ac:spMk id="2" creationId="{896822E1-106D-B8BF-4D7B-47E36741D24E}"/>
          </ac:spMkLst>
        </pc:spChg>
        <pc:spChg chg="mod ord">
          <ac:chgData name="Tom Coleman-Haynes" userId="feac02dd-ca1d-495d-907d-e6674be69fc7" providerId="ADAL" clId="{56B6ECAD-371F-46B0-99C5-695870ED8D33}" dt="2024-02-27T14:19:26.495" v="1138" actId="700"/>
          <ac:spMkLst>
            <pc:docMk/>
            <pc:sldMk cId="378956753" sldId="2145708272"/>
            <ac:spMk id="3" creationId="{A4B012B6-A81E-7615-A57C-BC415DE3E8F2}"/>
          </ac:spMkLst>
        </pc:spChg>
        <pc:spChg chg="add del mod ord">
          <ac:chgData name="Tom Coleman-Haynes" userId="feac02dd-ca1d-495d-907d-e6674be69fc7" providerId="ADAL" clId="{56B6ECAD-371F-46B0-99C5-695870ED8D33}" dt="2024-02-27T14:19:26.495" v="1138" actId="700"/>
          <ac:spMkLst>
            <pc:docMk/>
            <pc:sldMk cId="378956753" sldId="2145708272"/>
            <ac:spMk id="4" creationId="{52A45906-751C-E12D-F3B5-EFADF5105E37}"/>
          </ac:spMkLst>
        </pc:spChg>
        <pc:spChg chg="add del mod ord">
          <ac:chgData name="Tom Coleman-Haynes" userId="feac02dd-ca1d-495d-907d-e6674be69fc7" providerId="ADAL" clId="{56B6ECAD-371F-46B0-99C5-695870ED8D33}" dt="2024-02-27T14:19:26.495" v="1138" actId="700"/>
          <ac:spMkLst>
            <pc:docMk/>
            <pc:sldMk cId="378956753" sldId="2145708272"/>
            <ac:spMk id="5" creationId="{AB1AE055-27BC-6F04-15AA-82858075ED29}"/>
          </ac:spMkLst>
        </pc:spChg>
        <pc:spChg chg="add del mod ord">
          <ac:chgData name="Tom Coleman-Haynes" userId="feac02dd-ca1d-495d-907d-e6674be69fc7" providerId="ADAL" clId="{56B6ECAD-371F-46B0-99C5-695870ED8D33}" dt="2024-02-27T14:19:26.495" v="1138" actId="700"/>
          <ac:spMkLst>
            <pc:docMk/>
            <pc:sldMk cId="378956753" sldId="2145708272"/>
            <ac:spMk id="6" creationId="{86532528-A137-047D-2EBD-ABA0596E6068}"/>
          </ac:spMkLst>
        </pc:spChg>
      </pc:sldChg>
      <pc:sldChg chg="modSp modNotes modNotesTx">
        <pc:chgData name="Tom Coleman-Haynes" userId="feac02dd-ca1d-495d-907d-e6674be69fc7" providerId="ADAL" clId="{56B6ECAD-371F-46B0-99C5-695870ED8D33}" dt="2024-02-27T14:05:43.344" v="1114"/>
        <pc:sldMkLst>
          <pc:docMk/>
          <pc:sldMk cId="2923853502" sldId="2145708274"/>
        </pc:sldMkLst>
        <pc:spChg chg="mod">
          <ac:chgData name="Tom Coleman-Haynes" userId="feac02dd-ca1d-495d-907d-e6674be69fc7" providerId="ADAL" clId="{56B6ECAD-371F-46B0-99C5-695870ED8D33}" dt="2024-02-27T14:05:29.068" v="1104" actId="20577"/>
          <ac:spMkLst>
            <pc:docMk/>
            <pc:sldMk cId="2923853502" sldId="2145708274"/>
            <ac:spMk id="2" creationId="{BAC9225D-04E1-B763-9FEF-D213CE428260}"/>
          </ac:spMkLst>
        </pc:spChg>
      </pc:sldChg>
      <pc:sldChg chg="addSp delSp modSp mod delAnim modAnim">
        <pc:chgData name="Tom Coleman-Haynes" userId="feac02dd-ca1d-495d-907d-e6674be69fc7" providerId="ADAL" clId="{56B6ECAD-371F-46B0-99C5-695870ED8D33}" dt="2024-02-23T13:17:55.204" v="778" actId="478"/>
        <pc:sldMkLst>
          <pc:docMk/>
          <pc:sldMk cId="3281303250" sldId="2145708278"/>
        </pc:sldMkLst>
        <pc:spChg chg="del mod">
          <ac:chgData name="Tom Coleman-Haynes" userId="feac02dd-ca1d-495d-907d-e6674be69fc7" providerId="ADAL" clId="{56B6ECAD-371F-46B0-99C5-695870ED8D33}" dt="2024-02-23T13:17:42.407" v="773" actId="478"/>
          <ac:spMkLst>
            <pc:docMk/>
            <pc:sldMk cId="3281303250" sldId="2145708278"/>
            <ac:spMk id="2" creationId="{8222C78E-B871-C4E3-85A1-91E3A654C366}"/>
          </ac:spMkLst>
        </pc:spChg>
        <pc:spChg chg="del">
          <ac:chgData name="Tom Coleman-Haynes" userId="feac02dd-ca1d-495d-907d-e6674be69fc7" providerId="ADAL" clId="{56B6ECAD-371F-46B0-99C5-695870ED8D33}" dt="2024-02-22T16:41:22.808" v="273" actId="478"/>
          <ac:spMkLst>
            <pc:docMk/>
            <pc:sldMk cId="3281303250" sldId="2145708278"/>
            <ac:spMk id="4" creationId="{A9B09202-9885-A93D-468F-A9074D1B7035}"/>
          </ac:spMkLst>
        </pc:spChg>
        <pc:spChg chg="add mod">
          <ac:chgData name="Tom Coleman-Haynes" userId="feac02dd-ca1d-495d-907d-e6674be69fc7" providerId="ADAL" clId="{56B6ECAD-371F-46B0-99C5-695870ED8D33}" dt="2024-02-23T13:17:43.915" v="774" actId="20577"/>
          <ac:spMkLst>
            <pc:docMk/>
            <pc:sldMk cId="3281303250" sldId="2145708278"/>
            <ac:spMk id="5" creationId="{68304E31-8881-8426-5C39-56D903B78A0C}"/>
          </ac:spMkLst>
        </pc:spChg>
        <pc:spChg chg="add mod">
          <ac:chgData name="Tom Coleman-Haynes" userId="feac02dd-ca1d-495d-907d-e6674be69fc7" providerId="ADAL" clId="{56B6ECAD-371F-46B0-99C5-695870ED8D33}" dt="2024-02-23T13:17:53.498" v="777"/>
          <ac:spMkLst>
            <pc:docMk/>
            <pc:sldMk cId="3281303250" sldId="2145708278"/>
            <ac:spMk id="6" creationId="{DC4C798F-BA39-346B-026D-2264C5E9B67D}"/>
          </ac:spMkLst>
        </pc:spChg>
        <pc:spChg chg="del mod">
          <ac:chgData name="Tom Coleman-Haynes" userId="feac02dd-ca1d-495d-907d-e6674be69fc7" providerId="ADAL" clId="{56B6ECAD-371F-46B0-99C5-695870ED8D33}" dt="2024-02-23T13:17:55.204" v="778" actId="478"/>
          <ac:spMkLst>
            <pc:docMk/>
            <pc:sldMk cId="3281303250" sldId="2145708278"/>
            <ac:spMk id="7" creationId="{98764978-A5B9-8E11-01E9-D68527C5C1B8}"/>
          </ac:spMkLst>
        </pc:spChg>
        <pc:spChg chg="add mod">
          <ac:chgData name="Tom Coleman-Haynes" userId="feac02dd-ca1d-495d-907d-e6674be69fc7" providerId="ADAL" clId="{56B6ECAD-371F-46B0-99C5-695870ED8D33}" dt="2024-02-22T16:41:40.725" v="279" actId="114"/>
          <ac:spMkLst>
            <pc:docMk/>
            <pc:sldMk cId="3281303250" sldId="2145708278"/>
            <ac:spMk id="9" creationId="{6726C386-DC3D-E02E-D48F-D80E8B5A1A35}"/>
          </ac:spMkLst>
        </pc:spChg>
        <pc:spChg chg="del mod">
          <ac:chgData name="Tom Coleman-Haynes" userId="feac02dd-ca1d-495d-907d-e6674be69fc7" providerId="ADAL" clId="{56B6ECAD-371F-46B0-99C5-695870ED8D33}" dt="2024-02-22T16:41:48.107" v="280" actId="478"/>
          <ac:spMkLst>
            <pc:docMk/>
            <pc:sldMk cId="3281303250" sldId="2145708278"/>
            <ac:spMk id="11" creationId="{929CAC79-CDBF-CCFF-8EB5-F6B18C11F2DA}"/>
          </ac:spMkLst>
        </pc:spChg>
        <pc:picChg chg="add mod ord">
          <ac:chgData name="Tom Coleman-Haynes" userId="feac02dd-ca1d-495d-907d-e6674be69fc7" providerId="ADAL" clId="{56B6ECAD-371F-46B0-99C5-695870ED8D33}" dt="2024-02-23T13:17:23.265" v="771" actId="14100"/>
          <ac:picMkLst>
            <pc:docMk/>
            <pc:sldMk cId="3281303250" sldId="2145708278"/>
            <ac:picMk id="3" creationId="{AD1BFD80-5D9A-7A5D-A235-198FF9B6B88B}"/>
          </ac:picMkLst>
        </pc:picChg>
        <pc:picChg chg="add mod ord">
          <ac:chgData name="Tom Coleman-Haynes" userId="feac02dd-ca1d-495d-907d-e6674be69fc7" providerId="ADAL" clId="{56B6ECAD-371F-46B0-99C5-695870ED8D33}" dt="2024-02-23T13:17:10.991" v="767" actId="167"/>
          <ac:picMkLst>
            <pc:docMk/>
            <pc:sldMk cId="3281303250" sldId="2145708278"/>
            <ac:picMk id="4" creationId="{DE93053F-294F-9476-9737-89BE60005923}"/>
          </ac:picMkLst>
        </pc:picChg>
        <pc:picChg chg="del mod">
          <ac:chgData name="Tom Coleman-Haynes" userId="feac02dd-ca1d-495d-907d-e6674be69fc7" providerId="ADAL" clId="{56B6ECAD-371F-46B0-99C5-695870ED8D33}" dt="2024-02-22T16:38:52.311" v="229" actId="478"/>
          <ac:picMkLst>
            <pc:docMk/>
            <pc:sldMk cId="3281303250" sldId="2145708278"/>
            <ac:picMk id="5" creationId="{4E991DD1-4296-423F-0C65-B014B0561474}"/>
          </ac:picMkLst>
        </pc:picChg>
        <pc:picChg chg="del mod">
          <ac:chgData name="Tom Coleman-Haynes" userId="feac02dd-ca1d-495d-907d-e6674be69fc7" providerId="ADAL" clId="{56B6ECAD-371F-46B0-99C5-695870ED8D33}" dt="2024-02-22T16:39:11.795" v="234" actId="478"/>
          <ac:picMkLst>
            <pc:docMk/>
            <pc:sldMk cId="3281303250" sldId="2145708278"/>
            <ac:picMk id="6" creationId="{FE380E1F-C4FA-C3F4-1709-6468F44A019A}"/>
          </ac:picMkLst>
        </pc:picChg>
        <pc:picChg chg="add mod ord">
          <ac:chgData name="Tom Coleman-Haynes" userId="feac02dd-ca1d-495d-907d-e6674be69fc7" providerId="ADAL" clId="{56B6ECAD-371F-46B0-99C5-695870ED8D33}" dt="2024-02-22T16:41:25.146" v="274" actId="167"/>
          <ac:picMkLst>
            <pc:docMk/>
            <pc:sldMk cId="3281303250" sldId="2145708278"/>
            <ac:picMk id="8" creationId="{CE441AB2-D7FC-F3D3-3E84-2F484D00C489}"/>
          </ac:picMkLst>
        </pc:picChg>
      </pc:sldChg>
      <pc:sldChg chg="modSp mod">
        <pc:chgData name="Tom Coleman-Haynes" userId="feac02dd-ca1d-495d-907d-e6674be69fc7" providerId="ADAL" clId="{56B6ECAD-371F-46B0-99C5-695870ED8D33}" dt="2024-02-27T14:21:13.734" v="1158" actId="2711"/>
        <pc:sldMkLst>
          <pc:docMk/>
          <pc:sldMk cId="1300914623" sldId="2145708279"/>
        </pc:sldMkLst>
        <pc:spChg chg="mod">
          <ac:chgData name="Tom Coleman-Haynes" userId="feac02dd-ca1d-495d-907d-e6674be69fc7" providerId="ADAL" clId="{56B6ECAD-371F-46B0-99C5-695870ED8D33}" dt="2024-02-27T14:21:13.734" v="1158" actId="2711"/>
          <ac:spMkLst>
            <pc:docMk/>
            <pc:sldMk cId="1300914623" sldId="2145708279"/>
            <ac:spMk id="2" creationId="{47ECC00F-4B33-5677-6944-1F8A9C787392}"/>
          </ac:spMkLst>
        </pc:spChg>
      </pc:sldChg>
      <pc:sldChg chg="modNotes">
        <pc:chgData name="Tom Coleman-Haynes" userId="feac02dd-ca1d-495d-907d-e6674be69fc7" providerId="ADAL" clId="{56B6ECAD-371F-46B0-99C5-695870ED8D33}" dt="2024-02-22T16:18:34.733" v="32" actId="27636"/>
        <pc:sldMkLst>
          <pc:docMk/>
          <pc:sldMk cId="1035247241" sldId="2145708284"/>
        </pc:sldMkLst>
      </pc:sldChg>
      <pc:sldChg chg="delSp mod">
        <pc:chgData name="Tom Coleman-Haynes" userId="feac02dd-ca1d-495d-907d-e6674be69fc7" providerId="ADAL" clId="{56B6ECAD-371F-46B0-99C5-695870ED8D33}" dt="2024-02-26T16:57:09.005" v="870" actId="478"/>
        <pc:sldMkLst>
          <pc:docMk/>
          <pc:sldMk cId="1742684888" sldId="2145708285"/>
        </pc:sldMkLst>
        <pc:spChg chg="del">
          <ac:chgData name="Tom Coleman-Haynes" userId="feac02dd-ca1d-495d-907d-e6674be69fc7" providerId="ADAL" clId="{56B6ECAD-371F-46B0-99C5-695870ED8D33}" dt="2024-02-26T16:57:09.005" v="870" actId="478"/>
          <ac:spMkLst>
            <pc:docMk/>
            <pc:sldMk cId="1742684888" sldId="2145708285"/>
            <ac:spMk id="9" creationId="{B713DF16-30E2-1323-F5E1-014F93094592}"/>
          </ac:spMkLst>
        </pc:spChg>
      </pc:sldChg>
      <pc:sldChg chg="addSp delSp modSp mod modNotes">
        <pc:chgData name="Tom Coleman-Haynes" userId="feac02dd-ca1d-495d-907d-e6674be69fc7" providerId="ADAL" clId="{56B6ECAD-371F-46B0-99C5-695870ED8D33}" dt="2024-02-27T14:05:43.344" v="1114"/>
        <pc:sldMkLst>
          <pc:docMk/>
          <pc:sldMk cId="1752665928" sldId="2145708286"/>
        </pc:sldMkLst>
        <pc:spChg chg="add mod">
          <ac:chgData name="Tom Coleman-Haynes" userId="feac02dd-ca1d-495d-907d-e6674be69fc7" providerId="ADAL" clId="{56B6ECAD-371F-46B0-99C5-695870ED8D33}" dt="2024-02-26T16:57:02.241" v="869"/>
          <ac:spMkLst>
            <pc:docMk/>
            <pc:sldMk cId="1752665928" sldId="2145708286"/>
            <ac:spMk id="3" creationId="{BF8D20A2-7E64-7D30-FB06-9E2BBC112836}"/>
          </ac:spMkLst>
        </pc:spChg>
        <pc:spChg chg="del">
          <ac:chgData name="Tom Coleman-Haynes" userId="feac02dd-ca1d-495d-907d-e6674be69fc7" providerId="ADAL" clId="{56B6ECAD-371F-46B0-99C5-695870ED8D33}" dt="2024-02-26T16:56:58.445" v="868" actId="478"/>
          <ac:spMkLst>
            <pc:docMk/>
            <pc:sldMk cId="1752665928" sldId="2145708286"/>
            <ac:spMk id="6" creationId="{27471E46-A2E5-6641-BF24-A0715FF80888}"/>
          </ac:spMkLst>
        </pc:spChg>
      </pc:sldChg>
      <pc:sldChg chg="modSp modNotes">
        <pc:chgData name="Tom Coleman-Haynes" userId="feac02dd-ca1d-495d-907d-e6674be69fc7" providerId="ADAL" clId="{56B6ECAD-371F-46B0-99C5-695870ED8D33}" dt="2024-02-27T14:05:43.344" v="1114"/>
        <pc:sldMkLst>
          <pc:docMk/>
          <pc:sldMk cId="2470389094" sldId="2145708288"/>
        </pc:sldMkLst>
        <pc:spChg chg="mod">
          <ac:chgData name="Tom Coleman-Haynes" userId="feac02dd-ca1d-495d-907d-e6674be69fc7" providerId="ADAL" clId="{56B6ECAD-371F-46B0-99C5-695870ED8D33}" dt="2024-02-27T14:05:43.344" v="1114"/>
          <ac:spMkLst>
            <pc:docMk/>
            <pc:sldMk cId="2470389094" sldId="2145708288"/>
            <ac:spMk id="5" creationId="{D20CB629-2621-D299-AE58-FE15CCB9585C}"/>
          </ac:spMkLst>
        </pc:spChg>
      </pc:sldChg>
      <pc:sldChg chg="delSp modSp mod">
        <pc:chgData name="Tom Coleman-Haynes" userId="feac02dd-ca1d-495d-907d-e6674be69fc7" providerId="ADAL" clId="{56B6ECAD-371F-46B0-99C5-695870ED8D33}" dt="2024-02-26T16:53:48.933" v="839" actId="478"/>
        <pc:sldMkLst>
          <pc:docMk/>
          <pc:sldMk cId="2812935343" sldId="2145708289"/>
        </pc:sldMkLst>
        <pc:spChg chg="mod">
          <ac:chgData name="Tom Coleman-Haynes" userId="feac02dd-ca1d-495d-907d-e6674be69fc7" providerId="ADAL" clId="{56B6ECAD-371F-46B0-99C5-695870ED8D33}" dt="2024-02-22T16:30:44.647" v="113" actId="207"/>
          <ac:spMkLst>
            <pc:docMk/>
            <pc:sldMk cId="2812935343" sldId="2145708289"/>
            <ac:spMk id="3" creationId="{13E4ED2C-217C-7FEF-EBE0-DBF4E49C636C}"/>
          </ac:spMkLst>
        </pc:spChg>
        <pc:spChg chg="del">
          <ac:chgData name="Tom Coleman-Haynes" userId="feac02dd-ca1d-495d-907d-e6674be69fc7" providerId="ADAL" clId="{56B6ECAD-371F-46B0-99C5-695870ED8D33}" dt="2024-02-26T16:53:48.933" v="839" actId="478"/>
          <ac:spMkLst>
            <pc:docMk/>
            <pc:sldMk cId="2812935343" sldId="2145708289"/>
            <ac:spMk id="4" creationId="{F1A09145-D9C2-CD56-4969-999AC574FA06}"/>
          </ac:spMkLst>
        </pc:spChg>
      </pc:sldChg>
      <pc:sldChg chg="addSp delSp modSp mod delAnim modAnim">
        <pc:chgData name="Tom Coleman-Haynes" userId="feac02dd-ca1d-495d-907d-e6674be69fc7" providerId="ADAL" clId="{56B6ECAD-371F-46B0-99C5-695870ED8D33}" dt="2024-02-23T13:16:20.647" v="750" actId="167"/>
        <pc:sldMkLst>
          <pc:docMk/>
          <pc:sldMk cId="564949822" sldId="2145708290"/>
        </pc:sldMkLst>
        <pc:spChg chg="del">
          <ac:chgData name="Tom Coleman-Haynes" userId="feac02dd-ca1d-495d-907d-e6674be69fc7" providerId="ADAL" clId="{56B6ECAD-371F-46B0-99C5-695870ED8D33}" dt="2024-02-22T16:44:10.801" v="324" actId="478"/>
          <ac:spMkLst>
            <pc:docMk/>
            <pc:sldMk cId="564949822" sldId="2145708290"/>
            <ac:spMk id="2" creationId="{F19378DF-9F23-571F-4CF1-20449898EA26}"/>
          </ac:spMkLst>
        </pc:spChg>
        <pc:spChg chg="add del mod">
          <ac:chgData name="Tom Coleman-Haynes" userId="feac02dd-ca1d-495d-907d-e6674be69fc7" providerId="ADAL" clId="{56B6ECAD-371F-46B0-99C5-695870ED8D33}" dt="2024-02-23T13:16:04.358" v="745" actId="478"/>
          <ac:spMkLst>
            <pc:docMk/>
            <pc:sldMk cId="564949822" sldId="2145708290"/>
            <ac:spMk id="3" creationId="{BCEFE727-4ABE-C26D-B70C-7020A3997CB2}"/>
          </ac:spMkLst>
        </pc:spChg>
        <pc:spChg chg="add del mod">
          <ac:chgData name="Tom Coleman-Haynes" userId="feac02dd-ca1d-495d-907d-e6674be69fc7" providerId="ADAL" clId="{56B6ECAD-371F-46B0-99C5-695870ED8D33}" dt="2024-02-23T13:16:17.177" v="749" actId="478"/>
          <ac:spMkLst>
            <pc:docMk/>
            <pc:sldMk cId="564949822" sldId="2145708290"/>
            <ac:spMk id="4" creationId="{B4B569B5-18B2-045D-5F58-0B218BF5151A}"/>
          </ac:spMkLst>
        </pc:spChg>
        <pc:spChg chg="add mod ord">
          <ac:chgData name="Tom Coleman-Haynes" userId="feac02dd-ca1d-495d-907d-e6674be69fc7" providerId="ADAL" clId="{56B6ECAD-371F-46B0-99C5-695870ED8D33}" dt="2024-02-23T13:16:02.323" v="744" actId="167"/>
          <ac:spMkLst>
            <pc:docMk/>
            <pc:sldMk cId="564949822" sldId="2145708290"/>
            <ac:spMk id="6" creationId="{1BAB3609-531E-3CF8-4FD1-EDBCCC0C8D40}"/>
          </ac:spMkLst>
        </pc:spChg>
        <pc:spChg chg="add mod">
          <ac:chgData name="Tom Coleman-Haynes" userId="feac02dd-ca1d-495d-907d-e6674be69fc7" providerId="ADAL" clId="{56B6ECAD-371F-46B0-99C5-695870ED8D33}" dt="2024-02-23T13:16:15.198" v="748"/>
          <ac:spMkLst>
            <pc:docMk/>
            <pc:sldMk cId="564949822" sldId="2145708290"/>
            <ac:spMk id="7" creationId="{07445121-1C5B-3B24-93AE-CB74058A491D}"/>
          </ac:spMkLst>
        </pc:spChg>
        <pc:spChg chg="add mod">
          <ac:chgData name="Tom Coleman-Haynes" userId="feac02dd-ca1d-495d-907d-e6674be69fc7" providerId="ADAL" clId="{56B6ECAD-371F-46B0-99C5-695870ED8D33}" dt="2024-02-22T16:49:32.291" v="440"/>
          <ac:spMkLst>
            <pc:docMk/>
            <pc:sldMk cId="564949822" sldId="2145708290"/>
            <ac:spMk id="7" creationId="{AC054C86-E01E-2444-2DDD-1A1BAC3608BF}"/>
          </ac:spMkLst>
        </pc:spChg>
        <pc:spChg chg="add mod">
          <ac:chgData name="Tom Coleman-Haynes" userId="feac02dd-ca1d-495d-907d-e6674be69fc7" providerId="ADAL" clId="{56B6ECAD-371F-46B0-99C5-695870ED8D33}" dt="2024-02-22T16:56:02.642" v="568" actId="20577"/>
          <ac:spMkLst>
            <pc:docMk/>
            <pc:sldMk cId="564949822" sldId="2145708290"/>
            <ac:spMk id="8" creationId="{D3DE434A-5DFD-AD1F-3AC1-419EE89EFC1D}"/>
          </ac:spMkLst>
        </pc:spChg>
        <pc:spChg chg="del mod">
          <ac:chgData name="Tom Coleman-Haynes" userId="feac02dd-ca1d-495d-907d-e6674be69fc7" providerId="ADAL" clId="{56B6ECAD-371F-46B0-99C5-695870ED8D33}" dt="2024-02-22T16:44:21.134" v="328" actId="478"/>
          <ac:spMkLst>
            <pc:docMk/>
            <pc:sldMk cId="564949822" sldId="2145708290"/>
            <ac:spMk id="10" creationId="{D481EE80-9A70-1ECC-C521-FDFD02D45D83}"/>
          </ac:spMkLst>
        </pc:spChg>
        <pc:spChg chg="del mod">
          <ac:chgData name="Tom Coleman-Haynes" userId="feac02dd-ca1d-495d-907d-e6674be69fc7" providerId="ADAL" clId="{56B6ECAD-371F-46B0-99C5-695870ED8D33}" dt="2024-02-22T16:54:24.174" v="547" actId="478"/>
          <ac:spMkLst>
            <pc:docMk/>
            <pc:sldMk cId="564949822" sldId="2145708290"/>
            <ac:spMk id="12" creationId="{162D729A-559C-9BF1-56AB-C190AF27447D}"/>
          </ac:spMkLst>
        </pc:spChg>
        <pc:picChg chg="add del mod ord">
          <ac:chgData name="Tom Coleman-Haynes" userId="feac02dd-ca1d-495d-907d-e6674be69fc7" providerId="ADAL" clId="{56B6ECAD-371F-46B0-99C5-695870ED8D33}" dt="2024-02-23T13:15:54.202" v="741" actId="478"/>
          <ac:picMkLst>
            <pc:docMk/>
            <pc:sldMk cId="564949822" sldId="2145708290"/>
            <ac:picMk id="2" creationId="{020FBB70-A2BE-C34A-0096-B39CAD86CC1F}"/>
          </ac:picMkLst>
        </pc:picChg>
        <pc:picChg chg="ord">
          <ac:chgData name="Tom Coleman-Haynes" userId="feac02dd-ca1d-495d-907d-e6674be69fc7" providerId="ADAL" clId="{56B6ECAD-371F-46B0-99C5-695870ED8D33}" dt="2024-02-23T13:16:20.647" v="750" actId="167"/>
          <ac:picMkLst>
            <pc:docMk/>
            <pc:sldMk cId="564949822" sldId="2145708290"/>
            <ac:picMk id="5" creationId="{85390178-9938-F35C-3518-5194B7799B5A}"/>
          </ac:picMkLst>
        </pc:picChg>
        <pc:picChg chg="add del mod">
          <ac:chgData name="Tom Coleman-Haynes" userId="feac02dd-ca1d-495d-907d-e6674be69fc7" providerId="ADAL" clId="{56B6ECAD-371F-46B0-99C5-695870ED8D33}" dt="2024-02-22T16:44:54.950" v="356" actId="478"/>
          <ac:picMkLst>
            <pc:docMk/>
            <pc:sldMk cId="564949822" sldId="2145708290"/>
            <ac:picMk id="6" creationId="{2266FFE7-BB16-DABE-92ED-A4C22AAC4C66}"/>
          </ac:picMkLst>
        </pc:picChg>
        <pc:picChg chg="mod ord">
          <ac:chgData name="Tom Coleman-Haynes" userId="feac02dd-ca1d-495d-907d-e6674be69fc7" providerId="ADAL" clId="{56B6ECAD-371F-46B0-99C5-695870ED8D33}" dt="2024-02-23T13:15:50.805" v="739" actId="167"/>
          <ac:picMkLst>
            <pc:docMk/>
            <pc:sldMk cId="564949822" sldId="2145708290"/>
            <ac:picMk id="13" creationId="{B8BF893B-DC80-D9B4-87EA-394622F0599E}"/>
          </ac:picMkLst>
        </pc:picChg>
      </pc:sldChg>
      <pc:sldChg chg="addSp delSp modSp mod modAnim">
        <pc:chgData name="Tom Coleman-Haynes" userId="feac02dd-ca1d-495d-907d-e6674be69fc7" providerId="ADAL" clId="{56B6ECAD-371F-46B0-99C5-695870ED8D33}" dt="2024-02-23T13:15:21.439" v="734" actId="478"/>
        <pc:sldMkLst>
          <pc:docMk/>
          <pc:sldMk cId="1696488484" sldId="2145708291"/>
        </pc:sldMkLst>
        <pc:spChg chg="add mod ord">
          <ac:chgData name="Tom Coleman-Haynes" userId="feac02dd-ca1d-495d-907d-e6674be69fc7" providerId="ADAL" clId="{56B6ECAD-371F-46B0-99C5-695870ED8D33}" dt="2024-02-23T13:15:08.784" v="730" actId="167"/>
          <ac:spMkLst>
            <pc:docMk/>
            <pc:sldMk cId="1696488484" sldId="2145708291"/>
            <ac:spMk id="2" creationId="{031BB23C-556F-7CDC-11AB-D13BFA445BD1}"/>
          </ac:spMkLst>
        </pc:spChg>
        <pc:spChg chg="del">
          <ac:chgData name="Tom Coleman-Haynes" userId="feac02dd-ca1d-495d-907d-e6674be69fc7" providerId="ADAL" clId="{56B6ECAD-371F-46B0-99C5-695870ED8D33}" dt="2024-02-22T16:46:10.688" v="360" actId="478"/>
          <ac:spMkLst>
            <pc:docMk/>
            <pc:sldMk cId="1696488484" sldId="2145708291"/>
            <ac:spMk id="2" creationId="{9383B35B-C477-1DDB-AE0A-69B8753A247F}"/>
          </ac:spMkLst>
        </pc:spChg>
        <pc:spChg chg="add mod">
          <ac:chgData name="Tom Coleman-Haynes" userId="feac02dd-ca1d-495d-907d-e6674be69fc7" providerId="ADAL" clId="{56B6ECAD-371F-46B0-99C5-695870ED8D33}" dt="2024-02-23T13:15:16.186" v="732"/>
          <ac:spMkLst>
            <pc:docMk/>
            <pc:sldMk cId="1696488484" sldId="2145708291"/>
            <ac:spMk id="4" creationId="{02CD2FBC-6566-AE43-C2C0-F3CB283699EB}"/>
          </ac:spMkLst>
        </pc:spChg>
        <pc:spChg chg="del mod">
          <ac:chgData name="Tom Coleman-Haynes" userId="feac02dd-ca1d-495d-907d-e6674be69fc7" providerId="ADAL" clId="{56B6ECAD-371F-46B0-99C5-695870ED8D33}" dt="2024-02-22T16:56:26.473" v="571" actId="478"/>
          <ac:spMkLst>
            <pc:docMk/>
            <pc:sldMk cId="1696488484" sldId="2145708291"/>
            <ac:spMk id="4" creationId="{35DAFC5F-3F97-1499-4E20-7420C7AB7C71}"/>
          </ac:spMkLst>
        </pc:spChg>
        <pc:spChg chg="add del mod">
          <ac:chgData name="Tom Coleman-Haynes" userId="feac02dd-ca1d-495d-907d-e6674be69fc7" providerId="ADAL" clId="{56B6ECAD-371F-46B0-99C5-695870ED8D33}" dt="2024-02-23T13:14:49.306" v="727" actId="478"/>
          <ac:spMkLst>
            <pc:docMk/>
            <pc:sldMk cId="1696488484" sldId="2145708291"/>
            <ac:spMk id="5" creationId="{668C1942-DFD9-E9FA-70AE-D2BD162F1986}"/>
          </ac:spMkLst>
        </pc:spChg>
        <pc:spChg chg="add del mod">
          <ac:chgData name="Tom Coleman-Haynes" userId="feac02dd-ca1d-495d-907d-e6674be69fc7" providerId="ADAL" clId="{56B6ECAD-371F-46B0-99C5-695870ED8D33}" dt="2024-02-23T13:15:21.439" v="734" actId="478"/>
          <ac:spMkLst>
            <pc:docMk/>
            <pc:sldMk cId="1696488484" sldId="2145708291"/>
            <ac:spMk id="6" creationId="{25BFEB76-683B-5FD6-881C-82D12D770876}"/>
          </ac:spMkLst>
        </pc:spChg>
        <pc:spChg chg="add mod">
          <ac:chgData name="Tom Coleman-Haynes" userId="feac02dd-ca1d-495d-907d-e6674be69fc7" providerId="ADAL" clId="{56B6ECAD-371F-46B0-99C5-695870ED8D33}" dt="2024-02-22T17:00:03.990" v="641" actId="6549"/>
          <ac:spMkLst>
            <pc:docMk/>
            <pc:sldMk cId="1696488484" sldId="2145708291"/>
            <ac:spMk id="8" creationId="{D761BA9C-F34A-2F6C-0F03-8C66991FCDB7}"/>
          </ac:spMkLst>
        </pc:spChg>
        <pc:spChg chg="del mod">
          <ac:chgData name="Tom Coleman-Haynes" userId="feac02dd-ca1d-495d-907d-e6674be69fc7" providerId="ADAL" clId="{56B6ECAD-371F-46B0-99C5-695870ED8D33}" dt="2024-02-22T16:46:37.075" v="370" actId="478"/>
          <ac:spMkLst>
            <pc:docMk/>
            <pc:sldMk cId="1696488484" sldId="2145708291"/>
            <ac:spMk id="10" creationId="{C6F9088E-871B-8CAC-88BC-044D099F0AE5}"/>
          </ac:spMkLst>
        </pc:spChg>
        <pc:picChg chg="ord">
          <ac:chgData name="Tom Coleman-Haynes" userId="feac02dd-ca1d-495d-907d-e6674be69fc7" providerId="ADAL" clId="{56B6ECAD-371F-46B0-99C5-695870ED8D33}" dt="2024-02-23T13:15:19.909" v="733" actId="167"/>
          <ac:picMkLst>
            <pc:docMk/>
            <pc:sldMk cId="1696488484" sldId="2145708291"/>
            <ac:picMk id="3" creationId="{FFB039C9-82B4-28A3-CC3C-28E796E02BA3}"/>
          </ac:picMkLst>
        </pc:picChg>
        <pc:picChg chg="add del mod ord">
          <ac:chgData name="Tom Coleman-Haynes" userId="feac02dd-ca1d-495d-907d-e6674be69fc7" providerId="ADAL" clId="{56B6ECAD-371F-46B0-99C5-695870ED8D33}" dt="2024-02-22T16:55:15.561" v="557" actId="478"/>
          <ac:picMkLst>
            <pc:docMk/>
            <pc:sldMk cId="1696488484" sldId="2145708291"/>
            <ac:picMk id="7" creationId="{B94708F6-9ED0-386C-0196-6E23E0C939B8}"/>
          </ac:picMkLst>
        </pc:picChg>
        <pc:picChg chg="mod ord">
          <ac:chgData name="Tom Coleman-Haynes" userId="feac02dd-ca1d-495d-907d-e6674be69fc7" providerId="ADAL" clId="{56B6ECAD-371F-46B0-99C5-695870ED8D33}" dt="2024-02-22T16:56:43.688" v="572" actId="1076"/>
          <ac:picMkLst>
            <pc:docMk/>
            <pc:sldMk cId="1696488484" sldId="2145708291"/>
            <ac:picMk id="11" creationId="{90BAAB1C-11DD-59C1-D892-8B9129576C46}"/>
          </ac:picMkLst>
        </pc:picChg>
      </pc:sldChg>
      <pc:sldChg chg="addSp delSp modSp mod modNotes">
        <pc:chgData name="Tom Coleman-Haynes" userId="feac02dd-ca1d-495d-907d-e6674be69fc7" providerId="ADAL" clId="{56B6ECAD-371F-46B0-99C5-695870ED8D33}" dt="2024-02-27T14:05:43.344" v="1114"/>
        <pc:sldMkLst>
          <pc:docMk/>
          <pc:sldMk cId="3287150149" sldId="2145708293"/>
        </pc:sldMkLst>
        <pc:spChg chg="add mod">
          <ac:chgData name="Tom Coleman-Haynes" userId="feac02dd-ca1d-495d-907d-e6674be69fc7" providerId="ADAL" clId="{56B6ECAD-371F-46B0-99C5-695870ED8D33}" dt="2024-02-23T13:14:30.912" v="725" actId="20577"/>
          <ac:spMkLst>
            <pc:docMk/>
            <pc:sldMk cId="3287150149" sldId="2145708293"/>
            <ac:spMk id="2" creationId="{4AC148D6-DC34-B00E-651E-07B095EC2FB5}"/>
          </ac:spMkLst>
        </pc:spChg>
        <pc:spChg chg="del mod">
          <ac:chgData name="Tom Coleman-Haynes" userId="feac02dd-ca1d-495d-907d-e6674be69fc7" providerId="ADAL" clId="{56B6ECAD-371F-46B0-99C5-695870ED8D33}" dt="2024-02-22T17:00:54.484" v="655" actId="478"/>
          <ac:spMkLst>
            <pc:docMk/>
            <pc:sldMk cId="3287150149" sldId="2145708293"/>
            <ac:spMk id="5" creationId="{31E2C9EA-E0E0-D937-9FAC-7F1D38BF1455}"/>
          </ac:spMkLst>
        </pc:spChg>
        <pc:spChg chg="del">
          <ac:chgData name="Tom Coleman-Haynes" userId="feac02dd-ca1d-495d-907d-e6674be69fc7" providerId="ADAL" clId="{56B6ECAD-371F-46B0-99C5-695870ED8D33}" dt="2024-02-22T17:02:24.944" v="702" actId="478"/>
          <ac:spMkLst>
            <pc:docMk/>
            <pc:sldMk cId="3287150149" sldId="2145708293"/>
            <ac:spMk id="6" creationId="{A88EDEB1-161A-C826-18C4-219E52BA8043}"/>
          </ac:spMkLst>
        </pc:spChg>
        <pc:spChg chg="add mod">
          <ac:chgData name="Tom Coleman-Haynes" userId="feac02dd-ca1d-495d-907d-e6674be69fc7" providerId="ADAL" clId="{56B6ECAD-371F-46B0-99C5-695870ED8D33}" dt="2024-02-23T13:15:25.481" v="735" actId="20577"/>
          <ac:spMkLst>
            <pc:docMk/>
            <pc:sldMk cId="3287150149" sldId="2145708293"/>
            <ac:spMk id="7" creationId="{7622ADAA-586E-DA07-C90F-2AFF081873A8}"/>
          </ac:spMkLst>
        </pc:spChg>
        <pc:spChg chg="add mod">
          <ac:chgData name="Tom Coleman-Haynes" userId="feac02dd-ca1d-495d-907d-e6674be69fc7" providerId="ADAL" clId="{56B6ECAD-371F-46B0-99C5-695870ED8D33}" dt="2024-02-22T17:01:35.061" v="669" actId="207"/>
          <ac:spMkLst>
            <pc:docMk/>
            <pc:sldMk cId="3287150149" sldId="2145708293"/>
            <ac:spMk id="9" creationId="{4EEE3EFC-F975-2ED5-6E29-30D54A6DAE95}"/>
          </ac:spMkLst>
        </pc:spChg>
        <pc:spChg chg="add del mod">
          <ac:chgData name="Tom Coleman-Haynes" userId="feac02dd-ca1d-495d-907d-e6674be69fc7" providerId="ADAL" clId="{56B6ECAD-371F-46B0-99C5-695870ED8D33}" dt="2024-02-26T17:00:16.365" v="934" actId="478"/>
          <ac:spMkLst>
            <pc:docMk/>
            <pc:sldMk cId="3287150149" sldId="2145708293"/>
            <ac:spMk id="10" creationId="{3142E95A-479A-54D8-5CB6-8E3476BD3D7A}"/>
          </ac:spMkLst>
        </pc:spChg>
        <pc:spChg chg="del mod">
          <ac:chgData name="Tom Coleman-Haynes" userId="feac02dd-ca1d-495d-907d-e6674be69fc7" providerId="ADAL" clId="{56B6ECAD-371F-46B0-99C5-695870ED8D33}" dt="2024-02-22T16:59:54.690" v="639" actId="478"/>
          <ac:spMkLst>
            <pc:docMk/>
            <pc:sldMk cId="3287150149" sldId="2145708293"/>
            <ac:spMk id="17" creationId="{607F3C91-4213-44E6-EBF0-49B30B1FDFF5}"/>
          </ac:spMkLst>
        </pc:spChg>
        <pc:picChg chg="add del ord">
          <ac:chgData name="Tom Coleman-Haynes" userId="feac02dd-ca1d-495d-907d-e6674be69fc7" providerId="ADAL" clId="{56B6ECAD-371F-46B0-99C5-695870ED8D33}" dt="2024-02-26T17:00:14.477" v="933" actId="478"/>
          <ac:picMkLst>
            <pc:docMk/>
            <pc:sldMk cId="3287150149" sldId="2145708293"/>
            <ac:picMk id="3" creationId="{A93D0F87-E040-2903-2A8F-77522101A58F}"/>
          </ac:picMkLst>
        </pc:picChg>
        <pc:picChg chg="add del mod ord">
          <ac:chgData name="Tom Coleman-Haynes" userId="feac02dd-ca1d-495d-907d-e6674be69fc7" providerId="ADAL" clId="{56B6ECAD-371F-46B0-99C5-695870ED8D33}" dt="2024-02-22T16:59:45.274" v="638" actId="478"/>
          <ac:picMkLst>
            <pc:docMk/>
            <pc:sldMk cId="3287150149" sldId="2145708293"/>
            <ac:picMk id="8" creationId="{068F0D6C-7A4B-E75B-551F-66BA75F299CC}"/>
          </ac:picMkLst>
        </pc:picChg>
        <pc:picChg chg="mod ord">
          <ac:chgData name="Tom Coleman-Haynes" userId="feac02dd-ca1d-495d-907d-e6674be69fc7" providerId="ADAL" clId="{56B6ECAD-371F-46B0-99C5-695870ED8D33}" dt="2024-02-22T16:59:41.482" v="636" actId="167"/>
          <ac:picMkLst>
            <pc:docMk/>
            <pc:sldMk cId="3287150149" sldId="2145708293"/>
            <ac:picMk id="18" creationId="{C94A2153-B8B9-2F78-1F4B-E40A8E15A903}"/>
          </ac:picMkLst>
        </pc:picChg>
      </pc:sldChg>
      <pc:sldChg chg="addSp delSp modSp mod">
        <pc:chgData name="Tom Coleman-Haynes" userId="feac02dd-ca1d-495d-907d-e6674be69fc7" providerId="ADAL" clId="{56B6ECAD-371F-46B0-99C5-695870ED8D33}" dt="2024-02-26T17:00:04.029" v="931" actId="478"/>
        <pc:sldMkLst>
          <pc:docMk/>
          <pc:sldMk cId="1548434635" sldId="2145708295"/>
        </pc:sldMkLst>
        <pc:spChg chg="mod">
          <ac:chgData name="Tom Coleman-Haynes" userId="feac02dd-ca1d-495d-907d-e6674be69fc7" providerId="ADAL" clId="{56B6ECAD-371F-46B0-99C5-695870ED8D33}" dt="2024-02-22T16:58:32.581" v="619" actId="20577"/>
          <ac:spMkLst>
            <pc:docMk/>
            <pc:sldMk cId="1548434635" sldId="2145708295"/>
            <ac:spMk id="2" creationId="{04B13429-5DC5-9CE6-6810-B281EE2404FB}"/>
          </ac:spMkLst>
        </pc:spChg>
        <pc:spChg chg="add del mod">
          <ac:chgData name="Tom Coleman-Haynes" userId="feac02dd-ca1d-495d-907d-e6674be69fc7" providerId="ADAL" clId="{56B6ECAD-371F-46B0-99C5-695870ED8D33}" dt="2024-02-26T17:00:04.029" v="931" actId="478"/>
          <ac:spMkLst>
            <pc:docMk/>
            <pc:sldMk cId="1548434635" sldId="2145708295"/>
            <ac:spMk id="4" creationId="{2039A3A0-F6AF-4D50-BEAA-6AD90DF1A3CC}"/>
          </ac:spMkLst>
        </pc:spChg>
        <pc:spChg chg="del">
          <ac:chgData name="Tom Coleman-Haynes" userId="feac02dd-ca1d-495d-907d-e6674be69fc7" providerId="ADAL" clId="{56B6ECAD-371F-46B0-99C5-695870ED8D33}" dt="2024-02-22T17:02:28.262" v="703" actId="478"/>
          <ac:spMkLst>
            <pc:docMk/>
            <pc:sldMk cId="1548434635" sldId="2145708295"/>
            <ac:spMk id="5" creationId="{E6C31923-7C77-FDBA-3440-D1A1CC15DDD4}"/>
          </ac:spMkLst>
        </pc:spChg>
        <pc:picChg chg="add del">
          <ac:chgData name="Tom Coleman-Haynes" userId="feac02dd-ca1d-495d-907d-e6674be69fc7" providerId="ADAL" clId="{56B6ECAD-371F-46B0-99C5-695870ED8D33}" dt="2024-02-26T17:00:02.622" v="930" actId="478"/>
          <ac:picMkLst>
            <pc:docMk/>
            <pc:sldMk cId="1548434635" sldId="2145708295"/>
            <ac:picMk id="3" creationId="{83A38892-512D-6993-A8D6-3411BCB8BFE2}"/>
          </ac:picMkLst>
        </pc:picChg>
      </pc:sldChg>
      <pc:sldChg chg="addSp delSp modSp mod delAnim modAnim modNotes">
        <pc:chgData name="Tom Coleman-Haynes" userId="feac02dd-ca1d-495d-907d-e6674be69fc7" providerId="ADAL" clId="{56B6ECAD-371F-46B0-99C5-695870ED8D33}" dt="2024-02-26T17:01:51.626" v="953"/>
        <pc:sldMkLst>
          <pc:docMk/>
          <pc:sldMk cId="4251292017" sldId="2145708296"/>
        </pc:sldMkLst>
        <pc:spChg chg="add mod">
          <ac:chgData name="Tom Coleman-Haynes" userId="feac02dd-ca1d-495d-907d-e6674be69fc7" providerId="ADAL" clId="{56B6ECAD-371F-46B0-99C5-695870ED8D33}" dt="2024-02-26T17:01:51.626" v="953"/>
          <ac:spMkLst>
            <pc:docMk/>
            <pc:sldMk cId="4251292017" sldId="2145708296"/>
            <ac:spMk id="2" creationId="{CEFA20C7-8EF9-ACF6-F7C7-C5B5D2117903}"/>
          </ac:spMkLst>
        </pc:spChg>
        <pc:spChg chg="del">
          <ac:chgData name="Tom Coleman-Haynes" userId="feac02dd-ca1d-495d-907d-e6674be69fc7" providerId="ADAL" clId="{56B6ECAD-371F-46B0-99C5-695870ED8D33}" dt="2024-02-26T17:01:51.358" v="952" actId="478"/>
          <ac:spMkLst>
            <pc:docMk/>
            <pc:sldMk cId="4251292017" sldId="2145708296"/>
            <ac:spMk id="3" creationId="{BF7A6D5C-E627-54A4-6A77-8F07062B3070}"/>
          </ac:spMkLst>
        </pc:spChg>
      </pc:sldChg>
      <pc:sldChg chg="addSp delSp modSp mod modAnim">
        <pc:chgData name="Tom Coleman-Haynes" userId="feac02dd-ca1d-495d-907d-e6674be69fc7" providerId="ADAL" clId="{56B6ECAD-371F-46B0-99C5-695870ED8D33}" dt="2024-02-26T16:59:52.024" v="928" actId="478"/>
        <pc:sldMkLst>
          <pc:docMk/>
          <pc:sldMk cId="922177930" sldId="2145708298"/>
        </pc:sldMkLst>
        <pc:spChg chg="add mod">
          <ac:chgData name="Tom Coleman-Haynes" userId="feac02dd-ca1d-495d-907d-e6674be69fc7" providerId="ADAL" clId="{56B6ECAD-371F-46B0-99C5-695870ED8D33}" dt="2024-02-23T13:16:44.254" v="755" actId="20577"/>
          <ac:spMkLst>
            <pc:docMk/>
            <pc:sldMk cId="922177930" sldId="2145708298"/>
            <ac:spMk id="2" creationId="{1DCE8C33-ACF9-BD40-C2C0-A7EBAF19287C}"/>
          </ac:spMkLst>
        </pc:spChg>
        <pc:spChg chg="del">
          <ac:chgData name="Tom Coleman-Haynes" userId="feac02dd-ca1d-495d-907d-e6674be69fc7" providerId="ADAL" clId="{56B6ECAD-371F-46B0-99C5-695870ED8D33}" dt="2024-02-22T16:42:00.569" v="281" actId="478"/>
          <ac:spMkLst>
            <pc:docMk/>
            <pc:sldMk cId="922177930" sldId="2145708298"/>
            <ac:spMk id="2" creationId="{69042C01-FC45-282B-44DC-DA94CB9D1366}"/>
          </ac:spMkLst>
        </pc:spChg>
        <pc:spChg chg="add del mod">
          <ac:chgData name="Tom Coleman-Haynes" userId="feac02dd-ca1d-495d-907d-e6674be69fc7" providerId="ADAL" clId="{56B6ECAD-371F-46B0-99C5-695870ED8D33}" dt="2024-02-23T13:16:32.642" v="752" actId="478"/>
          <ac:spMkLst>
            <pc:docMk/>
            <pc:sldMk cId="922177930" sldId="2145708298"/>
            <ac:spMk id="3" creationId="{432F2D83-68F9-58AF-F2A7-167474B7174A}"/>
          </ac:spMkLst>
        </pc:spChg>
        <pc:spChg chg="add del mod">
          <ac:chgData name="Tom Coleman-Haynes" userId="feac02dd-ca1d-495d-907d-e6674be69fc7" providerId="ADAL" clId="{56B6ECAD-371F-46B0-99C5-695870ED8D33}" dt="2024-02-23T13:17:01.635" v="765" actId="478"/>
          <ac:spMkLst>
            <pc:docMk/>
            <pc:sldMk cId="922177930" sldId="2145708298"/>
            <ac:spMk id="4" creationId="{79A6EC01-210A-1198-FD7C-DB900FA282D3}"/>
          </ac:spMkLst>
        </pc:spChg>
        <pc:spChg chg="del mod">
          <ac:chgData name="Tom Coleman-Haynes" userId="feac02dd-ca1d-495d-907d-e6674be69fc7" providerId="ADAL" clId="{56B6ECAD-371F-46B0-99C5-695870ED8D33}" dt="2024-02-26T16:59:52.024" v="928" actId="478"/>
          <ac:spMkLst>
            <pc:docMk/>
            <pc:sldMk cId="922177930" sldId="2145708298"/>
            <ac:spMk id="4" creationId="{9B5673CD-A604-05DC-AF68-5E6A24E7A939}"/>
          </ac:spMkLst>
        </pc:spChg>
        <pc:spChg chg="add mod">
          <ac:chgData name="Tom Coleman-Haynes" userId="feac02dd-ca1d-495d-907d-e6674be69fc7" providerId="ADAL" clId="{56B6ECAD-371F-46B0-99C5-695870ED8D33}" dt="2024-02-23T13:16:59.796" v="764" actId="20577"/>
          <ac:spMkLst>
            <pc:docMk/>
            <pc:sldMk cId="922177930" sldId="2145708298"/>
            <ac:spMk id="6" creationId="{A5ED70E4-482D-0E38-C0A8-CABA0CAC6396}"/>
          </ac:spMkLst>
        </pc:spChg>
        <pc:spChg chg="del mod">
          <ac:chgData name="Tom Coleman-Haynes" userId="feac02dd-ca1d-495d-907d-e6674be69fc7" providerId="ADAL" clId="{56B6ECAD-371F-46B0-99C5-695870ED8D33}" dt="2024-02-22T16:42:24.736" v="290" actId="478"/>
          <ac:spMkLst>
            <pc:docMk/>
            <pc:sldMk cId="922177930" sldId="2145708298"/>
            <ac:spMk id="9" creationId="{438BF13E-EC8A-3824-F9B2-A0D6222D62ED}"/>
          </ac:spMkLst>
        </pc:spChg>
        <pc:spChg chg="add mod">
          <ac:chgData name="Tom Coleman-Haynes" userId="feac02dd-ca1d-495d-907d-e6674be69fc7" providerId="ADAL" clId="{56B6ECAD-371F-46B0-99C5-695870ED8D33}" dt="2024-02-26T16:59:12.547" v="911" actId="20577"/>
          <ac:spMkLst>
            <pc:docMk/>
            <pc:sldMk cId="922177930" sldId="2145708298"/>
            <ac:spMk id="9" creationId="{4CDFD1D6-7E56-098F-B3BE-71B38C096C66}"/>
          </ac:spMkLst>
        </pc:spChg>
        <pc:spChg chg="add mod">
          <ac:chgData name="Tom Coleman-Haynes" userId="feac02dd-ca1d-495d-907d-e6674be69fc7" providerId="ADAL" clId="{56B6ECAD-371F-46B0-99C5-695870ED8D33}" dt="2024-02-26T16:59:25.172" v="920" actId="20577"/>
          <ac:spMkLst>
            <pc:docMk/>
            <pc:sldMk cId="922177930" sldId="2145708298"/>
            <ac:spMk id="10" creationId="{13EE8384-9A69-6F9B-59B1-23A5E4C145EE}"/>
          </ac:spMkLst>
        </pc:spChg>
        <pc:spChg chg="mod">
          <ac:chgData name="Tom Coleman-Haynes" userId="feac02dd-ca1d-495d-907d-e6674be69fc7" providerId="ADAL" clId="{56B6ECAD-371F-46B0-99C5-695870ED8D33}" dt="2024-02-26T16:58:28.448" v="897" actId="15"/>
          <ac:spMkLst>
            <pc:docMk/>
            <pc:sldMk cId="922177930" sldId="2145708298"/>
            <ac:spMk id="14" creationId="{4CB72A59-8F9C-6545-AF50-94B0108879F5}"/>
          </ac:spMkLst>
        </pc:spChg>
        <pc:picChg chg="mod ord">
          <ac:chgData name="Tom Coleman-Haynes" userId="feac02dd-ca1d-495d-907d-e6674be69fc7" providerId="ADAL" clId="{56B6ECAD-371F-46B0-99C5-695870ED8D33}" dt="2024-02-26T16:59:42.673" v="925" actId="167"/>
          <ac:picMkLst>
            <pc:docMk/>
            <pc:sldMk cId="922177930" sldId="2145708298"/>
            <ac:picMk id="3" creationId="{EF394D4A-AD16-8933-CD72-4E94BAC10369}"/>
          </ac:picMkLst>
        </pc:picChg>
        <pc:picChg chg="ord">
          <ac:chgData name="Tom Coleman-Haynes" userId="feac02dd-ca1d-495d-907d-e6674be69fc7" providerId="ADAL" clId="{56B6ECAD-371F-46B0-99C5-695870ED8D33}" dt="2024-02-26T16:59:46.165" v="926" actId="167"/>
          <ac:picMkLst>
            <pc:docMk/>
            <pc:sldMk cId="922177930" sldId="2145708298"/>
            <ac:picMk id="5" creationId="{32C39B2D-464B-EBCC-D1CF-702912B9DBFB}"/>
          </ac:picMkLst>
        </pc:picChg>
        <pc:picChg chg="add del mod ord">
          <ac:chgData name="Tom Coleman-Haynes" userId="feac02dd-ca1d-495d-907d-e6674be69fc7" providerId="ADAL" clId="{56B6ECAD-371F-46B0-99C5-695870ED8D33}" dt="2024-02-26T16:59:47.461" v="927" actId="478"/>
          <ac:picMkLst>
            <pc:docMk/>
            <pc:sldMk cId="922177930" sldId="2145708298"/>
            <ac:picMk id="7" creationId="{AB030820-6EE1-4F04-30F9-069D957FA82F}"/>
          </ac:picMkLst>
        </pc:picChg>
        <pc:picChg chg="mod">
          <ac:chgData name="Tom Coleman-Haynes" userId="feac02dd-ca1d-495d-907d-e6674be69fc7" providerId="ADAL" clId="{56B6ECAD-371F-46B0-99C5-695870ED8D33}" dt="2024-02-22T16:43:26.618" v="318" actId="14100"/>
          <ac:picMkLst>
            <pc:docMk/>
            <pc:sldMk cId="922177930" sldId="2145708298"/>
            <ac:picMk id="8" creationId="{C5D56302-A635-7117-005A-32E1C4404080}"/>
          </ac:picMkLst>
        </pc:picChg>
      </pc:sldChg>
      <pc:sldChg chg="addSp delSp modSp mod delAnim modAnim">
        <pc:chgData name="Tom Coleman-Haynes" userId="feac02dd-ca1d-495d-907d-e6674be69fc7" providerId="ADAL" clId="{56B6ECAD-371F-46B0-99C5-695870ED8D33}" dt="2024-02-26T16:58:11.709" v="888"/>
        <pc:sldMkLst>
          <pc:docMk/>
          <pc:sldMk cId="3027895438" sldId="2145708299"/>
        </pc:sldMkLst>
        <pc:spChg chg="add mod">
          <ac:chgData name="Tom Coleman-Haynes" userId="feac02dd-ca1d-495d-907d-e6674be69fc7" providerId="ADAL" clId="{56B6ECAD-371F-46B0-99C5-695870ED8D33}" dt="2024-02-26T16:58:11.709" v="888"/>
          <ac:spMkLst>
            <pc:docMk/>
            <pc:sldMk cId="3027895438" sldId="2145708299"/>
            <ac:spMk id="2" creationId="{2432EFB1-D19D-850D-1D78-C177E1150842}"/>
          </ac:spMkLst>
        </pc:spChg>
        <pc:spChg chg="del mod">
          <ac:chgData name="Tom Coleman-Haynes" userId="feac02dd-ca1d-495d-907d-e6674be69fc7" providerId="ADAL" clId="{56B6ECAD-371F-46B0-99C5-695870ED8D33}" dt="2024-02-26T16:58:06.070" v="885" actId="478"/>
          <ac:spMkLst>
            <pc:docMk/>
            <pc:sldMk cId="3027895438" sldId="2145708299"/>
            <ac:spMk id="3" creationId="{897A7A67-4E76-42F4-FA77-12A0994749D7}"/>
          </ac:spMkLst>
        </pc:spChg>
      </pc:sldChg>
      <pc:sldChg chg="addSp modSp mod modClrScheme chgLayout">
        <pc:chgData name="Tom Coleman-Haynes" userId="feac02dd-ca1d-495d-907d-e6674be69fc7" providerId="ADAL" clId="{56B6ECAD-371F-46B0-99C5-695870ED8D33}" dt="2024-02-27T14:22:05.244" v="1173" actId="700"/>
        <pc:sldMkLst>
          <pc:docMk/>
          <pc:sldMk cId="1787772004" sldId="2145708300"/>
        </pc:sldMkLst>
        <pc:spChg chg="mod ord">
          <ac:chgData name="Tom Coleman-Haynes" userId="feac02dd-ca1d-495d-907d-e6674be69fc7" providerId="ADAL" clId="{56B6ECAD-371F-46B0-99C5-695870ED8D33}" dt="2024-02-27T14:22:05.244" v="1173" actId="700"/>
          <ac:spMkLst>
            <pc:docMk/>
            <pc:sldMk cId="1787772004" sldId="2145708300"/>
            <ac:spMk id="2" creationId="{F44BC2D9-6E49-2077-B0CB-CC10E1BF8346}"/>
          </ac:spMkLst>
        </pc:spChg>
        <pc:spChg chg="add mod ord">
          <ac:chgData name="Tom Coleman-Haynes" userId="feac02dd-ca1d-495d-907d-e6674be69fc7" providerId="ADAL" clId="{56B6ECAD-371F-46B0-99C5-695870ED8D33}" dt="2024-02-27T14:22:05.244" v="1173" actId="700"/>
          <ac:spMkLst>
            <pc:docMk/>
            <pc:sldMk cId="1787772004" sldId="2145708300"/>
            <ac:spMk id="3" creationId="{669CD8CE-9298-EAEC-A7F2-C82B43B73F7A}"/>
          </ac:spMkLst>
        </pc:spChg>
        <pc:spChg chg="add mod ord">
          <ac:chgData name="Tom Coleman-Haynes" userId="feac02dd-ca1d-495d-907d-e6674be69fc7" providerId="ADAL" clId="{56B6ECAD-371F-46B0-99C5-695870ED8D33}" dt="2024-02-27T14:22:05.244" v="1173" actId="700"/>
          <ac:spMkLst>
            <pc:docMk/>
            <pc:sldMk cId="1787772004" sldId="2145708300"/>
            <ac:spMk id="4" creationId="{48B3E0F5-0D72-0753-46D3-987C7A174D82}"/>
          </ac:spMkLst>
        </pc:spChg>
        <pc:spChg chg="add mod ord">
          <ac:chgData name="Tom Coleman-Haynes" userId="feac02dd-ca1d-495d-907d-e6674be69fc7" providerId="ADAL" clId="{56B6ECAD-371F-46B0-99C5-695870ED8D33}" dt="2024-02-27T14:22:05.244" v="1173" actId="700"/>
          <ac:spMkLst>
            <pc:docMk/>
            <pc:sldMk cId="1787772004" sldId="2145708300"/>
            <ac:spMk id="5" creationId="{6EB37BC2-9F53-5F9C-063F-2BFAF6D69CE4}"/>
          </ac:spMkLst>
        </pc:spChg>
      </pc:sldChg>
      <pc:sldChg chg="modSp mod">
        <pc:chgData name="Tom Coleman-Haynes" userId="feac02dd-ca1d-495d-907d-e6674be69fc7" providerId="ADAL" clId="{56B6ECAD-371F-46B0-99C5-695870ED8D33}" dt="2024-02-22T16:24:55.030" v="81" actId="1076"/>
        <pc:sldMkLst>
          <pc:docMk/>
          <pc:sldMk cId="3371545105" sldId="2145708306"/>
        </pc:sldMkLst>
        <pc:picChg chg="mod">
          <ac:chgData name="Tom Coleman-Haynes" userId="feac02dd-ca1d-495d-907d-e6674be69fc7" providerId="ADAL" clId="{56B6ECAD-371F-46B0-99C5-695870ED8D33}" dt="2024-02-22T16:24:55.030" v="81" actId="1076"/>
          <ac:picMkLst>
            <pc:docMk/>
            <pc:sldMk cId="3371545105" sldId="2145708306"/>
            <ac:picMk id="4" creationId="{3CB7DF5F-A3F3-FF43-9935-370203870F7E}"/>
          </ac:picMkLst>
        </pc:picChg>
      </pc:sldChg>
      <pc:sldChg chg="modNotes">
        <pc:chgData name="Tom Coleman-Haynes" userId="feac02dd-ca1d-495d-907d-e6674be69fc7" providerId="ADAL" clId="{56B6ECAD-371F-46B0-99C5-695870ED8D33}" dt="2024-02-22T16:18:34.849" v="35" actId="27636"/>
        <pc:sldMkLst>
          <pc:docMk/>
          <pc:sldMk cId="919668603" sldId="2145708308"/>
        </pc:sldMkLst>
      </pc:sldChg>
      <pc:sldChg chg="addSp delSp modSp mod modClrScheme chgLayout modNotesTx">
        <pc:chgData name="Tom Coleman-Haynes" userId="feac02dd-ca1d-495d-907d-e6674be69fc7" providerId="ADAL" clId="{56B6ECAD-371F-46B0-99C5-695870ED8D33}" dt="2024-02-27T14:22:24.067" v="1177" actId="478"/>
        <pc:sldMkLst>
          <pc:docMk/>
          <pc:sldMk cId="2977268829" sldId="2145708309"/>
        </pc:sldMkLst>
        <pc:spChg chg="mod ord">
          <ac:chgData name="Tom Coleman-Haynes" userId="feac02dd-ca1d-495d-907d-e6674be69fc7" providerId="ADAL" clId="{56B6ECAD-371F-46B0-99C5-695870ED8D33}" dt="2024-02-27T14:22:22.082" v="1176" actId="700"/>
          <ac:spMkLst>
            <pc:docMk/>
            <pc:sldMk cId="2977268829" sldId="2145708309"/>
            <ac:spMk id="2" creationId="{F44BC2D9-6E49-2077-B0CB-CC10E1BF8346}"/>
          </ac:spMkLst>
        </pc:spChg>
        <pc:spChg chg="add del mod ord">
          <ac:chgData name="Tom Coleman-Haynes" userId="feac02dd-ca1d-495d-907d-e6674be69fc7" providerId="ADAL" clId="{56B6ECAD-371F-46B0-99C5-695870ED8D33}" dt="2024-02-27T14:22:24.067" v="1177" actId="478"/>
          <ac:spMkLst>
            <pc:docMk/>
            <pc:sldMk cId="2977268829" sldId="2145708309"/>
            <ac:spMk id="3" creationId="{66996A71-CDDB-0E25-B7A7-5506CECD696D}"/>
          </ac:spMkLst>
        </pc:spChg>
        <pc:spChg chg="add del mod ord">
          <ac:chgData name="Tom Coleman-Haynes" userId="feac02dd-ca1d-495d-907d-e6674be69fc7" providerId="ADAL" clId="{56B6ECAD-371F-46B0-99C5-695870ED8D33}" dt="2024-02-27T14:22:24.067" v="1177" actId="478"/>
          <ac:spMkLst>
            <pc:docMk/>
            <pc:sldMk cId="2977268829" sldId="2145708309"/>
            <ac:spMk id="4" creationId="{832143D1-8E9B-9522-F9C2-02C3BA56AB60}"/>
          </ac:spMkLst>
        </pc:spChg>
        <pc:spChg chg="add del mod ord">
          <ac:chgData name="Tom Coleman-Haynes" userId="feac02dd-ca1d-495d-907d-e6674be69fc7" providerId="ADAL" clId="{56B6ECAD-371F-46B0-99C5-695870ED8D33}" dt="2024-02-27T14:22:24.067" v="1177" actId="478"/>
          <ac:spMkLst>
            <pc:docMk/>
            <pc:sldMk cId="2977268829" sldId="2145708309"/>
            <ac:spMk id="5" creationId="{18AC48E5-9863-4D3D-A532-1E32E5D92C2D}"/>
          </ac:spMkLst>
        </pc:spChg>
      </pc:sldChg>
      <pc:sldChg chg="addSp delSp modSp mod delAnim modAnim modNotesTx">
        <pc:chgData name="Tom Coleman-Haynes" userId="feac02dd-ca1d-495d-907d-e6674be69fc7" providerId="ADAL" clId="{56B6ECAD-371F-46B0-99C5-695870ED8D33}" dt="2024-02-27T10:30:45.235" v="1008" actId="2711"/>
        <pc:sldMkLst>
          <pc:docMk/>
          <pc:sldMk cId="4135262042" sldId="2145708310"/>
        </pc:sldMkLst>
        <pc:spChg chg="mod">
          <ac:chgData name="Tom Coleman-Haynes" userId="feac02dd-ca1d-495d-907d-e6674be69fc7" providerId="ADAL" clId="{56B6ECAD-371F-46B0-99C5-695870ED8D33}" dt="2024-02-26T16:58:08.386" v="886" actId="20577"/>
          <ac:spMkLst>
            <pc:docMk/>
            <pc:sldMk cId="4135262042" sldId="2145708310"/>
            <ac:spMk id="2" creationId="{BD7AA716-0A5F-8BE6-E7B1-54BE7BA56EE6}"/>
          </ac:spMkLst>
        </pc:spChg>
        <pc:spChg chg="add del mod">
          <ac:chgData name="Tom Coleman-Haynes" userId="feac02dd-ca1d-495d-907d-e6674be69fc7" providerId="ADAL" clId="{56B6ECAD-371F-46B0-99C5-695870ED8D33}" dt="2024-02-26T16:58:09.685" v="887" actId="478"/>
          <ac:spMkLst>
            <pc:docMk/>
            <pc:sldMk cId="4135262042" sldId="2145708310"/>
            <ac:spMk id="4" creationId="{E94C631A-EE8A-CD3A-00D4-8AEB2BF62B34}"/>
          </ac:spMkLst>
        </pc:spChg>
      </pc:sldChg>
      <pc:sldChg chg="modNotes">
        <pc:chgData name="Tom Coleman-Haynes" userId="feac02dd-ca1d-495d-907d-e6674be69fc7" providerId="ADAL" clId="{56B6ECAD-371F-46B0-99C5-695870ED8D33}" dt="2024-02-27T14:05:43.344" v="1114"/>
        <pc:sldMkLst>
          <pc:docMk/>
          <pc:sldMk cId="2696996327" sldId="2145708329"/>
        </pc:sldMkLst>
      </pc:sldChg>
      <pc:sldChg chg="addSp delSp modSp add mod modClrScheme chgLayout">
        <pc:chgData name="Tom Coleman-Haynes" userId="feac02dd-ca1d-495d-907d-e6674be69fc7" providerId="ADAL" clId="{56B6ECAD-371F-46B0-99C5-695870ED8D33}" dt="2024-02-27T14:20:21.835" v="1146" actId="478"/>
        <pc:sldMkLst>
          <pc:docMk/>
          <pc:sldMk cId="2441458646" sldId="2145708330"/>
        </pc:sldMkLst>
        <pc:spChg chg="del mod ord">
          <ac:chgData name="Tom Coleman-Haynes" userId="feac02dd-ca1d-495d-907d-e6674be69fc7" providerId="ADAL" clId="{56B6ECAD-371F-46B0-99C5-695870ED8D33}" dt="2024-02-27T14:19:34.255" v="1140" actId="700"/>
          <ac:spMkLst>
            <pc:docMk/>
            <pc:sldMk cId="2441458646" sldId="2145708330"/>
            <ac:spMk id="2" creationId="{49E1A917-72C9-C129-6CFF-221030F439A6}"/>
          </ac:spMkLst>
        </pc:spChg>
        <pc:spChg chg="del mod ord">
          <ac:chgData name="Tom Coleman-Haynes" userId="feac02dd-ca1d-495d-907d-e6674be69fc7" providerId="ADAL" clId="{56B6ECAD-371F-46B0-99C5-695870ED8D33}" dt="2024-02-27T14:20:20.141" v="1144" actId="478"/>
          <ac:spMkLst>
            <pc:docMk/>
            <pc:sldMk cId="2441458646" sldId="2145708330"/>
            <ac:spMk id="3" creationId="{2AF280DD-DB41-19F0-82C0-4D338CA5C3E5}"/>
          </ac:spMkLst>
        </pc:spChg>
        <pc:spChg chg="add mod ord">
          <ac:chgData name="Tom Coleman-Haynes" userId="feac02dd-ca1d-495d-907d-e6674be69fc7" providerId="ADAL" clId="{56B6ECAD-371F-46B0-99C5-695870ED8D33}" dt="2024-02-27T14:19:39.962" v="1141"/>
          <ac:spMkLst>
            <pc:docMk/>
            <pc:sldMk cId="2441458646" sldId="2145708330"/>
            <ac:spMk id="4" creationId="{CD2A4542-7C92-5ED0-5AE2-2E774E7D2C5F}"/>
          </ac:spMkLst>
        </pc:spChg>
        <pc:spChg chg="add del mod ord">
          <ac:chgData name="Tom Coleman-Haynes" userId="feac02dd-ca1d-495d-907d-e6674be69fc7" providerId="ADAL" clId="{56B6ECAD-371F-46B0-99C5-695870ED8D33}" dt="2024-02-27T14:20:21.835" v="1146" actId="478"/>
          <ac:spMkLst>
            <pc:docMk/>
            <pc:sldMk cId="2441458646" sldId="2145708330"/>
            <ac:spMk id="5" creationId="{213BE540-69DF-CED5-2AFB-D7BCC500114D}"/>
          </ac:spMkLst>
        </pc:spChg>
        <pc:spChg chg="add del mod ord">
          <ac:chgData name="Tom Coleman-Haynes" userId="feac02dd-ca1d-495d-907d-e6674be69fc7" providerId="ADAL" clId="{56B6ECAD-371F-46B0-99C5-695870ED8D33}" dt="2024-02-27T14:20:17.715" v="1142" actId="478"/>
          <ac:spMkLst>
            <pc:docMk/>
            <pc:sldMk cId="2441458646" sldId="2145708330"/>
            <ac:spMk id="6" creationId="{3FEC9F85-AD4E-278A-1983-3B95117E99D8}"/>
          </ac:spMkLst>
        </pc:spChg>
        <pc:spChg chg="add del mod">
          <ac:chgData name="Tom Coleman-Haynes" userId="feac02dd-ca1d-495d-907d-e6674be69fc7" providerId="ADAL" clId="{56B6ECAD-371F-46B0-99C5-695870ED8D33}" dt="2024-02-27T14:20:21.131" v="1145" actId="478"/>
          <ac:spMkLst>
            <pc:docMk/>
            <pc:sldMk cId="2441458646" sldId="2145708330"/>
            <ac:spMk id="8" creationId="{86364CFD-B531-DB10-C0DD-030C726027FE}"/>
          </ac:spMkLst>
        </pc:spChg>
      </pc:sldChg>
      <pc:sldChg chg="addSp delSp modSp add mod modClrScheme chgLayout">
        <pc:chgData name="Tom Coleman-Haynes" userId="feac02dd-ca1d-495d-907d-e6674be69fc7" providerId="ADAL" clId="{56B6ECAD-371F-46B0-99C5-695870ED8D33}" dt="2024-02-27T14:20:42.315" v="1150" actId="478"/>
        <pc:sldMkLst>
          <pc:docMk/>
          <pc:sldMk cId="2095826028" sldId="2145708331"/>
        </pc:sldMkLst>
        <pc:spChg chg="mod ord">
          <ac:chgData name="Tom Coleman-Haynes" userId="feac02dd-ca1d-495d-907d-e6674be69fc7" providerId="ADAL" clId="{56B6ECAD-371F-46B0-99C5-695870ED8D33}" dt="2024-02-27T14:20:34.370" v="1149" actId="700"/>
          <ac:spMkLst>
            <pc:docMk/>
            <pc:sldMk cId="2095826028" sldId="2145708331"/>
            <ac:spMk id="2" creationId="{279A3854-EC44-5072-EADE-C4579902FF77}"/>
          </ac:spMkLst>
        </pc:spChg>
        <pc:spChg chg="add del mod ord">
          <ac:chgData name="Tom Coleman-Haynes" userId="feac02dd-ca1d-495d-907d-e6674be69fc7" providerId="ADAL" clId="{56B6ECAD-371F-46B0-99C5-695870ED8D33}" dt="2024-02-27T14:20:42.315" v="1150" actId="478"/>
          <ac:spMkLst>
            <pc:docMk/>
            <pc:sldMk cId="2095826028" sldId="2145708331"/>
            <ac:spMk id="3" creationId="{FCDCC146-0655-BCD3-3B64-FA3813DD85A6}"/>
          </ac:spMkLst>
        </pc:spChg>
        <pc:spChg chg="add del mod ord">
          <ac:chgData name="Tom Coleman-Haynes" userId="feac02dd-ca1d-495d-907d-e6674be69fc7" providerId="ADAL" clId="{56B6ECAD-371F-46B0-99C5-695870ED8D33}" dt="2024-02-27T14:20:42.315" v="1150" actId="478"/>
          <ac:spMkLst>
            <pc:docMk/>
            <pc:sldMk cId="2095826028" sldId="2145708331"/>
            <ac:spMk id="4" creationId="{3D29343F-197A-8A3A-67AF-EDD8640CF3CD}"/>
          </ac:spMkLst>
        </pc:spChg>
        <pc:spChg chg="add del mod ord">
          <ac:chgData name="Tom Coleman-Haynes" userId="feac02dd-ca1d-495d-907d-e6674be69fc7" providerId="ADAL" clId="{56B6ECAD-371F-46B0-99C5-695870ED8D33}" dt="2024-02-27T14:20:42.315" v="1150" actId="478"/>
          <ac:spMkLst>
            <pc:docMk/>
            <pc:sldMk cId="2095826028" sldId="2145708331"/>
            <ac:spMk id="5" creationId="{9ABF7C9E-02CD-03C3-B08A-2EF46068A371}"/>
          </ac:spMkLst>
        </pc:spChg>
      </pc:sldChg>
      <pc:sldChg chg="modSp add del mod">
        <pc:chgData name="Tom Coleman-Haynes" userId="feac02dd-ca1d-495d-907d-e6674be69fc7" providerId="ADAL" clId="{56B6ECAD-371F-46B0-99C5-695870ED8D33}" dt="2024-02-27T14:21:54.044" v="1171" actId="47"/>
        <pc:sldMkLst>
          <pc:docMk/>
          <pc:sldMk cId="740748041" sldId="2145708332"/>
        </pc:sldMkLst>
        <pc:spChg chg="mod">
          <ac:chgData name="Tom Coleman-Haynes" userId="feac02dd-ca1d-495d-907d-e6674be69fc7" providerId="ADAL" clId="{56B6ECAD-371F-46B0-99C5-695870ED8D33}" dt="2024-02-27T14:21:46.356" v="1167" actId="21"/>
          <ac:spMkLst>
            <pc:docMk/>
            <pc:sldMk cId="740748041" sldId="2145708332"/>
            <ac:spMk id="3" creationId="{C6A77532-6010-B9B9-48CE-4B0484D3FD94}"/>
          </ac:spMkLst>
        </pc:spChg>
      </pc:sldChg>
      <pc:sldChg chg="add del">
        <pc:chgData name="Tom Coleman-Haynes" userId="feac02dd-ca1d-495d-907d-e6674be69fc7" providerId="ADAL" clId="{56B6ECAD-371F-46B0-99C5-695870ED8D33}" dt="2024-02-27T14:22:14.157" v="1174" actId="47"/>
        <pc:sldMkLst>
          <pc:docMk/>
          <pc:sldMk cId="1416822410" sldId="2145708332"/>
        </pc:sldMkLst>
      </pc:sldChg>
      <pc:sldChg chg="add del">
        <pc:chgData name="Tom Coleman-Haynes" userId="feac02dd-ca1d-495d-907d-e6674be69fc7" providerId="ADAL" clId="{56B6ECAD-371F-46B0-99C5-695870ED8D33}" dt="2024-02-27T14:21:02.470" v="1157" actId="47"/>
        <pc:sldMkLst>
          <pc:docMk/>
          <pc:sldMk cId="2408234399" sldId="2145708332"/>
        </pc:sldMkLst>
      </pc:sldChg>
      <pc:sldChg chg="add del">
        <pc:chgData name="Tom Coleman-Haynes" userId="feac02dd-ca1d-495d-907d-e6674be69fc7" providerId="ADAL" clId="{56B6ECAD-371F-46B0-99C5-695870ED8D33}" dt="2024-02-27T14:22:26.073" v="1178" actId="47"/>
        <pc:sldMkLst>
          <pc:docMk/>
          <pc:sldMk cId="2926974990" sldId="2145708332"/>
        </pc:sldMkLst>
      </pc:sldChg>
      <pc:sldChg chg="add del">
        <pc:chgData name="Tom Coleman-Haynes" userId="feac02dd-ca1d-495d-907d-e6674be69fc7" providerId="ADAL" clId="{56B6ECAD-371F-46B0-99C5-695870ED8D33}" dt="2024-02-27T14:21:29.481" v="1164" actId="47"/>
        <pc:sldMkLst>
          <pc:docMk/>
          <pc:sldMk cId="3479272444" sldId="2145708332"/>
        </pc:sldMkLst>
      </pc:sldChg>
      <pc:sldMasterChg chg="new del mod addSldLayout delSldLayout">
        <pc:chgData name="Tom Coleman-Haynes" userId="feac02dd-ca1d-495d-907d-e6674be69fc7" providerId="ADAL" clId="{56B6ECAD-371F-46B0-99C5-695870ED8D33}" dt="2024-02-27T14:18:20.390" v="1136" actId="6938"/>
        <pc:sldMasterMkLst>
          <pc:docMk/>
          <pc:sldMasterMk cId="504214931" sldId="2147483683"/>
        </pc:sldMasterMkLst>
        <pc:sldLayoutChg chg="new del replId">
          <pc:chgData name="Tom Coleman-Haynes" userId="feac02dd-ca1d-495d-907d-e6674be69fc7" providerId="ADAL" clId="{56B6ECAD-371F-46B0-99C5-695870ED8D33}" dt="2024-02-27T14:18:20.390" v="1136" actId="6938"/>
          <pc:sldLayoutMkLst>
            <pc:docMk/>
            <pc:sldMasterMk cId="504214931" sldId="2147483683"/>
            <pc:sldLayoutMk cId="4082748331" sldId="2147483684"/>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3470644039" sldId="2147483685"/>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2638878999" sldId="2147483686"/>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3942239621" sldId="2147483687"/>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779299683" sldId="2147483688"/>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2135670518" sldId="2147483689"/>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1241159660" sldId="2147483690"/>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2040928515" sldId="2147483691"/>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1841057211" sldId="2147483692"/>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3184004387" sldId="2147483693"/>
          </pc:sldLayoutMkLst>
        </pc:sldLayoutChg>
        <pc:sldLayoutChg chg="new del replId">
          <pc:chgData name="Tom Coleman-Haynes" userId="feac02dd-ca1d-495d-907d-e6674be69fc7" providerId="ADAL" clId="{56B6ECAD-371F-46B0-99C5-695870ED8D33}" dt="2024-02-27T14:18:20.390" v="1136" actId="6938"/>
          <pc:sldLayoutMkLst>
            <pc:docMk/>
            <pc:sldMasterMk cId="504214931" sldId="2147483683"/>
            <pc:sldLayoutMk cId="3442599825" sldId="2147483694"/>
          </pc:sldLayoutMkLst>
        </pc:sldLayoutChg>
      </pc:sldMasterChg>
      <pc:sldMasterChg chg="new del mod addSldLayout delSldLayout">
        <pc:chgData name="Tom Coleman-Haynes" userId="feac02dd-ca1d-495d-907d-e6674be69fc7" providerId="ADAL" clId="{56B6ECAD-371F-46B0-99C5-695870ED8D33}" dt="2024-02-27T14:18:04.555" v="1134" actId="6938"/>
        <pc:sldMasterMkLst>
          <pc:docMk/>
          <pc:sldMasterMk cId="1766951462" sldId="2147483683"/>
        </pc:sldMasterMkLst>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3820653497" sldId="2147483684"/>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1674023900" sldId="2147483685"/>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2892991871" sldId="2147483686"/>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3480020129" sldId="2147483687"/>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571145809" sldId="2147483688"/>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661297652" sldId="2147483689"/>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235912662" sldId="2147483690"/>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731261656" sldId="2147483691"/>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312088894" sldId="2147483692"/>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1086685512" sldId="2147483693"/>
          </pc:sldLayoutMkLst>
        </pc:sldLayoutChg>
        <pc:sldLayoutChg chg="new del replId">
          <pc:chgData name="Tom Coleman-Haynes" userId="feac02dd-ca1d-495d-907d-e6674be69fc7" providerId="ADAL" clId="{56B6ECAD-371F-46B0-99C5-695870ED8D33}" dt="2024-02-27T14:18:04.555" v="1134" actId="6938"/>
          <pc:sldLayoutMkLst>
            <pc:docMk/>
            <pc:sldMasterMk cId="1766951462" sldId="2147483683"/>
            <pc:sldLayoutMk cId="4119344842" sldId="2147483694"/>
          </pc:sldLayoutMkLst>
        </pc:sldLayoutChg>
      </pc:sldMasterChg>
    </pc:docChg>
  </pc:docChgLst>
  <pc:docChgLst>
    <pc:chgData name="Sophia Papadakis" userId="S::sophia@ncsct.co.uk::b95f17c4-d9c4-4e13-899b-4e888ddd5376" providerId="AD" clId="Web-{10EF7512-0E7F-4672-A0F4-E7AB2C05D5E5}"/>
    <pc:docChg chg="addSld delSld modSld sldOrd">
      <pc:chgData name="Sophia Papadakis" userId="S::sophia@ncsct.co.uk::b95f17c4-d9c4-4e13-899b-4e888ddd5376" providerId="AD" clId="Web-{10EF7512-0E7F-4672-A0F4-E7AB2C05D5E5}" dt="2024-02-26T10:05:32.413" v="187"/>
      <pc:docMkLst>
        <pc:docMk/>
      </pc:docMkLst>
      <pc:sldChg chg="del">
        <pc:chgData name="Sophia Papadakis" userId="S::sophia@ncsct.co.uk::b95f17c4-d9c4-4e13-899b-4e888ddd5376" providerId="AD" clId="Web-{10EF7512-0E7F-4672-A0F4-E7AB2C05D5E5}" dt="2024-02-26T09:40:42.079" v="174"/>
        <pc:sldMkLst>
          <pc:docMk/>
          <pc:sldMk cId="2696996327" sldId="852"/>
        </pc:sldMkLst>
      </pc:sldChg>
      <pc:sldChg chg="add del">
        <pc:chgData name="Sophia Papadakis" userId="S::sophia@ncsct.co.uk::b95f17c4-d9c4-4e13-899b-4e888ddd5376" providerId="AD" clId="Web-{10EF7512-0E7F-4672-A0F4-E7AB2C05D5E5}" dt="2024-02-26T09:39:38.953" v="170"/>
        <pc:sldMkLst>
          <pc:docMk/>
          <pc:sldMk cId="1462689471" sldId="998"/>
        </pc:sldMkLst>
      </pc:sldChg>
      <pc:sldChg chg="add del">
        <pc:chgData name="Sophia Papadakis" userId="S::sophia@ncsct.co.uk::b95f17c4-d9c4-4e13-899b-4e888ddd5376" providerId="AD" clId="Web-{10EF7512-0E7F-4672-A0F4-E7AB2C05D5E5}" dt="2024-02-26T09:39:39.797" v="171"/>
        <pc:sldMkLst>
          <pc:docMk/>
          <pc:sldMk cId="931978563" sldId="999"/>
        </pc:sldMkLst>
      </pc:sldChg>
      <pc:sldChg chg="ord">
        <pc:chgData name="Sophia Papadakis" userId="S::sophia@ncsct.co.uk::b95f17c4-d9c4-4e13-899b-4e888ddd5376" providerId="AD" clId="Web-{10EF7512-0E7F-4672-A0F4-E7AB2C05D5E5}" dt="2024-02-26T09:34:49.008" v="165"/>
        <pc:sldMkLst>
          <pc:docMk/>
          <pc:sldMk cId="3025530335" sldId="1005"/>
        </pc:sldMkLst>
      </pc:sldChg>
      <pc:sldChg chg="ord">
        <pc:chgData name="Sophia Papadakis" userId="S::sophia@ncsct.co.uk::b95f17c4-d9c4-4e13-899b-4e888ddd5376" providerId="AD" clId="Web-{10EF7512-0E7F-4672-A0F4-E7AB2C05D5E5}" dt="2024-02-26T09:24:01.394" v="6"/>
        <pc:sldMkLst>
          <pc:docMk/>
          <pc:sldMk cId="1026669344" sldId="1007"/>
        </pc:sldMkLst>
      </pc:sldChg>
      <pc:sldChg chg="ord">
        <pc:chgData name="Sophia Papadakis" userId="S::sophia@ncsct.co.uk::b95f17c4-d9c4-4e13-899b-4e888ddd5376" providerId="AD" clId="Web-{10EF7512-0E7F-4672-A0F4-E7AB2C05D5E5}" dt="2024-02-26T09:34:46.165" v="164"/>
        <pc:sldMkLst>
          <pc:docMk/>
          <pc:sldMk cId="3738451506" sldId="1015"/>
        </pc:sldMkLst>
      </pc:sldChg>
      <pc:sldChg chg="ord">
        <pc:chgData name="Sophia Papadakis" userId="S::sophia@ncsct.co.uk::b95f17c4-d9c4-4e13-899b-4e888ddd5376" providerId="AD" clId="Web-{10EF7512-0E7F-4672-A0F4-E7AB2C05D5E5}" dt="2024-02-26T09:39:54.344" v="172"/>
        <pc:sldMkLst>
          <pc:docMk/>
          <pc:sldMk cId="1363241816" sldId="1018"/>
        </pc:sldMkLst>
      </pc:sldChg>
      <pc:sldChg chg="ord">
        <pc:chgData name="Sophia Papadakis" userId="S::sophia@ncsct.co.uk::b95f17c4-d9c4-4e13-899b-4e888ddd5376" providerId="AD" clId="Web-{10EF7512-0E7F-4672-A0F4-E7AB2C05D5E5}" dt="2024-02-26T10:05:32.413" v="187"/>
        <pc:sldMkLst>
          <pc:docMk/>
          <pc:sldMk cId="3847272900" sldId="1021"/>
        </pc:sldMkLst>
      </pc:sldChg>
      <pc:sldChg chg="add del">
        <pc:chgData name="Sophia Papadakis" userId="S::sophia@ncsct.co.uk::b95f17c4-d9c4-4e13-899b-4e888ddd5376" providerId="AD" clId="Web-{10EF7512-0E7F-4672-A0F4-E7AB2C05D5E5}" dt="2024-02-26T09:53:15.239" v="184"/>
        <pc:sldMkLst>
          <pc:docMk/>
          <pc:sldMk cId="638713290" sldId="1023"/>
        </pc:sldMkLst>
      </pc:sldChg>
      <pc:sldChg chg="addSp delSp modSp add ord">
        <pc:chgData name="Sophia Papadakis" userId="S::sophia@ncsct.co.uk::b95f17c4-d9c4-4e13-899b-4e888ddd5376" providerId="AD" clId="Web-{10EF7512-0E7F-4672-A0F4-E7AB2C05D5E5}" dt="2024-02-26T09:39:56.063" v="173"/>
        <pc:sldMkLst>
          <pc:docMk/>
          <pc:sldMk cId="277806113" sldId="1560"/>
        </pc:sldMkLst>
        <pc:spChg chg="del">
          <ac:chgData name="Sophia Papadakis" userId="S::sophia@ncsct.co.uk::b95f17c4-d9c4-4e13-899b-4e888ddd5376" providerId="AD" clId="Web-{10EF7512-0E7F-4672-A0F4-E7AB2C05D5E5}" dt="2024-02-26T09:31:23.785" v="16"/>
          <ac:spMkLst>
            <pc:docMk/>
            <pc:sldMk cId="277806113" sldId="1560"/>
            <ac:spMk id="3" creationId="{BCEB6627-17A9-C515-49E6-CD54057F20CA}"/>
          </ac:spMkLst>
        </pc:spChg>
        <pc:spChg chg="mod">
          <ac:chgData name="Sophia Papadakis" userId="S::sophia@ncsct.co.uk::b95f17c4-d9c4-4e13-899b-4e888ddd5376" providerId="AD" clId="Web-{10EF7512-0E7F-4672-A0F4-E7AB2C05D5E5}" dt="2024-02-26T09:33:43.319" v="158" actId="1076"/>
          <ac:spMkLst>
            <pc:docMk/>
            <pc:sldMk cId="277806113" sldId="1560"/>
            <ac:spMk id="5" creationId="{CEF5F03D-F6E7-D9E8-0BC0-6CFAB1F8A63A}"/>
          </ac:spMkLst>
        </pc:spChg>
        <pc:spChg chg="add del mod">
          <ac:chgData name="Sophia Papadakis" userId="S::sophia@ncsct.co.uk::b95f17c4-d9c4-4e13-899b-4e888ddd5376" providerId="AD" clId="Web-{10EF7512-0E7F-4672-A0F4-E7AB2C05D5E5}" dt="2024-02-26T09:31:27.347" v="17"/>
          <ac:spMkLst>
            <pc:docMk/>
            <pc:sldMk cId="277806113" sldId="1560"/>
            <ac:spMk id="7" creationId="{FD1F9A69-493A-B5A1-EF3C-1BBA0CAA6C5C}"/>
          </ac:spMkLst>
        </pc:spChg>
        <pc:cxnChg chg="del">
          <ac:chgData name="Sophia Papadakis" userId="S::sophia@ncsct.co.uk::b95f17c4-d9c4-4e13-899b-4e888ddd5376" providerId="AD" clId="Web-{10EF7512-0E7F-4672-A0F4-E7AB2C05D5E5}" dt="2024-02-26T09:31:29.269" v="18"/>
          <ac:cxnSpMkLst>
            <pc:docMk/>
            <pc:sldMk cId="277806113" sldId="1560"/>
            <ac:cxnSpMk id="6" creationId="{4E489A34-3CB0-ED52-1ED6-4356BF1A1785}"/>
          </ac:cxnSpMkLst>
        </pc:cxnChg>
      </pc:sldChg>
      <pc:sldChg chg="add del">
        <pc:chgData name="Sophia Papadakis" userId="S::sophia@ncsct.co.uk::b95f17c4-d9c4-4e13-899b-4e888ddd5376" providerId="AD" clId="Web-{10EF7512-0E7F-4672-A0F4-E7AB2C05D5E5}" dt="2024-02-26T09:41:38.284" v="176"/>
        <pc:sldMkLst>
          <pc:docMk/>
          <pc:sldMk cId="1541450397" sldId="2145708134"/>
        </pc:sldMkLst>
      </pc:sldChg>
      <pc:sldChg chg="ord">
        <pc:chgData name="Sophia Papadakis" userId="S::sophia@ncsct.co.uk::b95f17c4-d9c4-4e13-899b-4e888ddd5376" providerId="AD" clId="Web-{10EF7512-0E7F-4672-A0F4-E7AB2C05D5E5}" dt="2024-02-26T09:42:45.129" v="179"/>
        <pc:sldMkLst>
          <pc:docMk/>
          <pc:sldMk cId="1596695594" sldId="2145708280"/>
        </pc:sldMkLst>
      </pc:sldChg>
      <pc:sldChg chg="ord">
        <pc:chgData name="Sophia Papadakis" userId="S::sophia@ncsct.co.uk::b95f17c4-d9c4-4e13-899b-4e888ddd5376" providerId="AD" clId="Web-{10EF7512-0E7F-4672-A0F4-E7AB2C05D5E5}" dt="2024-02-26T09:34:34.242" v="163"/>
        <pc:sldMkLst>
          <pc:docMk/>
          <pc:sldMk cId="2812935343" sldId="2145708289"/>
        </pc:sldMkLst>
      </pc:sldChg>
      <pc:sldChg chg="ord">
        <pc:chgData name="Sophia Papadakis" userId="S::sophia@ncsct.co.uk::b95f17c4-d9c4-4e13-899b-4e888ddd5376" providerId="AD" clId="Web-{10EF7512-0E7F-4672-A0F4-E7AB2C05D5E5}" dt="2024-02-26T09:43:21.208" v="182"/>
        <pc:sldMkLst>
          <pc:docMk/>
          <pc:sldMk cId="3287150149" sldId="2145708293"/>
        </pc:sldMkLst>
      </pc:sldChg>
      <pc:sldChg chg="ord">
        <pc:chgData name="Sophia Papadakis" userId="S::sophia@ncsct.co.uk::b95f17c4-d9c4-4e13-899b-4e888ddd5376" providerId="AD" clId="Web-{10EF7512-0E7F-4672-A0F4-E7AB2C05D5E5}" dt="2024-02-26T09:22:56.377" v="2"/>
        <pc:sldMkLst>
          <pc:docMk/>
          <pc:sldMk cId="919668603" sldId="2145708308"/>
        </pc:sldMkLst>
      </pc:sldChg>
      <pc:sldChg chg="add ord">
        <pc:chgData name="Sophia Papadakis" userId="S::sophia@ncsct.co.uk::b95f17c4-d9c4-4e13-899b-4e888ddd5376" providerId="AD" clId="Web-{10EF7512-0E7F-4672-A0F4-E7AB2C05D5E5}" dt="2024-02-26T09:42:38.254" v="178"/>
        <pc:sldMkLst>
          <pc:docMk/>
          <pc:sldMk cId="2696996327" sldId="2145708329"/>
        </pc:sldMkLst>
      </pc:sldChg>
    </pc:docChg>
  </pc:docChgLst>
  <pc:docChgLst>
    <pc:chgData name="Sophia Papadakis" userId="S::sophia@ncsct.co.uk::b95f17c4-d9c4-4e13-899b-4e888ddd5376" providerId="AD" clId="Web-{C135A921-5660-AAFC-6AEB-2602659B0148}"/>
    <pc:docChg chg="modSld">
      <pc:chgData name="Sophia Papadakis" userId="S::sophia@ncsct.co.uk::b95f17c4-d9c4-4e13-899b-4e888ddd5376" providerId="AD" clId="Web-{C135A921-5660-AAFC-6AEB-2602659B0148}" dt="2024-03-04T15:37:12.406" v="3"/>
      <pc:docMkLst>
        <pc:docMk/>
      </pc:docMkLst>
      <pc:sldChg chg="modNotes">
        <pc:chgData name="Sophia Papadakis" userId="S::sophia@ncsct.co.uk::b95f17c4-d9c4-4e13-899b-4e888ddd5376" providerId="AD" clId="Web-{C135A921-5660-AAFC-6AEB-2602659B0148}" dt="2024-03-04T15:37:12.406" v="3"/>
        <pc:sldMkLst>
          <pc:docMk/>
          <pc:sldMk cId="1035247241" sldId="2145708284"/>
        </pc:sldMkLst>
      </pc:sldChg>
    </pc:docChg>
  </pc:docChgLst>
  <pc:docChgLst>
    <pc:chgData name="Sophia Papadakis" userId="S::sophia@ncsct.co.uk::b95f17c4-d9c4-4e13-899b-4e888ddd5376" providerId="AD" clId="Web-{0748857A-6E66-DC75-F775-5950BB37DBDE}"/>
    <pc:docChg chg="modSld">
      <pc:chgData name="Sophia Papadakis" userId="S::sophia@ncsct.co.uk::b95f17c4-d9c4-4e13-899b-4e888ddd5376" providerId="AD" clId="Web-{0748857A-6E66-DC75-F775-5950BB37DBDE}" dt="2024-02-26T11:12:02.869" v="6" actId="20577"/>
      <pc:docMkLst>
        <pc:docMk/>
      </pc:docMkLst>
      <pc:sldChg chg="modSp">
        <pc:chgData name="Sophia Papadakis" userId="S::sophia@ncsct.co.uk::b95f17c4-d9c4-4e13-899b-4e888ddd5376" providerId="AD" clId="Web-{0748857A-6E66-DC75-F775-5950BB37DBDE}" dt="2024-02-26T11:12:02.869" v="6" actId="20577"/>
        <pc:sldMkLst>
          <pc:docMk/>
          <pc:sldMk cId="277806113" sldId="1560"/>
        </pc:sldMkLst>
        <pc:spChg chg="mod">
          <ac:chgData name="Sophia Papadakis" userId="S::sophia@ncsct.co.uk::b95f17c4-d9c4-4e13-899b-4e888ddd5376" providerId="AD" clId="Web-{0748857A-6E66-DC75-F775-5950BB37DBDE}" dt="2024-02-26T11:12:02.869" v="6" actId="20577"/>
          <ac:spMkLst>
            <pc:docMk/>
            <pc:sldMk cId="277806113" sldId="1560"/>
            <ac:spMk id="5" creationId="{CEF5F03D-F6E7-D9E8-0BC0-6CFAB1F8A63A}"/>
          </ac:spMkLst>
        </pc:spChg>
      </pc:sldChg>
    </pc:docChg>
  </pc:docChgLst>
  <pc:docChgLst>
    <pc:chgData name="Sophia Papadakis" userId="S::sophia@ncsct.co.uk::b95f17c4-d9c4-4e13-899b-4e888ddd5376" providerId="AD" clId="Web-{9D485AC0-D347-55B0-0239-BF4CE4AC8E98}"/>
    <pc:docChg chg="modSld">
      <pc:chgData name="Sophia Papadakis" userId="S::sophia@ncsct.co.uk::b95f17c4-d9c4-4e13-899b-4e888ddd5376" providerId="AD" clId="Web-{9D485AC0-D347-55B0-0239-BF4CE4AC8E98}" dt="2024-02-26T10:25:27.704" v="37"/>
      <pc:docMkLst>
        <pc:docMk/>
      </pc:docMkLst>
      <pc:sldChg chg="modSp modNotes">
        <pc:chgData name="Sophia Papadakis" userId="S::sophia@ncsct.co.uk::b95f17c4-d9c4-4e13-899b-4e888ddd5376" providerId="AD" clId="Web-{9D485AC0-D347-55B0-0239-BF4CE4AC8E98}" dt="2024-02-26T10:25:27.704" v="37"/>
        <pc:sldMkLst>
          <pc:docMk/>
          <pc:sldMk cId="2977268829" sldId="2145708309"/>
        </pc:sldMkLst>
        <pc:spChg chg="mod">
          <ac:chgData name="Sophia Papadakis" userId="S::sophia@ncsct.co.uk::b95f17c4-d9c4-4e13-899b-4e888ddd5376" providerId="AD" clId="Web-{9D485AC0-D347-55B0-0239-BF4CE4AC8E98}" dt="2024-02-26T10:24:32.231" v="5" actId="20577"/>
          <ac:spMkLst>
            <pc:docMk/>
            <pc:sldMk cId="2977268829" sldId="2145708309"/>
            <ac:spMk id="2" creationId="{F44BC2D9-6E49-2077-B0CB-CC10E1BF8346}"/>
          </ac:spMkLst>
        </pc:spChg>
      </pc:sldChg>
    </pc:docChg>
  </pc:docChgLst>
  <pc:docChgLst>
    <pc:chgData name="Sophia Papadakis" userId="S::sophia@ncsct.co.uk::b95f17c4-d9c4-4e13-899b-4e888ddd5376" providerId="AD" clId="Web-{F7AF9A69-A13C-CBA3-6914-24BC0B4F2198}"/>
    <pc:docChg chg="addSld delSld modSld">
      <pc:chgData name="Sophia Papadakis" userId="S::sophia@ncsct.co.uk::b95f17c4-d9c4-4e13-899b-4e888ddd5376" providerId="AD" clId="Web-{F7AF9A69-A13C-CBA3-6914-24BC0B4F2198}" dt="2024-03-04T15:25:23.331" v="103"/>
      <pc:docMkLst>
        <pc:docMk/>
      </pc:docMkLst>
      <pc:sldChg chg="add del">
        <pc:chgData name="Sophia Papadakis" userId="S::sophia@ncsct.co.uk::b95f17c4-d9c4-4e13-899b-4e888ddd5376" providerId="AD" clId="Web-{F7AF9A69-A13C-CBA3-6914-24BC0B4F2198}" dt="2024-03-04T15:20:01.023" v="2"/>
        <pc:sldMkLst>
          <pc:docMk/>
          <pc:sldMk cId="4107022151" sldId="926"/>
        </pc:sldMkLst>
      </pc:sldChg>
      <pc:sldChg chg="modNotes">
        <pc:chgData name="Sophia Papadakis" userId="S::sophia@ncsct.co.uk::b95f17c4-d9c4-4e13-899b-4e888ddd5376" providerId="AD" clId="Web-{F7AF9A69-A13C-CBA3-6914-24BC0B4F2198}" dt="2024-03-04T15:25:23.331" v="103"/>
        <pc:sldMkLst>
          <pc:docMk/>
          <pc:sldMk cId="1035247241" sldId="2145708284"/>
        </pc:sldMkLst>
      </pc:sldChg>
    </pc:docChg>
  </pc:docChgLst>
  <pc:docChgLst>
    <pc:chgData name="Sophia Papadakis" userId="S::sophia@ncsct.co.uk::b95f17c4-d9c4-4e13-899b-4e888ddd5376" providerId="AD" clId="Web-{F158385C-3343-F273-0934-9D7E0B71C830}"/>
    <pc:docChg chg="modSld">
      <pc:chgData name="Sophia Papadakis" userId="S::sophia@ncsct.co.uk::b95f17c4-d9c4-4e13-899b-4e888ddd5376" providerId="AD" clId="Web-{F158385C-3343-F273-0934-9D7E0B71C830}" dt="2024-02-25T05:33:48.564" v="22" actId="1076"/>
      <pc:docMkLst>
        <pc:docMk/>
      </pc:docMkLst>
      <pc:sldChg chg="addSp modSp">
        <pc:chgData name="Sophia Papadakis" userId="S::sophia@ncsct.co.uk::b95f17c4-d9c4-4e13-899b-4e888ddd5376" providerId="AD" clId="Web-{F158385C-3343-F273-0934-9D7E0B71C830}" dt="2024-02-25T05:33:48.564" v="22" actId="1076"/>
        <pc:sldMkLst>
          <pc:docMk/>
          <pc:sldMk cId="3665999741" sldId="2145708155"/>
        </pc:sldMkLst>
        <pc:spChg chg="add">
          <ac:chgData name="Sophia Papadakis" userId="S::sophia@ncsct.co.uk::b95f17c4-d9c4-4e13-899b-4e888ddd5376" providerId="AD" clId="Web-{F158385C-3343-F273-0934-9D7E0B71C830}" dt="2024-02-25T05:32:10.198" v="0"/>
          <ac:spMkLst>
            <pc:docMk/>
            <pc:sldMk cId="3665999741" sldId="2145708155"/>
            <ac:spMk id="5" creationId="{1F18337F-03BB-65F8-3DAE-461FDAB3D0E5}"/>
          </ac:spMkLst>
        </pc:spChg>
        <pc:spChg chg="mod">
          <ac:chgData name="Sophia Papadakis" userId="S::sophia@ncsct.co.uk::b95f17c4-d9c4-4e13-899b-4e888ddd5376" providerId="AD" clId="Web-{F158385C-3343-F273-0934-9D7E0B71C830}" dt="2024-02-25T05:33:22.313" v="19" actId="20577"/>
          <ac:spMkLst>
            <pc:docMk/>
            <pc:sldMk cId="3665999741" sldId="2145708155"/>
            <ac:spMk id="6" creationId="{56E68C56-A9A3-7987-2C5C-332BE1FAA1C6}"/>
          </ac:spMkLst>
        </pc:spChg>
        <pc:spChg chg="add mod">
          <ac:chgData name="Sophia Papadakis" userId="S::sophia@ncsct.co.uk::b95f17c4-d9c4-4e13-899b-4e888ddd5376" providerId="AD" clId="Web-{F158385C-3343-F273-0934-9D7E0B71C830}" dt="2024-02-25T05:32:32.093" v="13" actId="20577"/>
          <ac:spMkLst>
            <pc:docMk/>
            <pc:sldMk cId="3665999741" sldId="2145708155"/>
            <ac:spMk id="7" creationId="{A6B23844-88FA-3202-37DA-458CEFD4BC1D}"/>
          </ac:spMkLst>
        </pc:spChg>
        <pc:spChg chg="mod">
          <ac:chgData name="Sophia Papadakis" userId="S::sophia@ncsct.co.uk::b95f17c4-d9c4-4e13-899b-4e888ddd5376" providerId="AD" clId="Web-{F158385C-3343-F273-0934-9D7E0B71C830}" dt="2024-02-25T05:33:48.564" v="22" actId="1076"/>
          <ac:spMkLst>
            <pc:docMk/>
            <pc:sldMk cId="3665999741" sldId="2145708155"/>
            <ac:spMk id="15" creationId="{BFBAFE38-7968-D543-9678-4A6DFE970DB5}"/>
          </ac:spMkLst>
        </pc:spChg>
        <pc:grpChg chg="add mod">
          <ac:chgData name="Sophia Papadakis" userId="S::sophia@ncsct.co.uk::b95f17c4-d9c4-4e13-899b-4e888ddd5376" providerId="AD" clId="Web-{F158385C-3343-F273-0934-9D7E0B71C830}" dt="2024-02-25T05:32:15.199" v="1" actId="1076"/>
          <ac:grpSpMkLst>
            <pc:docMk/>
            <pc:sldMk cId="3665999741" sldId="2145708155"/>
            <ac:grpSpMk id="2" creationId="{FE9C02D5-3645-2F40-6844-8C1E52647AB8}"/>
          </ac:grpSpMkLst>
        </pc:grpChg>
      </pc:sldChg>
    </pc:docChg>
  </pc:docChgLst>
  <pc:docChgLst>
    <pc:chgData name="Sophia Papadakis" userId="S::sophia@ncsct.co.uk::b95f17c4-d9c4-4e13-899b-4e888ddd5376" providerId="AD" clId="Web-{DFB2ADFD-373D-15A8-B7D4-F685A378CA8F}"/>
    <pc:docChg chg="modSld">
      <pc:chgData name="Sophia Papadakis" userId="S::sophia@ncsct.co.uk::b95f17c4-d9c4-4e13-899b-4e888ddd5376" providerId="AD" clId="Web-{DFB2ADFD-373D-15A8-B7D4-F685A378CA8F}" dt="2024-02-26T10:57:11.395" v="12" actId="20577"/>
      <pc:docMkLst>
        <pc:docMk/>
      </pc:docMkLst>
      <pc:sldChg chg="modSp">
        <pc:chgData name="Sophia Papadakis" userId="S::sophia@ncsct.co.uk::b95f17c4-d9c4-4e13-899b-4e888ddd5376" providerId="AD" clId="Web-{DFB2ADFD-373D-15A8-B7D4-F685A378CA8F}" dt="2024-02-26T10:57:11.395" v="12" actId="20577"/>
        <pc:sldMkLst>
          <pc:docMk/>
          <pc:sldMk cId="277806113" sldId="1560"/>
        </pc:sldMkLst>
        <pc:spChg chg="mod">
          <ac:chgData name="Sophia Papadakis" userId="S::sophia@ncsct.co.uk::b95f17c4-d9c4-4e13-899b-4e888ddd5376" providerId="AD" clId="Web-{DFB2ADFD-373D-15A8-B7D4-F685A378CA8F}" dt="2024-02-26T10:57:11.395" v="12" actId="20577"/>
          <ac:spMkLst>
            <pc:docMk/>
            <pc:sldMk cId="277806113" sldId="1560"/>
            <ac:spMk id="5" creationId="{CEF5F03D-F6E7-D9E8-0BC0-6CFAB1F8A63A}"/>
          </ac:spMkLst>
        </pc:spChg>
      </pc:sldChg>
    </pc:docChg>
  </pc:docChgLst>
  <pc:docChgLst>
    <pc:chgData name="Sophia Papadakis" userId="S::sophia@ncsct.co.uk::b95f17c4-d9c4-4e13-899b-4e888ddd5376" providerId="AD" clId="Web-{A7C4A886-A0C8-BCE6-134A-474CC7AB6CDD}"/>
    <pc:docChg chg="modSld">
      <pc:chgData name="Sophia Papadakis" userId="S::sophia@ncsct.co.uk::b95f17c4-d9c4-4e13-899b-4e888ddd5376" providerId="AD" clId="Web-{A7C4A886-A0C8-BCE6-134A-474CC7AB6CDD}" dt="2024-03-03T20:39:26.407" v="12" actId="20577"/>
      <pc:docMkLst>
        <pc:docMk/>
      </pc:docMkLst>
      <pc:sldChg chg="addSp modSp">
        <pc:chgData name="Sophia Papadakis" userId="S::sophia@ncsct.co.uk::b95f17c4-d9c4-4e13-899b-4e888ddd5376" providerId="AD" clId="Web-{A7C4A886-A0C8-BCE6-134A-474CC7AB6CDD}" dt="2024-03-03T20:39:26.407" v="12" actId="20577"/>
        <pc:sldMkLst>
          <pc:docMk/>
          <pc:sldMk cId="1361514503" sldId="919"/>
        </pc:sldMkLst>
        <pc:spChg chg="add mod">
          <ac:chgData name="Sophia Papadakis" userId="S::sophia@ncsct.co.uk::b95f17c4-d9c4-4e13-899b-4e888ddd5376" providerId="AD" clId="Web-{A7C4A886-A0C8-BCE6-134A-474CC7AB6CDD}" dt="2024-03-03T20:39:26.407" v="12" actId="20577"/>
          <ac:spMkLst>
            <pc:docMk/>
            <pc:sldMk cId="1361514503" sldId="919"/>
            <ac:spMk id="2" creationId="{ABF005FD-E6CC-30DB-4207-545CCCF9A46D}"/>
          </ac:spMkLst>
        </pc:spChg>
      </pc:sldChg>
    </pc:docChg>
  </pc:docChgLst>
  <pc:docChgLst>
    <pc:chgData name="Sophia Papadakis" userId="S::sophia@ncsct.co.uk::b95f17c4-d9c4-4e13-899b-4e888ddd5376" providerId="AD" clId="Web-{F756E221-ECED-7D5F-E160-CCBC3ABE1F4B}"/>
    <pc:docChg chg="modSld">
      <pc:chgData name="Sophia Papadakis" userId="S::sophia@ncsct.co.uk::b95f17c4-d9c4-4e13-899b-4e888ddd5376" providerId="AD" clId="Web-{F756E221-ECED-7D5F-E160-CCBC3ABE1F4B}" dt="2024-02-22T08:36:38.809" v="59" actId="1076"/>
      <pc:docMkLst>
        <pc:docMk/>
      </pc:docMkLst>
      <pc:sldChg chg="modSp">
        <pc:chgData name="Sophia Papadakis" userId="S::sophia@ncsct.co.uk::b95f17c4-d9c4-4e13-899b-4e888ddd5376" providerId="AD" clId="Web-{F756E221-ECED-7D5F-E160-CCBC3ABE1F4B}" dt="2024-02-22T08:34:12.911" v="21"/>
        <pc:sldMkLst>
          <pc:docMk/>
          <pc:sldMk cId="644013598" sldId="484"/>
        </pc:sldMkLst>
        <pc:graphicFrameChg chg="mod modGraphic">
          <ac:chgData name="Sophia Papadakis" userId="S::sophia@ncsct.co.uk::b95f17c4-d9c4-4e13-899b-4e888ddd5376" providerId="AD" clId="Web-{F756E221-ECED-7D5F-E160-CCBC3ABE1F4B}" dt="2024-02-22T08:34:12.911" v="21"/>
          <ac:graphicFrameMkLst>
            <pc:docMk/>
            <pc:sldMk cId="644013598" sldId="484"/>
            <ac:graphicFrameMk id="6" creationId="{64E65701-1F13-6E41-B28C-EF936BC9883C}"/>
          </ac:graphicFrameMkLst>
        </pc:graphicFrameChg>
      </pc:sldChg>
      <pc:sldChg chg="modSp">
        <pc:chgData name="Sophia Papadakis" userId="S::sophia@ncsct.co.uk::b95f17c4-d9c4-4e13-899b-4e888ddd5376" providerId="AD" clId="Web-{F756E221-ECED-7D5F-E160-CCBC3ABE1F4B}" dt="2024-02-22T08:36:38.809" v="59" actId="1076"/>
        <pc:sldMkLst>
          <pc:docMk/>
          <pc:sldMk cId="564949822" sldId="2145708290"/>
        </pc:sldMkLst>
        <pc:spChg chg="mod">
          <ac:chgData name="Sophia Papadakis" userId="S::sophia@ncsct.co.uk::b95f17c4-d9c4-4e13-899b-4e888ddd5376" providerId="AD" clId="Web-{F756E221-ECED-7D5F-E160-CCBC3ABE1F4B}" dt="2024-02-22T08:36:38.809" v="59" actId="1076"/>
          <ac:spMkLst>
            <pc:docMk/>
            <pc:sldMk cId="564949822" sldId="2145708290"/>
            <ac:spMk id="12" creationId="{162D729A-559C-9BF1-56AB-C190AF27447D}"/>
          </ac:spMkLst>
        </pc:spChg>
        <pc:picChg chg="mod">
          <ac:chgData name="Sophia Papadakis" userId="S::sophia@ncsct.co.uk::b95f17c4-d9c4-4e13-899b-4e888ddd5376" providerId="AD" clId="Web-{F756E221-ECED-7D5F-E160-CCBC3ABE1F4B}" dt="2024-02-22T08:35:19.961" v="28" actId="1076"/>
          <ac:picMkLst>
            <pc:docMk/>
            <pc:sldMk cId="564949822" sldId="2145708290"/>
            <ac:picMk id="5" creationId="{85390178-9938-F35C-3518-5194B7799B5A}"/>
          </ac:picMkLst>
        </pc:picChg>
      </pc:sldChg>
    </pc:docChg>
  </pc:docChgLst>
  <pc:docChgLst>
    <pc:chgData name="Sophia Papadakis" userId="S::sophia@ncsct.co.uk::b95f17c4-d9c4-4e13-899b-4e888ddd5376" providerId="AD" clId="Web-{AB1E88BA-65B8-C595-48F1-35D57E312AFE}"/>
    <pc:docChg chg="modSld">
      <pc:chgData name="Sophia Papadakis" userId="S::sophia@ncsct.co.uk::b95f17c4-d9c4-4e13-899b-4e888ddd5376" providerId="AD" clId="Web-{AB1E88BA-65B8-C595-48F1-35D57E312AFE}" dt="2024-03-03T20:35:01.929" v="571"/>
      <pc:docMkLst>
        <pc:docMk/>
      </pc:docMkLst>
      <pc:sldChg chg="modNotes">
        <pc:chgData name="Sophia Papadakis" userId="S::sophia@ncsct.co.uk::b95f17c4-d9c4-4e13-899b-4e888ddd5376" providerId="AD" clId="Web-{AB1E88BA-65B8-C595-48F1-35D57E312AFE}" dt="2024-03-03T20:33:13.785" v="535"/>
        <pc:sldMkLst>
          <pc:docMk/>
          <pc:sldMk cId="1361514503" sldId="919"/>
        </pc:sldMkLst>
      </pc:sldChg>
      <pc:sldChg chg="modNotes">
        <pc:chgData name="Sophia Papadakis" userId="S::sophia@ncsct.co.uk::b95f17c4-d9c4-4e13-899b-4e888ddd5376" providerId="AD" clId="Web-{AB1E88BA-65B8-C595-48F1-35D57E312AFE}" dt="2024-03-03T20:29:35.012" v="370"/>
        <pc:sldMkLst>
          <pc:docMk/>
          <pc:sldMk cId="2615979445" sldId="945"/>
        </pc:sldMkLst>
      </pc:sldChg>
      <pc:sldChg chg="modSp modNotes">
        <pc:chgData name="Sophia Papadakis" userId="S::sophia@ncsct.co.uk::b95f17c4-d9c4-4e13-899b-4e888ddd5376" providerId="AD" clId="Web-{AB1E88BA-65B8-C595-48F1-35D57E312AFE}" dt="2024-03-03T20:33:52.974" v="541" actId="20577"/>
        <pc:sldMkLst>
          <pc:docMk/>
          <pc:sldMk cId="3961464360" sldId="955"/>
        </pc:sldMkLst>
        <pc:spChg chg="mod">
          <ac:chgData name="Sophia Papadakis" userId="S::sophia@ncsct.co.uk::b95f17c4-d9c4-4e13-899b-4e888ddd5376" providerId="AD" clId="Web-{AB1E88BA-65B8-C595-48F1-35D57E312AFE}" dt="2024-03-03T20:33:52.974" v="541" actId="20577"/>
          <ac:spMkLst>
            <pc:docMk/>
            <pc:sldMk cId="3961464360" sldId="955"/>
            <ac:spMk id="19" creationId="{1CCD0867-1BD8-EA34-105D-5880A33C805C}"/>
          </ac:spMkLst>
        </pc:spChg>
      </pc:sldChg>
      <pc:sldChg chg="modNotes">
        <pc:chgData name="Sophia Papadakis" userId="S::sophia@ncsct.co.uk::b95f17c4-d9c4-4e13-899b-4e888ddd5376" providerId="AD" clId="Web-{AB1E88BA-65B8-C595-48F1-35D57E312AFE}" dt="2024-03-03T20:35:01.929" v="571"/>
        <pc:sldMkLst>
          <pc:docMk/>
          <pc:sldMk cId="883410895" sldId="997"/>
        </pc:sldMkLst>
      </pc:sldChg>
      <pc:sldChg chg="modSp modNotes">
        <pc:chgData name="Sophia Papadakis" userId="S::sophia@ncsct.co.uk::b95f17c4-d9c4-4e13-899b-4e888ddd5376" providerId="AD" clId="Web-{AB1E88BA-65B8-C595-48F1-35D57E312AFE}" dt="2024-03-03T20:26:28.037" v="357"/>
        <pc:sldMkLst>
          <pc:docMk/>
          <pc:sldMk cId="2923853502" sldId="2145708274"/>
        </pc:sldMkLst>
        <pc:spChg chg="mod">
          <ac:chgData name="Sophia Papadakis" userId="S::sophia@ncsct.co.uk::b95f17c4-d9c4-4e13-899b-4e888ddd5376" providerId="AD" clId="Web-{AB1E88BA-65B8-C595-48F1-35D57E312AFE}" dt="2024-03-03T20:26:16.365" v="355" actId="20577"/>
          <ac:spMkLst>
            <pc:docMk/>
            <pc:sldMk cId="2923853502" sldId="2145708274"/>
            <ac:spMk id="15" creationId="{0CC036B8-6164-F1F6-9AD7-0951B97EBACB}"/>
          </ac:spMkLst>
        </pc:spChg>
      </pc:sldChg>
      <pc:sldChg chg="modNotes">
        <pc:chgData name="Sophia Papadakis" userId="S::sophia@ncsct.co.uk::b95f17c4-d9c4-4e13-899b-4e888ddd5376" providerId="AD" clId="Web-{AB1E88BA-65B8-C595-48F1-35D57E312AFE}" dt="2024-03-03T20:34:05.193" v="562"/>
        <pc:sldMkLst>
          <pc:docMk/>
          <pc:sldMk cId="1300914623" sldId="2145708279"/>
        </pc:sldMkLst>
      </pc:sldChg>
      <pc:sldChg chg="modNotes">
        <pc:chgData name="Sophia Papadakis" userId="S::sophia@ncsct.co.uk::b95f17c4-d9c4-4e13-899b-4e888ddd5376" providerId="AD" clId="Web-{AB1E88BA-65B8-C595-48F1-35D57E312AFE}" dt="2024-03-03T20:31:37.141" v="510"/>
        <pc:sldMkLst>
          <pc:docMk/>
          <pc:sldMk cId="2580827332" sldId="2145708281"/>
        </pc:sldMkLst>
      </pc:sldChg>
    </pc:docChg>
  </pc:docChgLst>
  <pc:docChgLst>
    <pc:chgData name="Sophia Papadakis" userId="S::sophia@ncsct.co.uk::b95f17c4-d9c4-4e13-899b-4e888ddd5376" providerId="AD" clId="Web-{618AC258-7363-4F55-2703-1302D339AD9C}"/>
    <pc:docChg chg="addSld delSld modSld sldOrd">
      <pc:chgData name="Sophia Papadakis" userId="S::sophia@ncsct.co.uk::b95f17c4-d9c4-4e13-899b-4e888ddd5376" providerId="AD" clId="Web-{618AC258-7363-4F55-2703-1302D339AD9C}" dt="2024-02-22T18:15:01.099" v="187"/>
      <pc:docMkLst>
        <pc:docMk/>
      </pc:docMkLst>
      <pc:sldChg chg="ord">
        <pc:chgData name="Sophia Papadakis" userId="S::sophia@ncsct.co.uk::b95f17c4-d9c4-4e13-899b-4e888ddd5376" providerId="AD" clId="Web-{618AC258-7363-4F55-2703-1302D339AD9C}" dt="2024-02-22T18:07:37.101" v="174"/>
        <pc:sldMkLst>
          <pc:docMk/>
          <pc:sldMk cId="2778588248" sldId="348"/>
        </pc:sldMkLst>
      </pc:sldChg>
      <pc:sldChg chg="add del">
        <pc:chgData name="Sophia Papadakis" userId="S::sophia@ncsct.co.uk::b95f17c4-d9c4-4e13-899b-4e888ddd5376" providerId="AD" clId="Web-{618AC258-7363-4F55-2703-1302D339AD9C}" dt="2024-02-22T18:07:23.897" v="169"/>
        <pc:sldMkLst>
          <pc:docMk/>
          <pc:sldMk cId="606303236" sldId="391"/>
        </pc:sldMkLst>
      </pc:sldChg>
      <pc:sldChg chg="add del">
        <pc:chgData name="Sophia Papadakis" userId="S::sophia@ncsct.co.uk::b95f17c4-d9c4-4e13-899b-4e888ddd5376" providerId="AD" clId="Web-{618AC258-7363-4F55-2703-1302D339AD9C}" dt="2024-02-22T17:36:51.426" v="45"/>
        <pc:sldMkLst>
          <pc:docMk/>
          <pc:sldMk cId="2949503790" sldId="898"/>
        </pc:sldMkLst>
      </pc:sldChg>
      <pc:sldChg chg="del">
        <pc:chgData name="Sophia Papadakis" userId="S::sophia@ncsct.co.uk::b95f17c4-d9c4-4e13-899b-4e888ddd5376" providerId="AD" clId="Web-{618AC258-7363-4F55-2703-1302D339AD9C}" dt="2024-02-22T17:29:41.570" v="0"/>
        <pc:sldMkLst>
          <pc:docMk/>
          <pc:sldMk cId="2107791092" sldId="906"/>
        </pc:sldMkLst>
      </pc:sldChg>
      <pc:sldChg chg="add del">
        <pc:chgData name="Sophia Papadakis" userId="S::sophia@ncsct.co.uk::b95f17c4-d9c4-4e13-899b-4e888ddd5376" providerId="AD" clId="Web-{618AC258-7363-4F55-2703-1302D339AD9C}" dt="2024-02-22T17:43:57.954" v="89"/>
        <pc:sldMkLst>
          <pc:docMk/>
          <pc:sldMk cId="1452188750" sldId="914"/>
        </pc:sldMkLst>
      </pc:sldChg>
      <pc:sldChg chg="add del">
        <pc:chgData name="Sophia Papadakis" userId="S::sophia@ncsct.co.uk::b95f17c4-d9c4-4e13-899b-4e888ddd5376" providerId="AD" clId="Web-{618AC258-7363-4F55-2703-1302D339AD9C}" dt="2024-02-22T17:43:56.970" v="87"/>
        <pc:sldMkLst>
          <pc:docMk/>
          <pc:sldMk cId="1361514503" sldId="919"/>
        </pc:sldMkLst>
      </pc:sldChg>
      <pc:sldChg chg="add del">
        <pc:chgData name="Sophia Papadakis" userId="S::sophia@ncsct.co.uk::b95f17c4-d9c4-4e13-899b-4e888ddd5376" providerId="AD" clId="Web-{618AC258-7363-4F55-2703-1302D339AD9C}" dt="2024-02-22T17:43:00.419" v="73"/>
        <pc:sldMkLst>
          <pc:docMk/>
          <pc:sldMk cId="485689175" sldId="921"/>
        </pc:sldMkLst>
      </pc:sldChg>
      <pc:sldChg chg="add del">
        <pc:chgData name="Sophia Papadakis" userId="S::sophia@ncsct.co.uk::b95f17c4-d9c4-4e13-899b-4e888ddd5376" providerId="AD" clId="Web-{618AC258-7363-4F55-2703-1302D339AD9C}" dt="2024-02-22T17:39:10.904" v="67"/>
        <pc:sldMkLst>
          <pc:docMk/>
          <pc:sldMk cId="3283208828" sldId="922"/>
        </pc:sldMkLst>
      </pc:sldChg>
      <pc:sldChg chg="add del">
        <pc:chgData name="Sophia Papadakis" userId="S::sophia@ncsct.co.uk::b95f17c4-d9c4-4e13-899b-4e888ddd5376" providerId="AD" clId="Web-{618AC258-7363-4F55-2703-1302D339AD9C}" dt="2024-02-22T17:36:50.832" v="43"/>
        <pc:sldMkLst>
          <pc:docMk/>
          <pc:sldMk cId="3701688336" sldId="924"/>
        </pc:sldMkLst>
      </pc:sldChg>
      <pc:sldChg chg="add del">
        <pc:chgData name="Sophia Papadakis" userId="S::sophia@ncsct.co.uk::b95f17c4-d9c4-4e13-899b-4e888ddd5376" providerId="AD" clId="Web-{618AC258-7363-4F55-2703-1302D339AD9C}" dt="2024-02-22T17:36:50.395" v="42"/>
        <pc:sldMkLst>
          <pc:docMk/>
          <pc:sldMk cId="1332159816" sldId="925"/>
        </pc:sldMkLst>
      </pc:sldChg>
      <pc:sldChg chg="add del modNotes">
        <pc:chgData name="Sophia Papadakis" userId="S::sophia@ncsct.co.uk::b95f17c4-d9c4-4e13-899b-4e888ddd5376" providerId="AD" clId="Web-{618AC258-7363-4F55-2703-1302D339AD9C}" dt="2024-02-22T17:36:49.942" v="41"/>
        <pc:sldMkLst>
          <pc:docMk/>
          <pc:sldMk cId="4107022151" sldId="926"/>
        </pc:sldMkLst>
      </pc:sldChg>
      <pc:sldChg chg="add del">
        <pc:chgData name="Sophia Papadakis" userId="S::sophia@ncsct.co.uk::b95f17c4-d9c4-4e13-899b-4e888ddd5376" providerId="AD" clId="Web-{618AC258-7363-4F55-2703-1302D339AD9C}" dt="2024-02-22T17:36:45.629" v="38"/>
        <pc:sldMkLst>
          <pc:docMk/>
          <pc:sldMk cId="1614721167" sldId="928"/>
        </pc:sldMkLst>
      </pc:sldChg>
      <pc:sldChg chg="add del">
        <pc:chgData name="Sophia Papadakis" userId="S::sophia@ncsct.co.uk::b95f17c4-d9c4-4e13-899b-4e888ddd5376" providerId="AD" clId="Web-{618AC258-7363-4F55-2703-1302D339AD9C}" dt="2024-02-22T17:36:45.238" v="35"/>
        <pc:sldMkLst>
          <pc:docMk/>
          <pc:sldMk cId="2405166116" sldId="931"/>
        </pc:sldMkLst>
      </pc:sldChg>
      <pc:sldChg chg="add del">
        <pc:chgData name="Sophia Papadakis" userId="S::sophia@ncsct.co.uk::b95f17c4-d9c4-4e13-899b-4e888ddd5376" providerId="AD" clId="Web-{618AC258-7363-4F55-2703-1302D339AD9C}" dt="2024-02-22T17:36:44.426" v="34"/>
        <pc:sldMkLst>
          <pc:docMk/>
          <pc:sldMk cId="4116687770" sldId="932"/>
        </pc:sldMkLst>
      </pc:sldChg>
      <pc:sldChg chg="add del">
        <pc:chgData name="Sophia Papadakis" userId="S::sophia@ncsct.co.uk::b95f17c4-d9c4-4e13-899b-4e888ddd5376" providerId="AD" clId="Web-{618AC258-7363-4F55-2703-1302D339AD9C}" dt="2024-02-22T17:36:43.847" v="31"/>
        <pc:sldMkLst>
          <pc:docMk/>
          <pc:sldMk cId="2318681987" sldId="937"/>
        </pc:sldMkLst>
      </pc:sldChg>
      <pc:sldChg chg="add del">
        <pc:chgData name="Sophia Papadakis" userId="S::sophia@ncsct.co.uk::b95f17c4-d9c4-4e13-899b-4e888ddd5376" providerId="AD" clId="Web-{618AC258-7363-4F55-2703-1302D339AD9C}" dt="2024-02-22T17:43:56.595" v="86"/>
        <pc:sldMkLst>
          <pc:docMk/>
          <pc:sldMk cId="3961464360" sldId="955"/>
        </pc:sldMkLst>
      </pc:sldChg>
      <pc:sldChg chg="add del ord">
        <pc:chgData name="Sophia Papadakis" userId="S::sophia@ncsct.co.uk::b95f17c4-d9c4-4e13-899b-4e888ddd5376" providerId="AD" clId="Web-{618AC258-7363-4F55-2703-1302D339AD9C}" dt="2024-02-22T18:08:22.323" v="177"/>
        <pc:sldMkLst>
          <pc:docMk/>
          <pc:sldMk cId="994712951" sldId="961"/>
        </pc:sldMkLst>
      </pc:sldChg>
      <pc:sldChg chg="add del">
        <pc:chgData name="Sophia Papadakis" userId="S::sophia@ncsct.co.uk::b95f17c4-d9c4-4e13-899b-4e888ddd5376" providerId="AD" clId="Web-{618AC258-7363-4F55-2703-1302D339AD9C}" dt="2024-02-22T17:36:49.551" v="39"/>
        <pc:sldMkLst>
          <pc:docMk/>
          <pc:sldMk cId="3242114724" sldId="973"/>
        </pc:sldMkLst>
      </pc:sldChg>
      <pc:sldChg chg="add del ord">
        <pc:chgData name="Sophia Papadakis" userId="S::sophia@ncsct.co.uk::b95f17c4-d9c4-4e13-899b-4e888ddd5376" providerId="AD" clId="Web-{618AC258-7363-4F55-2703-1302D339AD9C}" dt="2024-02-22T18:15:01.099" v="187"/>
        <pc:sldMkLst>
          <pc:docMk/>
          <pc:sldMk cId="2020794442" sldId="975"/>
        </pc:sldMkLst>
      </pc:sldChg>
      <pc:sldChg chg="add del">
        <pc:chgData name="Sophia Papadakis" userId="S::sophia@ncsct.co.uk::b95f17c4-d9c4-4e13-899b-4e888ddd5376" providerId="AD" clId="Web-{618AC258-7363-4F55-2703-1302D339AD9C}" dt="2024-02-22T17:36:45.426" v="36"/>
        <pc:sldMkLst>
          <pc:docMk/>
          <pc:sldMk cId="2432691320" sldId="983"/>
        </pc:sldMkLst>
      </pc:sldChg>
      <pc:sldChg chg="add del">
        <pc:chgData name="Sophia Papadakis" userId="S::sophia@ncsct.co.uk::b95f17c4-d9c4-4e13-899b-4e888ddd5376" providerId="AD" clId="Web-{618AC258-7363-4F55-2703-1302D339AD9C}" dt="2024-02-22T17:36:51.223" v="44"/>
        <pc:sldMkLst>
          <pc:docMk/>
          <pc:sldMk cId="3661470786" sldId="989"/>
        </pc:sldMkLst>
      </pc:sldChg>
      <pc:sldChg chg="add del ord">
        <pc:chgData name="Sophia Papadakis" userId="S::sophia@ncsct.co.uk::b95f17c4-d9c4-4e13-899b-4e888ddd5376" providerId="AD" clId="Web-{618AC258-7363-4F55-2703-1302D339AD9C}" dt="2024-02-22T18:14:14.034" v="185"/>
        <pc:sldMkLst>
          <pc:docMk/>
          <pc:sldMk cId="2616876000" sldId="995"/>
        </pc:sldMkLst>
      </pc:sldChg>
      <pc:sldChg chg="ord">
        <pc:chgData name="Sophia Papadakis" userId="S::sophia@ncsct.co.uk::b95f17c4-d9c4-4e13-899b-4e888ddd5376" providerId="AD" clId="Web-{618AC258-7363-4F55-2703-1302D339AD9C}" dt="2024-02-22T17:36:04.876" v="13"/>
        <pc:sldMkLst>
          <pc:docMk/>
          <pc:sldMk cId="3847272900" sldId="1021"/>
        </pc:sldMkLst>
      </pc:sldChg>
      <pc:sldChg chg="add del">
        <pc:chgData name="Sophia Papadakis" userId="S::sophia@ncsct.co.uk::b95f17c4-d9c4-4e13-899b-4e888ddd5376" providerId="AD" clId="Web-{618AC258-7363-4F55-2703-1302D339AD9C}" dt="2024-02-22T18:07:25.851" v="171"/>
        <pc:sldMkLst>
          <pc:docMk/>
          <pc:sldMk cId="430400870" sldId="1210"/>
        </pc:sldMkLst>
      </pc:sldChg>
      <pc:sldChg chg="add del">
        <pc:chgData name="Sophia Papadakis" userId="S::sophia@ncsct.co.uk::b95f17c4-d9c4-4e13-899b-4e888ddd5376" providerId="AD" clId="Web-{618AC258-7363-4F55-2703-1302D339AD9C}" dt="2024-02-22T18:07:26.491" v="172"/>
        <pc:sldMkLst>
          <pc:docMk/>
          <pc:sldMk cId="1365774110" sldId="1283"/>
        </pc:sldMkLst>
      </pc:sldChg>
      <pc:sldChg chg="add del">
        <pc:chgData name="Sophia Papadakis" userId="S::sophia@ncsct.co.uk::b95f17c4-d9c4-4e13-899b-4e888ddd5376" providerId="AD" clId="Web-{618AC258-7363-4F55-2703-1302D339AD9C}" dt="2024-02-22T18:07:22.194" v="167"/>
        <pc:sldMkLst>
          <pc:docMk/>
          <pc:sldMk cId="1977692338" sldId="1508"/>
        </pc:sldMkLst>
      </pc:sldChg>
      <pc:sldChg chg="add del">
        <pc:chgData name="Sophia Papadakis" userId="S::sophia@ncsct.co.uk::b95f17c4-d9c4-4e13-899b-4e888ddd5376" providerId="AD" clId="Web-{618AC258-7363-4F55-2703-1302D339AD9C}" dt="2024-02-22T18:07:28.882" v="173"/>
        <pc:sldMkLst>
          <pc:docMk/>
          <pc:sldMk cId="2523191589" sldId="1546"/>
        </pc:sldMkLst>
      </pc:sldChg>
      <pc:sldChg chg="addSp delSp modSp del addAnim delAnim modNotes">
        <pc:chgData name="Sophia Papadakis" userId="S::sophia@ncsct.co.uk::b95f17c4-d9c4-4e13-899b-4e888ddd5376" providerId="AD" clId="Web-{618AC258-7363-4F55-2703-1302D339AD9C}" dt="2024-02-22T17:55:29.005" v="114"/>
        <pc:sldMkLst>
          <pc:docMk/>
          <pc:sldMk cId="2651175433" sldId="2145708138"/>
        </pc:sldMkLst>
        <pc:spChg chg="add del mod">
          <ac:chgData name="Sophia Papadakis" userId="S::sophia@ncsct.co.uk::b95f17c4-d9c4-4e13-899b-4e888ddd5376" providerId="AD" clId="Web-{618AC258-7363-4F55-2703-1302D339AD9C}" dt="2024-02-22T17:54:57.393" v="106"/>
          <ac:spMkLst>
            <pc:docMk/>
            <pc:sldMk cId="2651175433" sldId="2145708138"/>
            <ac:spMk id="8" creationId="{3E16B7E9-3BD8-7EA9-5F2F-2BABF4A93CFD}"/>
          </ac:spMkLst>
        </pc:spChg>
      </pc:sldChg>
      <pc:sldChg chg="modSp">
        <pc:chgData name="Sophia Papadakis" userId="S::sophia@ncsct.co.uk::b95f17c4-d9c4-4e13-899b-4e888ddd5376" providerId="AD" clId="Web-{618AC258-7363-4F55-2703-1302D339AD9C}" dt="2024-02-22T17:57:50.873" v="120" actId="14100"/>
        <pc:sldMkLst>
          <pc:docMk/>
          <pc:sldMk cId="1855971560" sldId="2145708145"/>
        </pc:sldMkLst>
        <pc:picChg chg="mod">
          <ac:chgData name="Sophia Papadakis" userId="S::sophia@ncsct.co.uk::b95f17c4-d9c4-4e13-899b-4e888ddd5376" providerId="AD" clId="Web-{618AC258-7363-4F55-2703-1302D339AD9C}" dt="2024-02-22T17:57:50.873" v="120" actId="14100"/>
          <ac:picMkLst>
            <pc:docMk/>
            <pc:sldMk cId="1855971560" sldId="2145708145"/>
            <ac:picMk id="4" creationId="{5235588C-9381-1D80-BCF7-5A1ED3072EFF}"/>
          </ac:picMkLst>
        </pc:picChg>
      </pc:sldChg>
      <pc:sldChg chg="addSp delSp modSp ord modNotes">
        <pc:chgData name="Sophia Papadakis" userId="S::sophia@ncsct.co.uk::b95f17c4-d9c4-4e13-899b-4e888ddd5376" providerId="AD" clId="Web-{618AC258-7363-4F55-2703-1302D339AD9C}" dt="2024-02-22T17:58:27.376" v="121"/>
        <pc:sldMkLst>
          <pc:docMk/>
          <pc:sldMk cId="3665999741" sldId="2145708155"/>
        </pc:sldMkLst>
        <pc:spChg chg="add del mod">
          <ac:chgData name="Sophia Papadakis" userId="S::sophia@ncsct.co.uk::b95f17c4-d9c4-4e13-899b-4e888ddd5376" providerId="AD" clId="Web-{618AC258-7363-4F55-2703-1302D339AD9C}" dt="2024-02-22T17:54:37.564" v="102"/>
          <ac:spMkLst>
            <pc:docMk/>
            <pc:sldMk cId="3665999741" sldId="2145708155"/>
            <ac:spMk id="2" creationId="{60A2205D-2E07-FA06-EFB1-E2E7C791F490}"/>
          </ac:spMkLst>
        </pc:spChg>
        <pc:spChg chg="add del mod">
          <ac:chgData name="Sophia Papadakis" userId="S::sophia@ncsct.co.uk::b95f17c4-d9c4-4e13-899b-4e888ddd5376" providerId="AD" clId="Web-{618AC258-7363-4F55-2703-1302D339AD9C}" dt="2024-02-22T17:55:17.816" v="111"/>
          <ac:spMkLst>
            <pc:docMk/>
            <pc:sldMk cId="3665999741" sldId="2145708155"/>
            <ac:spMk id="5" creationId="{5FE530E9-D186-48C6-CFC5-3DD552FDB854}"/>
          </ac:spMkLst>
        </pc:spChg>
        <pc:spChg chg="add mod">
          <ac:chgData name="Sophia Papadakis" userId="S::sophia@ncsct.co.uk::b95f17c4-d9c4-4e13-899b-4e888ddd5376" providerId="AD" clId="Web-{618AC258-7363-4F55-2703-1302D339AD9C}" dt="2024-02-22T17:55:21.301" v="113"/>
          <ac:spMkLst>
            <pc:docMk/>
            <pc:sldMk cId="3665999741" sldId="2145708155"/>
            <ac:spMk id="6" creationId="{56E68C56-A9A3-7987-2C5C-332BE1FAA1C6}"/>
          </ac:spMkLst>
        </pc:spChg>
      </pc:sldChg>
      <pc:sldChg chg="delSp modSp">
        <pc:chgData name="Sophia Papadakis" userId="S::sophia@ncsct.co.uk::b95f17c4-d9c4-4e13-899b-4e888ddd5376" providerId="AD" clId="Web-{618AC258-7363-4F55-2703-1302D339AD9C}" dt="2024-02-22T17:56:04.132" v="116"/>
        <pc:sldMkLst>
          <pc:docMk/>
          <pc:sldMk cId="3281303250" sldId="2145708278"/>
        </pc:sldMkLst>
        <pc:spChg chg="del mod">
          <ac:chgData name="Sophia Papadakis" userId="S::sophia@ncsct.co.uk::b95f17c4-d9c4-4e13-899b-4e888ddd5376" providerId="AD" clId="Web-{618AC258-7363-4F55-2703-1302D339AD9C}" dt="2024-02-22T17:56:04.132" v="116"/>
          <ac:spMkLst>
            <pc:docMk/>
            <pc:sldMk cId="3281303250" sldId="2145708278"/>
            <ac:spMk id="9" creationId="{6726C386-DC3D-E02E-D48F-D80E8B5A1A35}"/>
          </ac:spMkLst>
        </pc:spChg>
      </pc:sldChg>
      <pc:sldChg chg="ord">
        <pc:chgData name="Sophia Papadakis" userId="S::sophia@ncsct.co.uk::b95f17c4-d9c4-4e13-899b-4e888ddd5376" providerId="AD" clId="Web-{618AC258-7363-4F55-2703-1302D339AD9C}" dt="2024-02-22T18:11:01.084" v="180"/>
        <pc:sldMkLst>
          <pc:docMk/>
          <pc:sldMk cId="1300914623" sldId="2145708279"/>
        </pc:sldMkLst>
      </pc:sldChg>
      <pc:sldChg chg="add del ord">
        <pc:chgData name="Sophia Papadakis" userId="S::sophia@ncsct.co.uk::b95f17c4-d9c4-4e13-899b-4e888ddd5376" providerId="AD" clId="Web-{618AC258-7363-4F55-2703-1302D339AD9C}" dt="2024-02-22T17:59:43.475" v="129"/>
        <pc:sldMkLst>
          <pc:docMk/>
          <pc:sldMk cId="1596695594" sldId="2145708280"/>
        </pc:sldMkLst>
      </pc:sldChg>
      <pc:sldChg chg="add del">
        <pc:chgData name="Sophia Papadakis" userId="S::sophia@ncsct.co.uk::b95f17c4-d9c4-4e13-899b-4e888ddd5376" providerId="AD" clId="Web-{618AC258-7363-4F55-2703-1302D339AD9C}" dt="2024-02-22T17:43:57.564" v="88"/>
        <pc:sldMkLst>
          <pc:docMk/>
          <pc:sldMk cId="2580827332" sldId="2145708281"/>
        </pc:sldMkLst>
      </pc:sldChg>
      <pc:sldChg chg="add del">
        <pc:chgData name="Sophia Papadakis" userId="S::sophia@ncsct.co.uk::b95f17c4-d9c4-4e13-899b-4e888ddd5376" providerId="AD" clId="Web-{618AC258-7363-4F55-2703-1302D339AD9C}" dt="2024-02-22T17:42:54.106" v="72"/>
        <pc:sldMkLst>
          <pc:docMk/>
          <pc:sldMk cId="3105168212" sldId="2145708283"/>
        </pc:sldMkLst>
      </pc:sldChg>
      <pc:sldChg chg="add del ord modNotes">
        <pc:chgData name="Sophia Papadakis" userId="S::sophia@ncsct.co.uk::b95f17c4-d9c4-4e13-899b-4e888ddd5376" providerId="AD" clId="Web-{618AC258-7363-4F55-2703-1302D339AD9C}" dt="2024-02-22T17:36:49.863" v="40"/>
        <pc:sldMkLst>
          <pc:docMk/>
          <pc:sldMk cId="1035247241" sldId="2145708284"/>
        </pc:sldMkLst>
      </pc:sldChg>
      <pc:sldChg chg="add del">
        <pc:chgData name="Sophia Papadakis" userId="S::sophia@ncsct.co.uk::b95f17c4-d9c4-4e13-899b-4e888ddd5376" providerId="AD" clId="Web-{618AC258-7363-4F55-2703-1302D339AD9C}" dt="2024-02-22T17:36:44.332" v="33"/>
        <pc:sldMkLst>
          <pc:docMk/>
          <pc:sldMk cId="1742684888" sldId="2145708285"/>
        </pc:sldMkLst>
      </pc:sldChg>
      <pc:sldChg chg="add del">
        <pc:chgData name="Sophia Papadakis" userId="S::sophia@ncsct.co.uk::b95f17c4-d9c4-4e13-899b-4e888ddd5376" providerId="AD" clId="Web-{618AC258-7363-4F55-2703-1302D339AD9C}" dt="2024-02-22T17:36:45.551" v="37"/>
        <pc:sldMkLst>
          <pc:docMk/>
          <pc:sldMk cId="1752665928" sldId="2145708286"/>
        </pc:sldMkLst>
      </pc:sldChg>
      <pc:sldChg chg="modSp">
        <pc:chgData name="Sophia Papadakis" userId="S::sophia@ncsct.co.uk::b95f17c4-d9c4-4e13-899b-4e888ddd5376" providerId="AD" clId="Web-{618AC258-7363-4F55-2703-1302D339AD9C}" dt="2024-02-22T17:59:03.675" v="127" actId="1076"/>
        <pc:sldMkLst>
          <pc:docMk/>
          <pc:sldMk cId="564949822" sldId="2145708290"/>
        </pc:sldMkLst>
        <pc:spChg chg="mod">
          <ac:chgData name="Sophia Papadakis" userId="S::sophia@ncsct.co.uk::b95f17c4-d9c4-4e13-899b-4e888ddd5376" providerId="AD" clId="Web-{618AC258-7363-4F55-2703-1302D339AD9C}" dt="2024-02-22T17:58:54.487" v="126" actId="1076"/>
          <ac:spMkLst>
            <pc:docMk/>
            <pc:sldMk cId="564949822" sldId="2145708290"/>
            <ac:spMk id="3" creationId="{BCEFE727-4ABE-C26D-B70C-7020A3997CB2}"/>
          </ac:spMkLst>
        </pc:spChg>
        <pc:spChg chg="mod">
          <ac:chgData name="Sophia Papadakis" userId="S::sophia@ncsct.co.uk::b95f17c4-d9c4-4e13-899b-4e888ddd5376" providerId="AD" clId="Web-{618AC258-7363-4F55-2703-1302D339AD9C}" dt="2024-02-22T17:58:50.987" v="125" actId="1076"/>
          <ac:spMkLst>
            <pc:docMk/>
            <pc:sldMk cId="564949822" sldId="2145708290"/>
            <ac:spMk id="4" creationId="{B4B569B5-18B2-045D-5F58-0B218BF5151A}"/>
          </ac:spMkLst>
        </pc:spChg>
        <pc:spChg chg="mod">
          <ac:chgData name="Sophia Papadakis" userId="S::sophia@ncsct.co.uk::b95f17c4-d9c4-4e13-899b-4e888ddd5376" providerId="AD" clId="Web-{618AC258-7363-4F55-2703-1302D339AD9C}" dt="2024-02-22T17:59:03.675" v="127" actId="1076"/>
          <ac:spMkLst>
            <pc:docMk/>
            <pc:sldMk cId="564949822" sldId="2145708290"/>
            <ac:spMk id="8" creationId="{D3DE434A-5DFD-AD1F-3AC1-419EE89EFC1D}"/>
          </ac:spMkLst>
        </pc:spChg>
        <pc:picChg chg="mod">
          <ac:chgData name="Sophia Papadakis" userId="S::sophia@ncsct.co.uk::b95f17c4-d9c4-4e13-899b-4e888ddd5376" providerId="AD" clId="Web-{618AC258-7363-4F55-2703-1302D339AD9C}" dt="2024-02-22T17:58:48.721" v="124" actId="1076"/>
          <ac:picMkLst>
            <pc:docMk/>
            <pc:sldMk cId="564949822" sldId="2145708290"/>
            <ac:picMk id="13" creationId="{B8BF893B-DC80-D9B4-87EA-394622F0599E}"/>
          </ac:picMkLst>
        </pc:picChg>
      </pc:sldChg>
      <pc:sldChg chg="add del">
        <pc:chgData name="Sophia Papadakis" userId="S::sophia@ncsct.co.uk::b95f17c4-d9c4-4e13-899b-4e888ddd5376" providerId="AD" clId="Web-{618AC258-7363-4F55-2703-1302D339AD9C}" dt="2024-02-22T18:07:24.851" v="170"/>
        <pc:sldMkLst>
          <pc:docMk/>
          <pc:sldMk cId="729928014" sldId="2145708297"/>
        </pc:sldMkLst>
      </pc:sldChg>
      <pc:sldChg chg="modNotes">
        <pc:chgData name="Sophia Papadakis" userId="S::sophia@ncsct.co.uk::b95f17c4-d9c4-4e13-899b-4e888ddd5376" providerId="AD" clId="Web-{618AC258-7363-4F55-2703-1302D339AD9C}" dt="2024-02-22T18:00:45.025" v="151"/>
        <pc:sldMkLst>
          <pc:docMk/>
          <pc:sldMk cId="922177930" sldId="2145708298"/>
        </pc:sldMkLst>
      </pc:sldChg>
      <pc:sldChg chg="del">
        <pc:chgData name="Sophia Papadakis" userId="S::sophia@ncsct.co.uk::b95f17c4-d9c4-4e13-899b-4e888ddd5376" providerId="AD" clId="Web-{618AC258-7363-4F55-2703-1302D339AD9C}" dt="2024-02-22T18:01:16.856" v="152"/>
        <pc:sldMkLst>
          <pc:docMk/>
          <pc:sldMk cId="884210461" sldId="2145708301"/>
        </pc:sldMkLst>
      </pc:sldChg>
      <pc:sldChg chg="add del">
        <pc:chgData name="Sophia Papadakis" userId="S::sophia@ncsct.co.uk::b95f17c4-d9c4-4e13-899b-4e888ddd5376" providerId="AD" clId="Web-{618AC258-7363-4F55-2703-1302D339AD9C}" dt="2024-02-22T18:07:23.397" v="168"/>
        <pc:sldMkLst>
          <pc:docMk/>
          <pc:sldMk cId="3110571979" sldId="2145708304"/>
        </pc:sldMkLst>
      </pc:sldChg>
      <pc:sldChg chg="add del">
        <pc:chgData name="Sophia Papadakis" userId="S::sophia@ncsct.co.uk::b95f17c4-d9c4-4e13-899b-4e888ddd5376" providerId="AD" clId="Web-{618AC258-7363-4F55-2703-1302D339AD9C}" dt="2024-02-22T17:36:43.785" v="30"/>
        <pc:sldMkLst>
          <pc:docMk/>
          <pc:sldMk cId="162681086" sldId="2145708305"/>
        </pc:sldMkLst>
      </pc:sldChg>
    </pc:docChg>
  </pc:docChgLst>
  <pc:docChgLst>
    <pc:chgData name="Tom Coleman-Haynes" userId="feac02dd-ca1d-495d-907d-e6674be69fc7" providerId="ADAL" clId="{2AB72A3E-F299-4E45-A15A-98084093A551}"/>
    <pc:docChg chg="sldOrd">
      <pc:chgData name="Tom Coleman-Haynes" userId="feac02dd-ca1d-495d-907d-e6674be69fc7" providerId="ADAL" clId="{2AB72A3E-F299-4E45-A15A-98084093A551}" dt="2024-03-04T11:31:28.144" v="0" actId="20578"/>
      <pc:docMkLst>
        <pc:docMk/>
      </pc:docMkLst>
      <pc:sldChg chg="ord">
        <pc:chgData name="Tom Coleman-Haynes" userId="feac02dd-ca1d-495d-907d-e6674be69fc7" providerId="ADAL" clId="{2AB72A3E-F299-4E45-A15A-98084093A551}" dt="2024-03-04T11:31:28.144" v="0" actId="20578"/>
        <pc:sldMkLst>
          <pc:docMk/>
          <pc:sldMk cId="2923853502" sldId="2145708274"/>
        </pc:sldMkLst>
      </pc:sldChg>
    </pc:docChg>
  </pc:docChgLst>
  <pc:docChgLst>
    <pc:chgData name="Sophia Papadakis" userId="S::sophia@ncsct.co.uk::b95f17c4-d9c4-4e13-899b-4e888ddd5376" providerId="AD" clId="Web-{89C79371-9531-1621-5412-86792D16F290}"/>
    <pc:docChg chg="modSld sldOrd">
      <pc:chgData name="Sophia Papadakis" userId="S::sophia@ncsct.co.uk::b95f17c4-d9c4-4e13-899b-4e888ddd5376" providerId="AD" clId="Web-{89C79371-9531-1621-5412-86792D16F290}" dt="2024-02-22T20:43:59.995" v="19"/>
      <pc:docMkLst>
        <pc:docMk/>
      </pc:docMkLst>
      <pc:sldChg chg="modNotes">
        <pc:chgData name="Sophia Papadakis" userId="S::sophia@ncsct.co.uk::b95f17c4-d9c4-4e13-899b-4e888ddd5376" providerId="AD" clId="Web-{89C79371-9531-1621-5412-86792D16F290}" dt="2024-02-22T20:41:12.626" v="2"/>
        <pc:sldMkLst>
          <pc:docMk/>
          <pc:sldMk cId="1361514503" sldId="919"/>
        </pc:sldMkLst>
      </pc:sldChg>
      <pc:sldChg chg="addSp delSp modSp modNotes">
        <pc:chgData name="Sophia Papadakis" userId="S::sophia@ncsct.co.uk::b95f17c4-d9c4-4e13-899b-4e888ddd5376" providerId="AD" clId="Web-{89C79371-9531-1621-5412-86792D16F290}" dt="2024-02-22T20:42:18.180" v="14"/>
        <pc:sldMkLst>
          <pc:docMk/>
          <pc:sldMk cId="3961464360" sldId="955"/>
        </pc:sldMkLst>
        <pc:spChg chg="add del mod">
          <ac:chgData name="Sophia Papadakis" userId="S::sophia@ncsct.co.uk::b95f17c4-d9c4-4e13-899b-4e888ddd5376" providerId="AD" clId="Web-{89C79371-9531-1621-5412-86792D16F290}" dt="2024-02-22T20:41:40.194" v="7"/>
          <ac:spMkLst>
            <pc:docMk/>
            <pc:sldMk cId="3961464360" sldId="955"/>
            <ac:spMk id="2" creationId="{B25130D8-0BE1-7264-7378-0523B1DEA2AB}"/>
          </ac:spMkLst>
        </pc:spChg>
        <pc:spChg chg="add del mod">
          <ac:chgData name="Sophia Papadakis" userId="S::sophia@ncsct.co.uk::b95f17c4-d9c4-4e13-899b-4e888ddd5376" providerId="AD" clId="Web-{89C79371-9531-1621-5412-86792D16F290}" dt="2024-02-22T20:41:51.601" v="12"/>
          <ac:spMkLst>
            <pc:docMk/>
            <pc:sldMk cId="3961464360" sldId="955"/>
            <ac:spMk id="6" creationId="{2B7DBB41-F943-8421-2E7D-FA5038B7B44A}"/>
          </ac:spMkLst>
        </pc:spChg>
      </pc:sldChg>
      <pc:sldChg chg="ord">
        <pc:chgData name="Sophia Papadakis" userId="S::sophia@ncsct.co.uk::b95f17c4-d9c4-4e13-899b-4e888ddd5376" providerId="AD" clId="Web-{89C79371-9531-1621-5412-86792D16F290}" dt="2024-02-22T20:43:57.167" v="18"/>
        <pc:sldMkLst>
          <pc:docMk/>
          <pc:sldMk cId="994712951" sldId="961"/>
        </pc:sldMkLst>
      </pc:sldChg>
      <pc:sldChg chg="ord">
        <pc:chgData name="Sophia Papadakis" userId="S::sophia@ncsct.co.uk::b95f17c4-d9c4-4e13-899b-4e888ddd5376" providerId="AD" clId="Web-{89C79371-9531-1621-5412-86792D16F290}" dt="2024-02-22T20:43:54.620" v="17"/>
        <pc:sldMkLst>
          <pc:docMk/>
          <pc:sldMk cId="1300914623" sldId="2145708279"/>
        </pc:sldMkLst>
      </pc:sldChg>
      <pc:sldChg chg="ord">
        <pc:chgData name="Sophia Papadakis" userId="S::sophia@ncsct.co.uk::b95f17c4-d9c4-4e13-899b-4e888ddd5376" providerId="AD" clId="Web-{89C79371-9531-1621-5412-86792D16F290}" dt="2024-02-22T20:43:24.119" v="16"/>
        <pc:sldMkLst>
          <pc:docMk/>
          <pc:sldMk cId="2580827332" sldId="2145708281"/>
        </pc:sldMkLst>
      </pc:sldChg>
      <pc:sldChg chg="ord">
        <pc:chgData name="Sophia Papadakis" userId="S::sophia@ncsct.co.uk::b95f17c4-d9c4-4e13-899b-4e888ddd5376" providerId="AD" clId="Web-{89C79371-9531-1621-5412-86792D16F290}" dt="2024-02-22T20:43:59.995" v="19"/>
        <pc:sldMkLst>
          <pc:docMk/>
          <pc:sldMk cId="3371545105" sldId="2145708306"/>
        </pc:sldMkLst>
      </pc:sldChg>
    </pc:docChg>
  </pc:docChgLst>
  <pc:docChgLst>
    <pc:chgData name="Sophia Papadakis" userId="S::sophia@ncsct.co.uk::b95f17c4-d9c4-4e13-899b-4e888ddd5376" providerId="AD" clId="Web-{10CEC0B6-3591-8703-A91C-92B1380A36BF}"/>
    <pc:docChg chg="modSld">
      <pc:chgData name="Sophia Papadakis" userId="S::sophia@ncsct.co.uk::b95f17c4-d9c4-4e13-899b-4e888ddd5376" providerId="AD" clId="Web-{10CEC0B6-3591-8703-A91C-92B1380A36BF}" dt="2024-02-22T09:37:19.546" v="23" actId="20577"/>
      <pc:docMkLst>
        <pc:docMk/>
      </pc:docMkLst>
      <pc:sldChg chg="modSp">
        <pc:chgData name="Sophia Papadakis" userId="S::sophia@ncsct.co.uk::b95f17c4-d9c4-4e13-899b-4e888ddd5376" providerId="AD" clId="Web-{10CEC0B6-3591-8703-A91C-92B1380A36BF}" dt="2024-02-22T09:37:19.546" v="23" actId="20577"/>
        <pc:sldMkLst>
          <pc:docMk/>
          <pc:sldMk cId="4245921548" sldId="870"/>
        </pc:sldMkLst>
        <pc:spChg chg="mod">
          <ac:chgData name="Sophia Papadakis" userId="S::sophia@ncsct.co.uk::b95f17c4-d9c4-4e13-899b-4e888ddd5376" providerId="AD" clId="Web-{10CEC0B6-3591-8703-A91C-92B1380A36BF}" dt="2024-02-22T09:37:19.546" v="23" actId="20577"/>
          <ac:spMkLst>
            <pc:docMk/>
            <pc:sldMk cId="4245921548" sldId="870"/>
            <ac:spMk id="2" creationId="{F44BC2D9-6E49-2077-B0CB-CC10E1BF834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hs.uk/live-well/quit-smoking/paan-bidi-and-shisha-risks/#:~:text=Cigarettes%2C%20bidi%20and%20shisha&amp;text=Like%20cigarette%20smoke%2C%20waterpipe%20smoke,they%20had%20smoked%2025%20cigarette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00B1A-6D6F-8E99-70F0-4CC32DE255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C6789-9BB9-25AF-317F-A23D56A6D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0987B4-0E68-E77B-5EBF-3B36E080E2AA}"/>
              </a:ext>
            </a:extLst>
          </p:cNvPr>
          <p:cNvSpPr>
            <a:spLocks noGrp="1"/>
          </p:cNvSpPr>
          <p:nvPr>
            <p:ph type="body" idx="1"/>
          </p:nvPr>
        </p:nvSpPr>
        <p:spPr/>
        <p:txBody>
          <a:bodyPr/>
          <a:lstStyle/>
          <a:p>
            <a:r>
              <a:rPr lang="en-GB" altLang="en-US" b="1" dirty="0">
                <a:latin typeface="Arial" panose="020B0604020202020204" pitchFamily="34" charset="0"/>
                <a:cs typeface="Arial" panose="020B0604020202020204" pitchFamily="34" charset="0"/>
              </a:rPr>
              <a:t>Welcome, introductions and course overview:</a:t>
            </a:r>
          </a:p>
          <a:p>
            <a:endParaRPr lang="en-GB" altLang="en-US" dirty="0">
              <a:latin typeface="Arial" panose="020B0604020202020204" pitchFamily="34"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Welcome participants to the two-day </a:t>
            </a:r>
            <a:r>
              <a:rPr lang="en-GB" dirty="0">
                <a:latin typeface="Arial" panose="020B0604020202020204" pitchFamily="34" charset="0"/>
                <a:cs typeface="Arial" panose="020B0604020202020204" pitchFamily="34" charset="0"/>
              </a:rPr>
              <a:t>tobacco</a:t>
            </a:r>
            <a:r>
              <a:rPr lang="en-GB" sz="1200" b="0" i="0" kern="1200" dirty="0">
                <a:solidFill>
                  <a:schemeClr val="tx1"/>
                </a:solidFill>
                <a:effectLst/>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dependence adviser training course for acute inpatients</a:t>
            </a:r>
            <a:r>
              <a:rPr lang="en-GB" sz="1200" b="0" i="0" kern="1200" dirty="0">
                <a:solidFill>
                  <a:schemeClr val="tx1"/>
                </a:solidFill>
                <a:effectLst/>
                <a:latin typeface="Arial" panose="020B0604020202020204" pitchFamily="34" charset="0"/>
                <a:cs typeface="Arial" panose="020B0604020202020204" pitchFamily="34" charset="0"/>
              </a:rPr>
              <a:t>. Introduce yourself, providing your smoking cessation and/or training background, and (for virtual courses) the admin support who will be assisting with the smooth running of the session in the background.</a:t>
            </a:r>
            <a:endParaRPr lang="en-CA" sz="1200" b="0" i="0" kern="1200" dirty="0">
              <a:solidFill>
                <a:schemeClr val="tx1"/>
              </a:solidFill>
              <a:effectLst/>
              <a:latin typeface="Arial" panose="020B0604020202020204" pitchFamily="34"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FB5ABBF-5B5B-6181-189D-05BDD724A9B2}"/>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3411057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Why is it important that we treat important that we treat tobacco use in the acute inpatient setting?</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Here is what we know...</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[Read points from slide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2792279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aloud]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know that if a patient smokes, t</a:t>
            </a:r>
            <a:r>
              <a:rPr lang="en-US" sz="1200"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rPr>
              <a:t>reating tobacco dependence ​is the </a:t>
            </a:r>
            <a:r>
              <a:rPr lang="en-US" sz="1200" b="1" u="sng"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rPr>
              <a:t>single</a:t>
            </a:r>
            <a:r>
              <a:rPr lang="en-US" sz="1200"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rPr>
              <a:t> most important ​preventive intervention that can be provided to that patient. </a:t>
            </a:r>
            <a:endParaRPr lang="en-US" sz="1200" i="0" u="none" strike="noStrike" baseline="0"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3159652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Smoking affects every organ in the body.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Smoking is a leading cause of heart disease, lung disease and at least 16 types of cancer.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Beyond the better known smoking related illness, smoking also affects every part of the body causing many long term, often debilitating, conditions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1523757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latin typeface="Arial" panose="020B0604020202020204" pitchFamily="34" charset="0"/>
                <a:cs typeface="Arial" panose="020B0604020202020204" pitchFamily="34" charset="0"/>
              </a:rPr>
              <a:t>We also know there is no safe level of tobacco use.</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Even light smoking (1-4 cigarettes per day) has substantial health risks. </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Light and intermittent smoking carry nearly </a:t>
            </a:r>
            <a:r>
              <a:rPr lang="en-US" b="1" dirty="0">
                <a:latin typeface="Arial" panose="020B0604020202020204" pitchFamily="34" charset="0"/>
                <a:cs typeface="Arial" panose="020B0604020202020204" pitchFamily="34" charset="0"/>
              </a:rPr>
              <a:t>the same risk</a:t>
            </a:r>
            <a:r>
              <a:rPr lang="en-US" dirty="0">
                <a:latin typeface="Arial" panose="020B0604020202020204" pitchFamily="34" charset="0"/>
                <a:cs typeface="Arial" panose="020B0604020202020204" pitchFamily="34" charset="0"/>
              </a:rPr>
              <a:t> for cardiovascular disease as daily smoking</a:t>
            </a:r>
          </a:p>
          <a:p>
            <a:endParaRPr lang="en-US"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 word on the health risks of smokeless tobacco (chewing tobacco, snuff, bidi, hookah, shisha):</a:t>
            </a:r>
            <a:endParaRPr lang="en-CA"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a:t>
            </a:r>
            <a:r>
              <a:rPr lang="en-CA" dirty="0">
                <a:latin typeface="Arial" panose="020B0604020202020204" pitchFamily="34" charset="0"/>
                <a:cs typeface="Arial" panose="020B0604020202020204" pitchFamily="34" charset="0"/>
              </a:rPr>
              <a:t>hewing tobacco is used by a proportion of people with SMI and is popular with many people from south Asian communities. Some individuals may perceive smokeless tobacco as a safe alternative to smoking. While there is no combustion with smokeless tobacco there are established health risks, in particular increased risk of throat, mouth and oesophageal cancer. </a:t>
            </a:r>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Like cigarettes, bidi (thin cigarettes of tobacco wrapped in brown tendu leaf) or shisha (also known as a waterpipe or hookah) contain cancer-causing chemicals and toxic gases such as carbon monoxide. A 2016 analysis of several studies suggested that during one session on a waterpipe a person can take in up to:</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latin typeface="Arial" panose="020B0604020202020204" pitchFamily="34" charset="0"/>
                <a:cs typeface="Arial" panose="020B0604020202020204" pitchFamily="34" charset="0"/>
              </a:rPr>
              <a:t>the same amount of tar as if they had smoked 25 cigarettes</a:t>
            </a:r>
          </a:p>
          <a:p>
            <a:pPr marL="171450" indent="-171450">
              <a:buFont typeface="Arial" panose="020B0604020202020204" pitchFamily="34" charset="0"/>
              <a:buChar char="•"/>
            </a:pPr>
            <a:r>
              <a:rPr lang="en-CA" dirty="0">
                <a:latin typeface="Arial" panose="020B0604020202020204" pitchFamily="34" charset="0"/>
                <a:cs typeface="Arial" panose="020B0604020202020204" pitchFamily="34" charset="0"/>
              </a:rPr>
              <a:t>the same amount of carbon monoxide as if they had smoked 11 cigarettes</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latin typeface="Arial" panose="020B0604020202020204" pitchFamily="34" charset="0"/>
                <a:cs typeface="Arial" panose="020B0604020202020204" pitchFamily="34" charset="0"/>
              </a:rPr>
              <a:t>the same amount of nicotine as if they had smoked 2 cigarettes</a:t>
            </a:r>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Importantly, the same tobacco dependence support offered to cigarette smokers will be effective with those patients who use smokeless tobacco products, i.e., behavioural support and stop smoking medications or aids.  </a:t>
            </a:r>
            <a:endParaRPr lang="en-US" dirty="0">
              <a:latin typeface="Arial" panose="020B0604020202020204" pitchFamily="34" charset="0"/>
              <a:cs typeface="Arial" panose="020B0604020202020204" pitchFamily="34" charset="0"/>
            </a:endParaRPr>
          </a:p>
          <a:p>
            <a:endParaRPr lang="en-CA" dirty="0"/>
          </a:p>
          <a:p>
            <a:r>
              <a:rPr lang="en-GB" b="1" dirty="0"/>
              <a:t>Sources:</a:t>
            </a:r>
            <a:endParaRPr lang="en-CA" dirty="0"/>
          </a:p>
          <a:p>
            <a:r>
              <a:rPr lang="en-US" dirty="0"/>
              <a:t>NHS England. </a:t>
            </a:r>
            <a:r>
              <a:rPr lang="en-GB" dirty="0"/>
              <a:t>Paan, bidi and shisha</a:t>
            </a:r>
            <a:r>
              <a:rPr lang="en-US" dirty="0"/>
              <a:t>. Accessed Feb 2024. </a:t>
            </a:r>
            <a:endParaRPr lang="en-CA" dirty="0"/>
          </a:p>
          <a:p>
            <a:r>
              <a:rPr lang="en-US" dirty="0">
                <a:hlinkClick r:id="rId3">
                  <a:extLst>
                    <a:ext uri="{A12FA001-AC4F-418D-AE19-62706E023703}">
                      <ahyp:hlinkClr xmlns:ahyp="http://schemas.microsoft.com/office/drawing/2018/hyperlinkcolor" val="tx"/>
                    </a:ext>
                  </a:extLst>
                </a:hlinkClick>
              </a:rPr>
              <a:t>https://www.nhs.uk/live-well/quit-smoking/paan-bidi-and-shisha-risks/#:~:text=Cigarettes%2C%20bidi%20and%20shisha&amp;text=Like%20cigarette%20smoke%2C%20waterpipe%20smoke,they%20had%20smoked%2025%20cigarettes</a:t>
            </a:r>
            <a:r>
              <a:rPr lang="en-US" dirty="0"/>
              <a:t>  </a:t>
            </a:r>
            <a:endParaRPr lang="en-CA"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936325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74E28-46AF-04B4-8BB0-BC2595FA71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0B4604-8E75-8FA5-B07E-EE5A9059C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D3621-D07B-A5E2-EDEA-CA8CB976F72C}"/>
              </a:ext>
            </a:extLst>
          </p:cNvPr>
          <p:cNvSpPr>
            <a:spLocks noGrp="1"/>
          </p:cNvSpPr>
          <p:nvPr>
            <p:ph type="body" idx="1"/>
          </p:nvPr>
        </p:nvSpPr>
        <p:spPr/>
        <p:txBody>
          <a:bodyPr>
            <a:normAutofit fontScale="70000" lnSpcReduction="20000"/>
          </a:bodyPr>
          <a:lstStyle/>
          <a:p>
            <a:pPr>
              <a:lnSpc>
                <a:spcPts val="2500"/>
              </a:lnSpc>
              <a:spcBef>
                <a:spcPts val="500"/>
              </a:spcBef>
              <a:spcAft>
                <a:spcPts val="1000"/>
              </a:spcAft>
            </a:pPr>
            <a:r>
              <a:rPr lang="en-US" b="1" dirty="0">
                <a:latin typeface="Arial" panose="020B0604020202020204" pitchFamily="34" charset="0"/>
                <a:cs typeface="Arial" panose="020B0604020202020204" pitchFamily="34" charset="0"/>
              </a:rPr>
              <a:t>Stopping smoking is the best thing any patient can do to improve  their recovery and future health.</a:t>
            </a:r>
          </a:p>
          <a:p>
            <a:pPr>
              <a:lnSpc>
                <a:spcPts val="2500"/>
              </a:lnSpc>
              <a:spcBef>
                <a:spcPts val="500"/>
              </a:spcBef>
              <a:spcAft>
                <a:spcPts val="1000"/>
              </a:spcAft>
            </a:pPr>
            <a:endParaRPr lang="en-US" b="1" dirty="0">
              <a:latin typeface="Arial" panose="020B0604020202020204" pitchFamily="34" charset="0"/>
              <a:cs typeface="Arial" panose="020B0604020202020204" pitchFamily="34" charset="0"/>
            </a:endParaRPr>
          </a:p>
          <a:p>
            <a:pPr>
              <a:lnSpc>
                <a:spcPts val="2500"/>
              </a:lnSpc>
              <a:spcBef>
                <a:spcPts val="500"/>
              </a:spcBef>
              <a:spcAft>
                <a:spcPts val="1000"/>
              </a:spcAft>
            </a:pPr>
            <a:r>
              <a:rPr lang="en-US" b="1" dirty="0">
                <a:latin typeface="Arial" panose="020B0604020202020204" pitchFamily="34" charset="0"/>
                <a:cs typeface="Arial" panose="020B0604020202020204" pitchFamily="34" charset="0"/>
              </a:rPr>
              <a:t>Stopping smoking: </a:t>
            </a:r>
            <a:endParaRPr lang="en-US" dirty="0">
              <a:latin typeface="Arial" panose="020B0604020202020204" pitchFamily="34" charset="0"/>
              <a:cs typeface="Arial" panose="020B0604020202020204" pitchFamily="34" charset="0"/>
            </a:endParaRP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Reduces lung, heart related complications</a:t>
            </a:r>
          </a:p>
          <a:p>
            <a:pPr marL="171450" indent="-171450">
              <a:buFont typeface="Arial"/>
              <a:buChar char="•"/>
            </a:pPr>
            <a:r>
              <a:rPr lang="en-US" dirty="0">
                <a:latin typeface="Arial" panose="020B0604020202020204" pitchFamily="34" charset="0"/>
                <a:cs typeface="Arial" panose="020B0604020202020204" pitchFamily="34" charset="0"/>
              </a:rPr>
              <a:t>A 41% reduction in post operative complications. </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Improved wound healing time and reduced infection</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Reduced length of stay in hospital </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Improved treatment response</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Reduced risk of readmission within 30 days and 1 year </a:t>
            </a:r>
          </a:p>
          <a:p>
            <a:endParaRPr lang="en-US" dirty="0">
              <a:latin typeface="Century Gothic"/>
            </a:endParaRPr>
          </a:p>
          <a:p>
            <a:endParaRPr lang="en-US" dirty="0"/>
          </a:p>
        </p:txBody>
      </p:sp>
      <p:sp>
        <p:nvSpPr>
          <p:cNvPr id="4" name="Slide Number Placeholder 3">
            <a:extLst>
              <a:ext uri="{FF2B5EF4-FFF2-40B4-BE49-F238E27FC236}">
                <a16:creationId xmlns:a16="http://schemas.microsoft.com/office/drawing/2014/main" id="{D34CA683-2998-95F5-6F2B-B806A91CD8C6}"/>
              </a:ext>
            </a:extLst>
          </p:cNvPr>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2408682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spcBef>
                <a:spcPct val="0"/>
              </a:spcBef>
            </a:pPr>
            <a:r>
              <a:rPr lang="en-GB" altLang="en-US" b="1" dirty="0">
                <a:latin typeface="Arial" panose="020B0604020202020204" pitchFamily="34" charset="0"/>
                <a:cs typeface="Arial" panose="020B0604020202020204" pitchFamily="34" charset="0"/>
              </a:rPr>
              <a:t>[Animated slide]</a:t>
            </a:r>
            <a:endParaRPr lang="en-GB" dirty="0">
              <a:latin typeface="Arial" panose="020B0604020202020204" pitchFamily="34" charset="0"/>
              <a:cs typeface="Arial" panose="020B0604020202020204" pitchFamily="34" charset="0"/>
            </a:endParaRPr>
          </a:p>
          <a:p>
            <a:pPr eaLnBrk="1" hangingPunct="1">
              <a:spcBef>
                <a:spcPct val="0"/>
              </a:spcBef>
            </a:pPr>
            <a:endParaRPr lang="en-GB" altLang="en-US" b="1" dirty="0">
              <a:latin typeface="Arial" panose="020B0604020202020204" pitchFamily="34" charset="0"/>
              <a:cs typeface="Arial" panose="020B0604020202020204" pitchFamily="34" charset="0"/>
            </a:endParaRPr>
          </a:p>
          <a:p>
            <a:pPr eaLnBrk="1" hangingPunct="1">
              <a:spcBef>
                <a:spcPct val="0"/>
              </a:spcBef>
            </a:pPr>
            <a:r>
              <a:rPr lang="en-GB" altLang="en-US" b="1" dirty="0">
                <a:latin typeface="Arial"/>
                <a:cs typeface="Arial"/>
              </a:rPr>
              <a:t>The benefits of stopping are immediate. </a:t>
            </a:r>
            <a:r>
              <a:rPr lang="en-GB" altLang="en-US" b="1" dirty="0">
                <a:solidFill>
                  <a:srgbClr val="10253F"/>
                </a:solidFill>
                <a:latin typeface="Arial"/>
                <a:cs typeface="Arial"/>
              </a:rPr>
              <a:t>This slides shows the improvements in health over time when you stop smoking. </a:t>
            </a:r>
          </a:p>
          <a:p>
            <a:pPr eaLnBrk="1" hangingPunct="1">
              <a:spcBef>
                <a:spcPct val="0"/>
              </a:spcBef>
            </a:pPr>
            <a:endParaRPr lang="en-GB" altLang="en-US" b="1" dirty="0">
              <a:solidFill>
                <a:srgbClr val="10253F"/>
              </a:solidFill>
              <a:latin typeface="Arial" panose="020B0604020202020204" pitchFamily="34" charset="0"/>
              <a:cs typeface="Arial" panose="020B0604020202020204" pitchFamily="34" charset="0"/>
            </a:endParaRPr>
          </a:p>
          <a:p>
            <a:pPr eaLnBrk="1" hangingPunct="1">
              <a:spcBef>
                <a:spcPct val="0"/>
              </a:spcBef>
            </a:pPr>
            <a:r>
              <a:rPr lang="en-GB" altLang="en-US" b="1" dirty="0">
                <a:solidFill>
                  <a:srgbClr val="10253F"/>
                </a:solidFill>
                <a:latin typeface="Arial" panose="020B0604020202020204" pitchFamily="34" charset="0"/>
                <a:cs typeface="Arial" panose="020B0604020202020204" pitchFamily="34" charset="0"/>
              </a:rPr>
              <a:t>Review information on slide. </a:t>
            </a:r>
          </a:p>
          <a:p>
            <a:pPr marL="171450" indent="-171450" eaLnBrk="1" hangingPunct="1">
              <a:spcBef>
                <a:spcPct val="0"/>
              </a:spcBef>
              <a:buFont typeface="Arial" panose="020B0604020202020204" pitchFamily="34" charset="0"/>
              <a:buChar char="•"/>
            </a:pPr>
            <a:r>
              <a:rPr lang="en-GB" altLang="en-US" b="0" dirty="0">
                <a:solidFill>
                  <a:srgbClr val="10253F"/>
                </a:solidFill>
                <a:latin typeface="Arial" panose="020B0604020202020204" pitchFamily="34" charset="0"/>
                <a:cs typeface="Arial" panose="020B0604020202020204" pitchFamily="34" charset="0"/>
              </a:rPr>
              <a:t>CO levels reduce almost immediately.</a:t>
            </a:r>
            <a:r>
              <a:rPr lang="en-GB" altLang="en-US" dirty="0">
                <a:solidFill>
                  <a:srgbClr val="10253F"/>
                </a:solidFill>
                <a:latin typeface="Arial" panose="020B0604020202020204" pitchFamily="34" charset="0"/>
                <a:cs typeface="Arial" panose="020B0604020202020204" pitchFamily="34" charset="0"/>
              </a:rPr>
              <a:t> </a:t>
            </a:r>
            <a:endParaRPr lang="en-GB" altLang="en-US" b="0" dirty="0">
              <a:solidFill>
                <a:srgbClr val="10253F"/>
              </a:solidFill>
              <a:latin typeface="Arial" panose="020B060402020202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GB" altLang="en-US" dirty="0">
                <a:solidFill>
                  <a:srgbClr val="10253F"/>
                </a:solidFill>
                <a:latin typeface="Arial"/>
                <a:cs typeface="Arial"/>
              </a:rPr>
              <a:t>Within a few days, breathing</a:t>
            </a:r>
            <a:r>
              <a:rPr lang="en-GB" altLang="en-US" b="0" dirty="0">
                <a:solidFill>
                  <a:srgbClr val="10253F"/>
                </a:solidFill>
                <a:latin typeface="Arial"/>
                <a:cs typeface="Arial"/>
              </a:rPr>
              <a:t> and lung function</a:t>
            </a:r>
            <a:r>
              <a:rPr lang="en-GB" altLang="en-US" dirty="0">
                <a:solidFill>
                  <a:srgbClr val="10253F"/>
                </a:solidFill>
                <a:latin typeface="Arial"/>
                <a:cs typeface="Arial"/>
              </a:rPr>
              <a:t> significantly improves</a:t>
            </a:r>
          </a:p>
          <a:p>
            <a:pPr marL="171450" indent="-171450">
              <a:spcBef>
                <a:spcPct val="0"/>
              </a:spcBef>
              <a:buFont typeface="Arial" panose="020B0604020202020204" pitchFamily="34" charset="0"/>
              <a:buChar char="•"/>
            </a:pPr>
            <a:r>
              <a:rPr lang="en-GB" altLang="en-US" dirty="0">
                <a:solidFill>
                  <a:srgbClr val="10253F"/>
                </a:solidFill>
                <a:latin typeface="Arial"/>
                <a:cs typeface="Arial"/>
              </a:rPr>
              <a:t>Between 2-12 weeks, circulation</a:t>
            </a:r>
            <a:r>
              <a:rPr lang="en-GB" altLang="en-US" b="0" dirty="0">
                <a:solidFill>
                  <a:srgbClr val="10253F"/>
                </a:solidFill>
                <a:latin typeface="Arial"/>
                <a:cs typeface="Arial"/>
              </a:rPr>
              <a:t> improves</a:t>
            </a:r>
            <a:endParaRPr lang="en-GB" dirty="0"/>
          </a:p>
          <a:p>
            <a:pPr marL="171450" indent="-171450" eaLnBrk="1" hangingPunct="1">
              <a:spcBef>
                <a:spcPct val="0"/>
              </a:spcBef>
              <a:buFont typeface="Arial" panose="020B0604020202020204" pitchFamily="34" charset="0"/>
              <a:buChar char="•"/>
            </a:pPr>
            <a:r>
              <a:rPr lang="en-GB" dirty="0">
                <a:solidFill>
                  <a:srgbClr val="10253F"/>
                </a:solidFill>
                <a:latin typeface="Century Gothic"/>
              </a:rPr>
              <a:t>After 6 weeks, mental health starts to improve</a:t>
            </a:r>
            <a:endParaRPr lang="en-GB" altLang="en-US" dirty="0">
              <a:solidFill>
                <a:srgbClr val="10253F"/>
              </a:solidFill>
              <a:latin typeface="Century Gothic"/>
              <a:cs typeface="Arial"/>
            </a:endParaRPr>
          </a:p>
          <a:p>
            <a:pPr marL="171450" indent="-171450">
              <a:spcBef>
                <a:spcPct val="0"/>
              </a:spcBef>
              <a:buFont typeface="Arial" panose="020B0604020202020204" pitchFamily="34" charset="0"/>
              <a:buChar char="•"/>
            </a:pPr>
            <a:r>
              <a:rPr lang="en-GB" altLang="en-US" dirty="0">
                <a:solidFill>
                  <a:srgbClr val="10253F"/>
                </a:solidFill>
                <a:latin typeface="Arial"/>
                <a:cs typeface="Arial"/>
              </a:rPr>
              <a:t>Between 2-9 months, coughing</a:t>
            </a:r>
            <a:r>
              <a:rPr lang="en-GB" altLang="en-US" b="0" dirty="0">
                <a:solidFill>
                  <a:srgbClr val="10253F"/>
                </a:solidFill>
                <a:latin typeface="Arial"/>
                <a:cs typeface="Arial"/>
              </a:rPr>
              <a:t> and wheezing is reduced</a:t>
            </a:r>
            <a:r>
              <a:rPr lang="en-GB" altLang="en-US" dirty="0">
                <a:solidFill>
                  <a:srgbClr val="10253F"/>
                </a:solidFill>
                <a:latin typeface="Arial"/>
                <a:cs typeface="Arial"/>
              </a:rPr>
              <a:t> </a:t>
            </a:r>
            <a:endParaRPr lang="en-GB" dirty="0"/>
          </a:p>
          <a:p>
            <a:pPr marL="171450" indent="-171450">
              <a:spcBef>
                <a:spcPct val="0"/>
              </a:spcBef>
              <a:buFont typeface="Arial" panose="020B0604020202020204" pitchFamily="34" charset="0"/>
              <a:buChar char="•"/>
            </a:pPr>
            <a:r>
              <a:rPr lang="en-GB" altLang="en-US" dirty="0">
                <a:solidFill>
                  <a:srgbClr val="10253F"/>
                </a:solidFill>
                <a:latin typeface="Arial"/>
                <a:cs typeface="Arial"/>
              </a:rPr>
              <a:t>After one year, risk</a:t>
            </a:r>
            <a:r>
              <a:rPr lang="en-GB" altLang="en-US" b="0" dirty="0">
                <a:solidFill>
                  <a:srgbClr val="10253F"/>
                </a:solidFill>
                <a:latin typeface="Arial"/>
                <a:cs typeface="Arial"/>
              </a:rPr>
              <a:t> of heart attack reduces by half</a:t>
            </a:r>
            <a:endParaRPr lang="en-GB" dirty="0"/>
          </a:p>
          <a:p>
            <a:pPr marL="171450" indent="-171450">
              <a:spcBef>
                <a:spcPct val="0"/>
              </a:spcBef>
              <a:buFont typeface="Arial" panose="020B0604020202020204" pitchFamily="34" charset="0"/>
              <a:buChar char="•"/>
            </a:pPr>
            <a:r>
              <a:rPr lang="en-GB" altLang="en-US" dirty="0">
                <a:solidFill>
                  <a:srgbClr val="10253F"/>
                </a:solidFill>
                <a:latin typeface="Arial"/>
                <a:cs typeface="Arial"/>
              </a:rPr>
              <a:t>After one year, distress, anxiety and depressive symptoms are significantly improved</a:t>
            </a:r>
          </a:p>
          <a:p>
            <a:pPr marL="171450" indent="-171450" eaLnBrk="1" hangingPunct="1">
              <a:spcBef>
                <a:spcPct val="0"/>
              </a:spcBef>
              <a:buFont typeface="Arial" panose="020B0604020202020204" pitchFamily="34" charset="0"/>
              <a:buChar char="•"/>
            </a:pPr>
            <a:r>
              <a:rPr lang="en-GB" altLang="en-US" dirty="0">
                <a:solidFill>
                  <a:srgbClr val="10253F"/>
                </a:solidFill>
                <a:latin typeface="Arial"/>
                <a:cs typeface="Arial"/>
              </a:rPr>
              <a:t>After 10 years, risk</a:t>
            </a:r>
            <a:r>
              <a:rPr lang="en-GB" altLang="en-US" b="0" dirty="0">
                <a:solidFill>
                  <a:srgbClr val="10253F"/>
                </a:solidFill>
                <a:latin typeface="Arial"/>
                <a:cs typeface="Arial"/>
              </a:rPr>
              <a:t> of lung cancer reduce to half that of</a:t>
            </a:r>
            <a:r>
              <a:rPr lang="en-GB" altLang="en-US" dirty="0">
                <a:solidFill>
                  <a:srgbClr val="10253F"/>
                </a:solidFill>
                <a:latin typeface="Arial"/>
                <a:cs typeface="Arial"/>
              </a:rPr>
              <a:t> someone who has never smoked</a:t>
            </a:r>
            <a:endParaRPr lang="en-GB" altLang="en-US" b="0" dirty="0">
              <a:solidFill>
                <a:srgbClr val="10253F"/>
              </a:solidFill>
              <a:latin typeface="Arial"/>
              <a:cs typeface="Arial"/>
            </a:endParaRPr>
          </a:p>
          <a:p>
            <a:pPr marL="171450" indent="-171450" eaLnBrk="1" hangingPunct="1">
              <a:spcBef>
                <a:spcPct val="0"/>
              </a:spcBef>
              <a:buFont typeface="Arial" panose="020B0604020202020204" pitchFamily="34" charset="0"/>
              <a:buChar char="•"/>
            </a:pPr>
            <a:r>
              <a:rPr lang="en-GB" altLang="en-US" dirty="0">
                <a:solidFill>
                  <a:srgbClr val="10253F"/>
                </a:solidFill>
                <a:latin typeface="Arial"/>
                <a:cs typeface="Arial"/>
              </a:rPr>
              <a:t>After 15 years, risk</a:t>
            </a:r>
            <a:r>
              <a:rPr lang="en-GB" altLang="en-US" b="0" dirty="0">
                <a:solidFill>
                  <a:srgbClr val="10253F"/>
                </a:solidFill>
                <a:latin typeface="Arial"/>
                <a:cs typeface="Arial"/>
              </a:rPr>
              <a:t> of heart disease is that of </a:t>
            </a:r>
            <a:r>
              <a:rPr lang="en-GB" altLang="en-US" dirty="0">
                <a:solidFill>
                  <a:srgbClr val="10253F"/>
                </a:solidFill>
                <a:latin typeface="Arial"/>
                <a:cs typeface="Arial"/>
              </a:rPr>
              <a:t>someone who has never smoked</a:t>
            </a:r>
            <a:endParaRPr lang="en-GB" altLang="en-US" b="0" dirty="0">
              <a:solidFill>
                <a:srgbClr val="10253F"/>
              </a:solidFill>
              <a:latin typeface="Arial"/>
              <a:cs typeface="Arial"/>
            </a:endParaRPr>
          </a:p>
          <a:p>
            <a:pPr eaLnBrk="1" hangingPunct="1">
              <a:spcBef>
                <a:spcPct val="0"/>
              </a:spcBef>
            </a:pPr>
            <a:endParaRPr lang="en-US" altLang="en-US" b="1" dirty="0">
              <a:solidFill>
                <a:srgbClr val="10253F"/>
              </a:solidFill>
              <a:latin typeface="Arial" panose="020B0604020202020204" pitchFamily="34" charset="0"/>
              <a:cs typeface="Arial" panose="020B0604020202020204" pitchFamily="34" charset="0"/>
            </a:endParaRPr>
          </a:p>
          <a:p>
            <a:pPr eaLnBrk="1" hangingPunct="1">
              <a:spcBef>
                <a:spcPct val="0"/>
              </a:spcBef>
            </a:pPr>
            <a:r>
              <a:rPr lang="en-US" altLang="en-US" b="1" dirty="0">
                <a:solidFill>
                  <a:srgbClr val="10253F"/>
                </a:solidFill>
                <a:latin typeface="Arial" panose="020B0604020202020204" pitchFamily="34" charset="0"/>
                <a:cs typeface="Arial" panose="020B0604020202020204" pitchFamily="34" charset="0"/>
              </a:rPr>
              <a:t>Importantly, mental health starts to improve at around 6 weeks. Distress is significantly reduced among people with SMI at one year. </a:t>
            </a:r>
          </a:p>
          <a:p>
            <a:pPr eaLnBrk="1" hangingPunct="1">
              <a:spcBef>
                <a:spcPct val="0"/>
              </a:spcBef>
            </a:pPr>
            <a:endParaRPr lang="en-US" altLang="en-US" b="1" dirty="0">
              <a:solidFill>
                <a:srgbClr val="10253F"/>
              </a:solidFill>
              <a:latin typeface="Arial" panose="020B0604020202020204" pitchFamily="34" charset="0"/>
              <a:cs typeface="Arial" panose="020B0604020202020204" pitchFamily="34" charset="0"/>
            </a:endParaRPr>
          </a:p>
          <a:p>
            <a:pPr>
              <a:spcBef>
                <a:spcPts val="1000"/>
              </a:spcBef>
              <a:buClr>
                <a:srgbClr val="000000"/>
              </a:buClr>
            </a:pPr>
            <a:r>
              <a:rPr lang="en-US" altLang="en-US" b="1" dirty="0">
                <a:solidFill>
                  <a:srgbClr val="10253F"/>
                </a:solidFill>
                <a:latin typeface="Arial" panose="020B0604020202020204" pitchFamily="34" charset="0"/>
                <a:cs typeface="Arial" panose="020B0604020202020204" pitchFamily="34" charset="0"/>
              </a:rPr>
              <a:t>The greatest benefits for those who quit when they are young. People stopping before 35 can expect to have a normal life expectancy. stopping smoking has substantial benefits at any age. </a:t>
            </a:r>
          </a:p>
          <a:p>
            <a:pPr>
              <a:spcBef>
                <a:spcPts val="1000"/>
              </a:spcBef>
              <a:buClr>
                <a:srgbClr val="000000"/>
              </a:buClr>
            </a:pPr>
            <a:endParaRPr lang="en-US" altLang="en-US" b="1" dirty="0">
              <a:solidFill>
                <a:srgbClr val="10253F"/>
              </a:solidFill>
              <a:latin typeface="Arial" panose="020B0604020202020204" pitchFamily="34" charset="0"/>
              <a:cs typeface="Arial" panose="020B0604020202020204" pitchFamily="34" charset="0"/>
            </a:endParaRPr>
          </a:p>
          <a:p>
            <a:pPr>
              <a:spcBef>
                <a:spcPts val="1000"/>
              </a:spcBef>
              <a:buClr>
                <a:srgbClr val="000000"/>
              </a:buClr>
              <a:defRPr/>
            </a:pPr>
            <a:r>
              <a:rPr lang="en-GB" altLang="en-US" b="1" dirty="0">
                <a:latin typeface="Arial" panose="020B0604020202020204" pitchFamily="34" charset="0"/>
                <a:cs typeface="Arial" panose="020B0604020202020204" pitchFamily="34" charset="0"/>
              </a:rPr>
              <a:t>Sources: </a:t>
            </a:r>
          </a:p>
          <a:p>
            <a:pPr marL="171450" indent="-171450">
              <a:spcBef>
                <a:spcPts val="1000"/>
              </a:spcBef>
              <a:buFont typeface="Arial"/>
              <a:buChar char="•"/>
              <a:defRPr/>
            </a:pPr>
            <a:r>
              <a:rPr lang="en-GB" altLang="en-US" dirty="0">
                <a:latin typeface="Arial" panose="020B0604020202020204" pitchFamily="34" charset="0"/>
                <a:cs typeface="Arial" panose="020B0604020202020204" pitchFamily="34" charset="0"/>
              </a:rPr>
              <a:t>PHE Health matters: tobacco standard packs.Published 15 September 2016</a:t>
            </a:r>
            <a:endParaRPr lang="en-GB" dirty="0">
              <a:latin typeface="Arial" panose="020B0604020202020204" pitchFamily="34" charset="0"/>
              <a:cs typeface="Arial" panose="020B0604020202020204" pitchFamily="34" charset="0"/>
            </a:endParaRPr>
          </a:p>
          <a:p>
            <a:pPr marL="171450" indent="-171450" eaLnBrk="1" hangingPunct="1">
              <a:spcBef>
                <a:spcPct val="0"/>
              </a:spcBef>
              <a:buFont typeface="Arial"/>
              <a:buChar char="•"/>
              <a:defRPr/>
            </a:pPr>
            <a:r>
              <a:rPr lang="en-CA" b="0" i="0" dirty="0">
                <a:solidFill>
                  <a:srgbClr val="000000"/>
                </a:solidFill>
                <a:effectLst/>
                <a:latin typeface="Arial" panose="020B0604020202020204" pitchFamily="34" charset="0"/>
                <a:cs typeface="Arial" panose="020B0604020202020204" pitchFamily="34" charset="0"/>
              </a:rPr>
              <a:t>Taylor GMJ, Lindson N, Farley A, </a:t>
            </a:r>
            <a:r>
              <a:rPr lang="en-CA" dirty="0">
                <a:solidFill>
                  <a:srgbClr val="000000"/>
                </a:solidFill>
                <a:latin typeface="Arial" panose="020B0604020202020204" pitchFamily="34" charset="0"/>
                <a:cs typeface="Arial" panose="020B0604020202020204" pitchFamily="34" charset="0"/>
              </a:rPr>
              <a:t>et al</a:t>
            </a:r>
            <a:r>
              <a:rPr lang="en-CA" b="0" i="0" dirty="0">
                <a:solidFill>
                  <a:srgbClr val="000000"/>
                </a:solidFill>
                <a:effectLst/>
                <a:latin typeface="Arial" panose="020B0604020202020204" pitchFamily="34" charset="0"/>
                <a:cs typeface="Arial" panose="020B0604020202020204" pitchFamily="34" charset="0"/>
              </a:rPr>
              <a:t>. Smoking cessation for improving mental health. Cochrane Database of Systematic Reviews 2021, Issue 3. Art. No.: CD013522. </a:t>
            </a:r>
            <a:endParaRPr lang="en-CA" dirty="0">
              <a:solidFill>
                <a:srgbClr val="000000"/>
              </a:solidFill>
              <a:latin typeface="Arial" panose="020B0604020202020204" pitchFamily="34" charset="0"/>
              <a:cs typeface="Arial" panose="020B0604020202020204" pitchFamily="34" charset="0"/>
            </a:endParaRPr>
          </a:p>
          <a:p>
            <a:pPr marL="171450" indent="-171450">
              <a:spcBef>
                <a:spcPct val="0"/>
              </a:spcBef>
              <a:buFont typeface="Arial"/>
              <a:buChar char="•"/>
              <a:defRPr/>
            </a:pPr>
            <a:r>
              <a:rPr lang="en-CA" dirty="0">
                <a:solidFill>
                  <a:srgbClr val="000000"/>
                </a:solidFill>
                <a:effectLst/>
                <a:latin typeface="Arial" panose="020B0604020202020204" pitchFamily="34" charset="0"/>
                <a:cs typeface="Arial" panose="020B0604020202020204" pitchFamily="34" charset="0"/>
              </a:rPr>
              <a:t>Kock</a:t>
            </a:r>
            <a:r>
              <a:rPr lang="en-CA" dirty="0">
                <a:solidFill>
                  <a:srgbClr val="000000"/>
                </a:solidFill>
                <a:latin typeface="Arial" panose="020B0604020202020204" pitchFamily="34" charset="0"/>
                <a:cs typeface="Arial" panose="020B0604020202020204" pitchFamily="34" charset="0"/>
              </a:rPr>
              <a:t> L, Brown J, Cox S et. Al. </a:t>
            </a:r>
            <a:r>
              <a:rPr lang="en-CA" dirty="0">
                <a:latin typeface="Arial" panose="020B0604020202020204" pitchFamily="34" charset="0"/>
                <a:cs typeface="Arial" panose="020B0604020202020204" pitchFamily="34" charset="0"/>
              </a:rPr>
              <a:t>Association of psychological distress with smoking cessation, duration of abstinence from smoking, and use of non-combustible nicotine-containing products: A cross-sectional population survey in Great Britain.</a:t>
            </a:r>
            <a:r>
              <a:rPr lang="en-CA" dirty="0">
                <a:solidFill>
                  <a:srgbClr val="000000"/>
                </a:solidFill>
                <a:latin typeface="Arial" panose="020B0604020202020204" pitchFamily="34" charset="0"/>
                <a:cs typeface="Arial" panose="020B0604020202020204" pitchFamily="34" charset="0"/>
              </a:rPr>
              <a:t> </a:t>
            </a:r>
            <a:r>
              <a:rPr lang="en-CA" dirty="0">
                <a:solidFill>
                  <a:srgbClr val="000000"/>
                </a:solidFill>
                <a:effectLst/>
                <a:latin typeface="Arial" panose="020B0604020202020204" pitchFamily="34" charset="0"/>
                <a:cs typeface="Arial" panose="020B0604020202020204" pitchFamily="34" charset="0"/>
              </a:rPr>
              <a:t>2023 https://www.sciencedirect.com/science/article/pii/</a:t>
            </a:r>
            <a:endParaRPr lang="en-CA" dirty="0">
              <a:latin typeface="Arial" panose="020B0604020202020204" pitchFamily="34" charset="0"/>
              <a:cs typeface="Arial" panose="020B0604020202020204" pitchFamily="34" charset="0"/>
            </a:endParaRPr>
          </a:p>
          <a:p>
            <a:pPr>
              <a:spcBef>
                <a:spcPts val="1000"/>
              </a:spcBef>
              <a:buClr>
                <a:srgbClr val="000000"/>
              </a:buClr>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227453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701C6-929E-AD3E-067D-2AB6D34C81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B311-3A86-D211-B9E2-B883B304EE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7A5FE-C28C-66F7-FD4B-5CBDB8B78549}"/>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Addressing tobacco use saves lives, improves health care outcomes and has large direct saving to the health care system.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slide show the impact after 1 year of fully established delivery of tobacco dependence services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really does work – health outcomes are improved, savings are made </a:t>
            </a:r>
          </a:p>
        </p:txBody>
      </p:sp>
      <p:sp>
        <p:nvSpPr>
          <p:cNvPr id="4" name="Slide Number Placeholder 3">
            <a:extLst>
              <a:ext uri="{FF2B5EF4-FFF2-40B4-BE49-F238E27FC236}">
                <a16:creationId xmlns:a16="http://schemas.microsoft.com/office/drawing/2014/main" id="{A1CA1108-79F8-8239-8727-D3BD4760C072}"/>
              </a:ext>
            </a:extLst>
          </p:cNvPr>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847257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rtl="0" fontAlgn="base"/>
            <a:r>
              <a:rPr lang="en-US" b="0" i="0" u="none" strike="noStrike" dirty="0">
                <a:solidFill>
                  <a:srgbClr val="000000"/>
                </a:solidFill>
                <a:effectLst/>
                <a:latin typeface="Arial" panose="020B0604020202020204" pitchFamily="34" charset="0"/>
              </a:rPr>
              <a:t>Unfortunately, many of us will have been affected by the consequences of smoking, either personally or through a friend or relative.</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r>
              <a:rPr lang="en-GB" b="0" i="0" u="none" strike="noStrike" dirty="0">
                <a:solidFill>
                  <a:srgbClr val="000000"/>
                </a:solidFill>
                <a:effectLst/>
                <a:latin typeface="Arial"/>
                <a:cs typeface="Arial"/>
              </a:rPr>
              <a:t>Although it might appear as if some people who smokers ‘get away with it’, all </a:t>
            </a:r>
            <a:r>
              <a:rPr lang="en-GB" dirty="0">
                <a:solidFill>
                  <a:srgbClr val="000000"/>
                </a:solidFill>
                <a:latin typeface="Arial"/>
                <a:cs typeface="Arial"/>
              </a:rPr>
              <a:t>people who smoke</a:t>
            </a:r>
            <a:r>
              <a:rPr lang="en-GB" b="0" i="0" u="none" strike="noStrike" dirty="0">
                <a:solidFill>
                  <a:srgbClr val="000000"/>
                </a:solidFill>
                <a:effectLst/>
                <a:latin typeface="Arial"/>
                <a:cs typeface="Arial"/>
              </a:rPr>
              <a:t> suffer from the morbidity associated with smoking.</a:t>
            </a:r>
            <a:r>
              <a:rPr lang="en-US" b="0" i="0" dirty="0">
                <a:solidFill>
                  <a:srgbClr val="808080"/>
                </a:solidFill>
                <a:effectLst/>
                <a:latin typeface="Arial"/>
                <a:cs typeface="Arial"/>
              </a:rPr>
              <a:t>​</a:t>
            </a:r>
            <a:endParaRPr lang="en-US" b="0" i="0" dirty="0">
              <a:solidFill>
                <a:srgbClr val="444444"/>
              </a:solidFill>
              <a:effectLst/>
              <a:latin typeface="Arial"/>
              <a:cs typeface="Arial"/>
            </a:endParaRPr>
          </a:p>
          <a:p>
            <a:pPr algn="l" rtl="0" fontAlgn="base"/>
            <a:r>
              <a:rPr lang="en-GB" b="0" i="0" dirty="0">
                <a:solidFill>
                  <a:srgbClr val="808080"/>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For many stopping smoking can be difficult, but for most people stopping smoking is the most powerful thing they can do to improve their health and it is never too late to quit. Stopping smoking at any age will lead to improvements in physical and mental health.</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808080"/>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Moreover, there are other benefits like saving money, being free of addiction, looking and feeling better.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1" i="0" dirty="0">
              <a:solidFill>
                <a:srgbClr val="808080"/>
              </a:solidFill>
              <a:effectLst/>
              <a:latin typeface="Arial" panose="020B0604020202020204" pitchFamily="34" charset="0"/>
              <a:cs typeface="Arial" panose="020B0604020202020204" pitchFamily="34" charset="0"/>
            </a:endParaRPr>
          </a:p>
          <a:p>
            <a:pPr algn="l" rtl="0" fontAlgn="base"/>
            <a:r>
              <a:rPr lang="en-US" altLang="en-US" b="1" dirty="0">
                <a:latin typeface="Arial" panose="020B0604020202020204" pitchFamily="34" charset="0"/>
                <a:cs typeface="Arial" panose="020B0604020202020204" pitchFamily="34" charset="0"/>
              </a:rPr>
              <a:t>For many tobacco dependence treatment is a life-saving intervention.</a:t>
            </a:r>
          </a:p>
          <a:p>
            <a:endParaRPr lang="en-US" altLang="en-US" b="1" dirty="0">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rPr>
              <a:t>Sources: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Doll R, Peto R,  Boreham J, Sutherland I. Mortality in relation to smoking: 50 years' observations on male British doctors. https://pubmed.ncbi.nlm.nih.gov/15213107/ </a:t>
            </a:r>
            <a:endParaRPr lang="en-CA"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1339495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b="0" dirty="0">
                <a:latin typeface="Arial" panose="020B0604020202020204" pitchFamily="34" charset="0"/>
                <a:cs typeface="Arial" panose="020B0604020202020204" pitchFamily="34" charset="0"/>
              </a:rPr>
              <a:t>Treatment includes a combination of behavioural support from a trained specialist and use of tobacco dependence medication or aid.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2109942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CA" b="0" i="0" u="none" strike="noStrike" dirty="0">
                <a:solidFill>
                  <a:srgbClr val="000000"/>
                </a:solidFill>
                <a:effectLst/>
                <a:latin typeface="Arial" panose="020B0604020202020204" pitchFamily="34" charset="0"/>
              </a:rPr>
              <a:t>For these reasons, treating tobacco dependence in patients admitted to hospital is now a standard of care in NHS acute trusts. The NHS Long Term Plan has committed to delivering tobacco dependence treatment to all people admitted to hospital who smoke.</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Admission to hospital is a ‘teachable moment’ in which most patients may be more likely to accept treatment and support for tobacco dependence or are at least willing to attempt temporary abstinence during the hospital admission, which may itself lead to a future goal of long-term abstinence.</a:t>
            </a:r>
          </a:p>
          <a:p>
            <a:pPr>
              <a:spcBef>
                <a:spcPts val="0"/>
              </a:spcBef>
              <a:spcAft>
                <a:spcPts val="0"/>
              </a:spcAft>
            </a:pPr>
            <a:endParaRPr lang="en-US" dirty="0">
              <a:latin typeface="Arial" panose="020B0604020202020204" pitchFamily="34" charset="0"/>
              <a:cs typeface="Arial" panose="020B0604020202020204" pitchFamily="34" charset="0"/>
            </a:endParaRPr>
          </a:p>
          <a:p>
            <a:endParaRPr lang="en-US" dirty="0">
              <a:latin typeface="Calibri"/>
              <a:cs typeface="Calibri"/>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4006000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xfrm>
            <a:off x="685800" y="4343400"/>
            <a:ext cx="5486400" cy="4048126"/>
          </a:xfrm>
          <a:noFill/>
        </p:spPr>
        <p:txBody>
          <a:bodyPr wrap="square" numCol="1" anchor="t" anchorCtr="0" compatLnSpc="1">
            <a:prstTxWarp prst="textNoShape">
              <a:avLst/>
            </a:prstTxWarp>
            <a:normAutofit fontScale="77500" lnSpcReduction="20000"/>
          </a:bodyPr>
          <a:lstStyle/>
          <a:p>
            <a:r>
              <a:rPr lang="en-GB" sz="1200" b="1" i="0" kern="1200" dirty="0">
                <a:solidFill>
                  <a:schemeClr val="tx1"/>
                </a:solidFill>
                <a:effectLst/>
                <a:latin typeface="Arial"/>
                <a:cs typeface="Arial"/>
              </a:rPr>
              <a:t>[For virtual training – delete for face-to-face delivery. This slide reflects Zoom functions – amend slide for virtual platform used]</a:t>
            </a:r>
            <a:endParaRPr lang="en-CA" sz="1200" b="0" i="0" kern="1200" dirty="0">
              <a:solidFill>
                <a:schemeClr val="tx1"/>
              </a:solidFill>
              <a:effectLst/>
              <a:latin typeface="Arial"/>
              <a:cs typeface="Arial"/>
            </a:endParaRPr>
          </a:p>
          <a:p>
            <a:r>
              <a:rPr lang="en-CA" sz="1200" b="1" i="0" kern="1200" dirty="0">
                <a:solidFill>
                  <a:schemeClr val="tx1"/>
                </a:solidFill>
                <a:effectLst/>
                <a:latin typeface="Arial"/>
                <a:cs typeface="Arial"/>
              </a:rPr>
              <a:t> </a:t>
            </a:r>
            <a:endParaRPr lang="en-CA" sz="1200" b="0" i="0" kern="1200" dirty="0">
              <a:solidFill>
                <a:schemeClr val="tx1"/>
              </a:solidFill>
              <a:effectLst/>
              <a:latin typeface="Arial"/>
              <a:cs typeface="Arial"/>
            </a:endParaRPr>
          </a:p>
          <a:p>
            <a:r>
              <a:rPr lang="en-GB" sz="1200" b="0" i="0" kern="1200" dirty="0">
                <a:solidFill>
                  <a:schemeClr val="tx1"/>
                </a:solidFill>
                <a:effectLst/>
                <a:latin typeface="Arial"/>
                <a:cs typeface="Arial"/>
              </a:rPr>
              <a:t>Some of you may be familiar with online training while for others this will be a new experience.</a:t>
            </a:r>
            <a:r>
              <a:rPr lang="en-GB" sz="1200" dirty="0">
                <a:latin typeface="Arial"/>
                <a:cs typeface="Arial"/>
              </a:rPr>
              <a:t> </a:t>
            </a:r>
            <a:endParaRPr lang="en-CA" sz="1200" dirty="0">
              <a:latin typeface="Arial" panose="020B0604020202020204" pitchFamily="34" charset="0"/>
              <a:cs typeface="Arial" panose="020B0604020202020204" pitchFamily="34" charset="0"/>
            </a:endParaRPr>
          </a:p>
          <a:p>
            <a:r>
              <a:rPr lang="en-CA" sz="1200" dirty="0">
                <a:latin typeface="Arial"/>
                <a:cs typeface="Arial"/>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a:cs typeface="Arial"/>
              </a:rPr>
              <a:t>Here is an introduction to some of the functions we will use during today’s session:</a:t>
            </a:r>
            <a:endParaRPr lang="en-CA" sz="1200" b="0" i="0" kern="1200" dirty="0">
              <a:solidFill>
                <a:schemeClr val="tx1"/>
              </a:solidFill>
              <a:effectLst/>
              <a:latin typeface="Arial"/>
              <a:cs typeface="Arial"/>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Turn camera on or off: we encourage everyone to keep their camera on for the duration of the session.</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Turn mic on or off: we recommend having your mic on mute throughout unless you wish to verbally respond (quick tip: you can temporarily unmute by holding down the space bar).</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If you have a question during the training please pop it into the chat box </a:t>
            </a:r>
            <a:r>
              <a:rPr lang="en-GB" sz="1200" b="1" i="0" kern="1200" dirty="0">
                <a:solidFill>
                  <a:schemeClr val="tx1"/>
                </a:solidFill>
                <a:effectLst/>
                <a:latin typeface="Arial"/>
                <a:cs typeface="Arial"/>
              </a:rPr>
              <a:t>or</a:t>
            </a:r>
            <a:r>
              <a:rPr lang="en-GB" sz="1200" b="0" i="0" kern="1200" dirty="0">
                <a:solidFill>
                  <a:schemeClr val="tx1"/>
                </a:solidFill>
                <a:effectLst/>
                <a:latin typeface="Arial"/>
                <a:cs typeface="Arial"/>
              </a:rPr>
              <a:t>…</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startAt="5"/>
              <a:tabLst/>
              <a:defRPr/>
            </a:pPr>
            <a:r>
              <a:rPr lang="en-GB" sz="1200" b="0" i="0" kern="1200" dirty="0">
                <a:solidFill>
                  <a:schemeClr val="tx1"/>
                </a:solidFill>
                <a:effectLst/>
                <a:latin typeface="Arial"/>
                <a:cs typeface="Arial"/>
              </a:rPr>
              <a:t>… use the ‘raise your hand’ function and we will invite you to unmute and ask your question verbally.</a:t>
            </a:r>
            <a:r>
              <a:rPr lang="en-GB" sz="1200" b="0" i="0" kern="1200" dirty="0">
                <a:solidFill>
                  <a:schemeClr val="tx1"/>
                </a:solidFill>
                <a:effectLst/>
                <a:latin typeface="+mn-lt"/>
                <a:cs typeface="Arial"/>
              </a:rPr>
              <a:t> You can also react to questions/content with a thumbs up or thumbs down or let us know if the pace is too fast by selecting the appropriate reaction.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lvl="0" indent="0">
              <a:buFont typeface="+mj-lt"/>
              <a:buNone/>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a:cs typeface="Arial"/>
              </a:rPr>
              <a:t>[Note:</a:t>
            </a:r>
            <a:r>
              <a:rPr lang="en-GB" sz="1200" b="0" i="0" kern="1200" dirty="0">
                <a:solidFill>
                  <a:schemeClr val="tx1"/>
                </a:solidFill>
                <a:effectLst/>
                <a:latin typeface="Arial"/>
                <a:cs typeface="Arial"/>
              </a:rPr>
              <a:t> points 3 and 5 are going to be crucial for the smooth running of the session as they help ensure participants are not talking over each other].</a:t>
            </a:r>
          </a:p>
          <a:p>
            <a:endParaRPr lang="en-CA" sz="1200" b="0" i="0" kern="1200" dirty="0">
              <a:solidFill>
                <a:schemeClr val="tx1"/>
              </a:solidFill>
              <a:effectLst/>
              <a:latin typeface="Arial"/>
              <a:cs typeface="Arial"/>
            </a:endParaRPr>
          </a:p>
          <a:p>
            <a:pPr marL="228600" indent="-228600">
              <a:buFont typeface="+mj-lt"/>
              <a:buAutoNum type="arabicPeriod" startAt="6"/>
            </a:pPr>
            <a:r>
              <a:rPr lang="en-GB" sz="1200" b="0" i="0" kern="1200" dirty="0">
                <a:solidFill>
                  <a:schemeClr val="tx1"/>
                </a:solidFill>
                <a:effectLst/>
                <a:latin typeface="Arial"/>
                <a:cs typeface="Arial"/>
              </a:rPr>
              <a:t>Hang up icon: if you accidentally press this and leave the session just click on the link that brought you into the session again and you will be able to re-join.</a:t>
            </a:r>
            <a:endParaRPr lang="en-CA" sz="1200" b="0"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a:cs typeface="Arial"/>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mn-lt"/>
                <a:cs typeface="Arial"/>
              </a:rPr>
              <a:t>If you need to contact a trainer personally during the course, you can message trainers privately by going to the chat function and selecting the trainer’s name from the drop-down box.</a:t>
            </a:r>
            <a:endParaRPr lang="en-CA" sz="1200" b="0" i="0" kern="1200" dirty="0">
              <a:solidFill>
                <a:schemeClr val="tx1"/>
              </a:solidFill>
              <a:effectLst/>
              <a:latin typeface="+mn-lt"/>
              <a:cs typeface="Arial"/>
            </a:endParaRPr>
          </a:p>
          <a:p>
            <a:endParaRPr lang="en-CA" sz="1200" b="0" i="0" kern="1200" dirty="0">
              <a:solidFill>
                <a:schemeClr val="tx1"/>
              </a:solidFill>
              <a:effectLst/>
              <a:latin typeface="Arial"/>
              <a:cs typeface="Arial"/>
            </a:endParaRPr>
          </a:p>
          <a:p>
            <a:r>
              <a:rPr lang="en-GB" sz="1200" b="0" i="0" kern="1200" dirty="0">
                <a:solidFill>
                  <a:schemeClr val="tx1"/>
                </a:solidFill>
                <a:effectLst/>
                <a:latin typeface="Arial"/>
                <a:cs typeface="Arial"/>
              </a:rPr>
              <a:t>Please keep the training in full screen and please switch your emails off/close your email browser to avoid getting distracted during the session.</a:t>
            </a:r>
            <a:endParaRPr lang="en-CA" sz="1200" b="0" i="0" kern="1200" dirty="0">
              <a:solidFill>
                <a:schemeClr val="tx1"/>
              </a:solidFill>
              <a:effectLst/>
              <a:latin typeface="Arial"/>
              <a:cs typeface="Arial"/>
            </a:endParaRPr>
          </a:p>
          <a:p>
            <a:endParaRPr lang="en-GB" altLang="en-US" sz="1200"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3</a:t>
            </a:fld>
            <a:endParaRPr lang="en-US" dirty="0"/>
          </a:p>
        </p:txBody>
      </p:sp>
    </p:spTree>
    <p:extLst>
      <p:ext uri="{BB962C8B-B14F-4D97-AF65-F5344CB8AC3E}">
        <p14:creationId xmlns:p14="http://schemas.microsoft.com/office/powerpoint/2010/main" val="3200999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ts val="2800"/>
              </a:lnSpc>
              <a:spcBef>
                <a:spcPts val="500"/>
              </a:spcBef>
              <a:spcAft>
                <a:spcPts val="500"/>
              </a:spcAft>
            </a:pPr>
            <a:r>
              <a:rPr lang="en-US" dirty="0">
                <a:latin typeface="Arial" panose="020B0604020202020204" pitchFamily="34" charset="0"/>
                <a:cs typeface="Arial" panose="020B0604020202020204" pitchFamily="34" charset="0"/>
              </a:rPr>
              <a:t>[Animated slide]</a:t>
            </a:r>
          </a:p>
          <a:p>
            <a:pPr>
              <a:lnSpc>
                <a:spcPts val="2800"/>
              </a:lnSpc>
              <a:spcBef>
                <a:spcPts val="500"/>
              </a:spcBef>
              <a:spcAft>
                <a:spcPts val="500"/>
              </a:spcAft>
            </a:pPr>
            <a:endParaRPr lang="en-US" dirty="0">
              <a:latin typeface="Arial" panose="020B0604020202020204" pitchFamily="34" charset="0"/>
              <a:cs typeface="Arial" panose="020B0604020202020204" pitchFamily="34" charset="0"/>
            </a:endParaRPr>
          </a:p>
          <a:p>
            <a:pPr>
              <a:lnSpc>
                <a:spcPts val="2800"/>
              </a:lnSpc>
              <a:spcBef>
                <a:spcPts val="500"/>
              </a:spcBef>
              <a:spcAft>
                <a:spcPts val="500"/>
              </a:spcAft>
            </a:pPr>
            <a:r>
              <a:rPr lang="en-US" dirty="0">
                <a:latin typeface="Arial" panose="020B0604020202020204" pitchFamily="34" charset="0"/>
                <a:cs typeface="Arial" panose="020B0604020202020204" pitchFamily="34" charset="0"/>
              </a:rPr>
              <a:t>We want to ensure we treat tobacco dependence as a </a:t>
            </a:r>
            <a:r>
              <a:rPr lang="en-US" b="1" dirty="0">
                <a:latin typeface="Arial" panose="020B0604020202020204" pitchFamily="34" charset="0"/>
                <a:cs typeface="Arial" panose="020B0604020202020204" pitchFamily="34" charset="0"/>
              </a:rPr>
              <a:t>clinical priority,</a:t>
            </a:r>
            <a:r>
              <a:rPr lang="en-US" dirty="0">
                <a:latin typeface="Arial" panose="020B0604020202020204" pitchFamily="34" charset="0"/>
                <a:cs typeface="Arial" panose="020B0604020202020204" pitchFamily="34" charset="0"/>
              </a:rPr>
              <a:t> using the same clinical urgency with which you would manage other life-threatening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but treatable diseases.</a:t>
            </a:r>
          </a:p>
          <a:p>
            <a:pPr>
              <a:lnSpc>
                <a:spcPts val="2800"/>
              </a:lnSpc>
              <a:spcBef>
                <a:spcPts val="500"/>
              </a:spcBef>
              <a:spcAft>
                <a:spcPts val="500"/>
              </a:spcAft>
            </a:pPr>
            <a:endParaRPr lang="en-US" dirty="0">
              <a:latin typeface="Arial" panose="020B0604020202020204" pitchFamily="34" charset="0"/>
              <a:cs typeface="Arial" panose="020B0604020202020204" pitchFamily="34" charset="0"/>
            </a:endParaRPr>
          </a:p>
          <a:p>
            <a:pPr>
              <a:lnSpc>
                <a:spcPts val="2800"/>
              </a:lnSpc>
              <a:spcBef>
                <a:spcPts val="500"/>
              </a:spcBef>
              <a:spcAft>
                <a:spcPts val="500"/>
              </a:spcAft>
            </a:pPr>
            <a:r>
              <a:rPr lang="en-US" b="1" dirty="0">
                <a:latin typeface="Arial" panose="020B0604020202020204" pitchFamily="34" charset="0"/>
                <a:cs typeface="Arial" panose="020B0604020202020204" pitchFamily="34" charset="0"/>
              </a:rPr>
              <a:t>This includes:</a:t>
            </a:r>
            <a:r>
              <a:rPr lang="en-US" dirty="0">
                <a:latin typeface="Arial" panose="020B0604020202020204" pitchFamily="34" charset="0"/>
                <a:cs typeface="Arial" panose="020B0604020202020204" pitchFamily="34" charset="0"/>
              </a:rPr>
              <a:t> </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Diagnosis, </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Initiation of treatment </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Behaviour change support</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Regular follow-up</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Adjustment of the treatment plan</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245140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dirty="0">
                <a:latin typeface="Arial" panose="020B0604020202020204" pitchFamily="34" charset="0"/>
                <a:cs typeface="Arial" panose="020B0604020202020204" pitchFamily="34" charset="0"/>
              </a:rPr>
              <a:t>Important to explain to the patient that they can benefit from the hospital’s smokefree policy as they can use this as an opportunity to go smokefree, with substantial benefits to their health, both for current and existing health issues</a:t>
            </a:r>
          </a:p>
          <a:p>
            <a:pPr>
              <a:spcBef>
                <a:spcPts val="0"/>
              </a:spcBef>
              <a:spcAft>
                <a:spcPts val="0"/>
              </a:spcAft>
            </a:pPr>
            <a:r>
              <a:rPr lang="en-US" dirty="0">
                <a:latin typeface="Arial" panose="020B0604020202020204" pitchFamily="34" charset="0"/>
                <a:cs typeface="Arial" panose="020B0604020202020204" pitchFamily="34" charset="0"/>
              </a:rPr>
              <a:t>If a trust can encourage all those visiting and accessing healthcare to respect the smokefree policy then this by default creates a smokefree site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3725525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On the screen is one of the many tobacco dependence teams in place in trusts across the country. An investment has been made across the country to invest in the workforce of tobacco dependence advisers who will provide specialist support to patients during their stay in hospital. There are an estimated 1200 TDAs working across NHS acute and acute MH trusts.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a:p>
        </p:txBody>
      </p:sp>
    </p:spTree>
    <p:extLst>
      <p:ext uri="{BB962C8B-B14F-4D97-AF65-F5344CB8AC3E}">
        <p14:creationId xmlns:p14="http://schemas.microsoft.com/office/powerpoint/2010/main" val="754183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NHS-NCSCT standard treatment Plan (STP) for inpatient tobacco dependence treatment is grounded in evidence-based behaviour change techniques. </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80000"/>
              </a:lnSpc>
              <a:spcBef>
                <a:spcPct val="30000"/>
              </a:spcBef>
              <a:spcAft>
                <a:spcPct val="0"/>
              </a:spcAft>
              <a:buClrTx/>
              <a:buSzTx/>
              <a:buFontTx/>
              <a:buNone/>
              <a:tabLst/>
              <a:defRPr/>
            </a:pPr>
            <a:r>
              <a:rPr lang="en-GB" altLang="en-US" sz="1200" b="0" i="0" kern="1200" dirty="0">
                <a:solidFill>
                  <a:schemeClr val="tx1"/>
                </a:solidFill>
                <a:latin typeface="Arial" panose="020B0604020202020204" pitchFamily="34" charset="0"/>
                <a:cs typeface="Arial" panose="020B0604020202020204" pitchFamily="34" charset="0"/>
              </a:rPr>
              <a:t>The STP is designed to guide you you through delivery of the inpatient tobacco </a:t>
            </a:r>
            <a:r>
              <a:rPr lang="en-GB" altLang="en-US" dirty="0">
                <a:latin typeface="Arial" panose="020B0604020202020204" pitchFamily="34" charset="0"/>
                <a:cs typeface="Arial" panose="020B0604020202020204" pitchFamily="34" charset="0"/>
              </a:rPr>
              <a:t>dependence</a:t>
            </a:r>
            <a:r>
              <a:rPr lang="en-GB" altLang="en-US" sz="1200" b="0" i="0" kern="1200" dirty="0">
                <a:solidFill>
                  <a:schemeClr val="tx1"/>
                </a:solidFill>
                <a:latin typeface="Arial" panose="020B0604020202020204" pitchFamily="34" charset="0"/>
                <a:cs typeface="Arial" panose="020B0604020202020204" pitchFamily="34" charset="0"/>
              </a:rPr>
              <a:t> Treatment Care Bundle. Follow the STP and you will be maximising the effectiveness of the support that you give.</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An electronic version of the STP is included within your participant pack and is also available for download on the NCSCT website, via the NHS link  on the main page.</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We recommend taking time to read through the STP.</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will refer to sections of the standard treatment plan throughout the course.</a:t>
            </a:r>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a:p>
        </p:txBody>
      </p:sp>
    </p:spTree>
    <p:extLst>
      <p:ext uri="{BB962C8B-B14F-4D97-AF65-F5344CB8AC3E}">
        <p14:creationId xmlns:p14="http://schemas.microsoft.com/office/powerpoint/2010/main" val="23867360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i="0" dirty="0">
                <a:effectLst/>
                <a:latin typeface="Arial" panose="020B0604020202020204" pitchFamily="34" charset="0"/>
                <a:cs typeface="Arial" panose="020B0604020202020204" pitchFamily="34" charset="0"/>
              </a:rPr>
              <a:t>The Standard Treatment Plan outlines the three tobacco dependence treatment care bundles. </a:t>
            </a:r>
          </a:p>
          <a:p>
            <a:endParaRPr lang="en-CA" i="0" dirty="0">
              <a:effectLst/>
              <a:latin typeface="Arial" panose="020B0604020202020204" pitchFamily="34" charset="0"/>
              <a:cs typeface="Arial" panose="020B0604020202020204" pitchFamily="34" charset="0"/>
            </a:endParaRPr>
          </a:p>
          <a:p>
            <a:r>
              <a:rPr lang="en-CA" i="0" dirty="0">
                <a:effectLst/>
                <a:latin typeface="Arial" panose="020B0604020202020204" pitchFamily="34" charset="0"/>
                <a:cs typeface="Arial" panose="020B0604020202020204" pitchFamily="34" charset="0"/>
              </a:rPr>
              <a:t>The three bundles are:</a:t>
            </a:r>
          </a:p>
          <a:p>
            <a:endParaRPr lang="en-CA" i="0" dirty="0">
              <a:effectLst/>
              <a:latin typeface="Arial" panose="020B0604020202020204" pitchFamily="34" charset="0"/>
              <a:cs typeface="Arial" panose="020B0604020202020204" pitchFamily="34" charset="0"/>
            </a:endParaRPr>
          </a:p>
          <a:p>
            <a:r>
              <a:rPr lang="en-CA" b="1" i="0" dirty="0">
                <a:solidFill>
                  <a:srgbClr val="FF6600"/>
                </a:solidFill>
                <a:effectLst/>
                <a:latin typeface="Arial"/>
                <a:cs typeface="Arial"/>
              </a:rPr>
              <a:t>■ </a:t>
            </a:r>
            <a:r>
              <a:rPr lang="en-CA" b="1" i="0" dirty="0">
                <a:effectLst/>
                <a:latin typeface="Arial"/>
                <a:cs typeface="Arial"/>
              </a:rPr>
              <a:t>Admission Care Bundle:</a:t>
            </a:r>
            <a:r>
              <a:rPr lang="en-CA" i="0" dirty="0">
                <a:effectLst/>
                <a:latin typeface="Arial"/>
                <a:cs typeface="Arial"/>
              </a:rPr>
              <a:t> </a:t>
            </a:r>
            <a:r>
              <a:rPr lang="en-CA" dirty="0">
                <a:latin typeface="Arial"/>
                <a:cs typeface="Arial"/>
              </a:rPr>
              <a:t>Identify smoking status of all patients. For patients who are identified as smoking, provide</a:t>
            </a:r>
            <a:r>
              <a:rPr lang="en-CA" i="0" dirty="0">
                <a:effectLst/>
                <a:latin typeface="Arial"/>
                <a:cs typeface="Arial"/>
              </a:rPr>
              <a:t> immediate brief advice, acute management of tobacco withdrawal and opt-out referral to a specialist Tobacco Dependence Team at the point of admission.</a:t>
            </a:r>
          </a:p>
          <a:p>
            <a:endParaRPr lang="en-CA" i="0" dirty="0">
              <a:solidFill>
                <a:srgbClr val="00FFFF"/>
              </a:solidFill>
              <a:effectLst/>
              <a:latin typeface="Arial" panose="020B0604020202020204" pitchFamily="34" charset="0"/>
              <a:cs typeface="Arial" panose="020B0604020202020204" pitchFamily="34" charset="0"/>
            </a:endParaRPr>
          </a:p>
          <a:p>
            <a:r>
              <a:rPr lang="en-CA" b="1" i="0" dirty="0">
                <a:solidFill>
                  <a:srgbClr val="00FFFF"/>
                </a:solidFill>
                <a:effectLst/>
                <a:latin typeface="Arial" panose="020B0604020202020204" pitchFamily="34" charset="0"/>
                <a:cs typeface="Arial" panose="020B0604020202020204" pitchFamily="34" charset="0"/>
              </a:rPr>
              <a:t>■ </a:t>
            </a:r>
            <a:r>
              <a:rPr lang="en-CA" b="1" i="0" dirty="0">
                <a:effectLst/>
                <a:latin typeface="Arial" panose="020B0604020202020204" pitchFamily="34" charset="0"/>
                <a:cs typeface="Arial" panose="020B0604020202020204" pitchFamily="34" charset="0"/>
              </a:rPr>
              <a:t>Inpatient Care Bundle</a:t>
            </a:r>
            <a:r>
              <a:rPr lang="en-CA" i="0" dirty="0">
                <a:effectLst/>
                <a:latin typeface="Arial" panose="020B0604020202020204" pitchFamily="34" charset="0"/>
                <a:cs typeface="Arial" panose="020B0604020202020204" pitchFamily="34" charset="0"/>
              </a:rPr>
              <a:t>: Providing personalised bedside tobacco dependence support from a specialist tobacco dependence adviser, including assessment of response to treatment and</a:t>
            </a:r>
          </a:p>
          <a:p>
            <a:r>
              <a:rPr lang="en-CA" i="0" dirty="0">
                <a:effectLst/>
                <a:latin typeface="Arial" panose="020B0604020202020204" pitchFamily="34" charset="0"/>
                <a:cs typeface="Arial" panose="020B0604020202020204" pitchFamily="34" charset="0"/>
              </a:rPr>
              <a:t>development of treatment plan.</a:t>
            </a:r>
          </a:p>
          <a:p>
            <a:endParaRPr lang="en-CA" i="0" dirty="0">
              <a:solidFill>
                <a:srgbClr val="FF33CD"/>
              </a:solidFill>
              <a:effectLst/>
              <a:latin typeface="Arial" panose="020B0604020202020204" pitchFamily="34" charset="0"/>
              <a:cs typeface="Arial" panose="020B0604020202020204" pitchFamily="34" charset="0"/>
            </a:endParaRPr>
          </a:p>
          <a:p>
            <a:r>
              <a:rPr lang="en-CA" i="0" dirty="0">
                <a:solidFill>
                  <a:srgbClr val="FF33CD"/>
                </a:solidFill>
                <a:effectLst/>
                <a:latin typeface="Arial" panose="020B0604020202020204" pitchFamily="34" charset="0"/>
                <a:cs typeface="Arial" panose="020B0604020202020204" pitchFamily="34" charset="0"/>
              </a:rPr>
              <a:t>■ </a:t>
            </a:r>
            <a:r>
              <a:rPr lang="en-CA" b="1" i="0" dirty="0">
                <a:effectLst/>
                <a:latin typeface="Arial" panose="020B0604020202020204" pitchFamily="34" charset="0"/>
                <a:cs typeface="Arial" panose="020B0604020202020204" pitchFamily="34" charset="0"/>
              </a:rPr>
              <a:t>Post-Discharge Care Bundle: </a:t>
            </a:r>
            <a:r>
              <a:rPr lang="en-CA" i="0" dirty="0">
                <a:effectLst/>
                <a:latin typeface="Arial" panose="020B0604020202020204" pitchFamily="34" charset="0"/>
                <a:cs typeface="Arial" panose="020B0604020202020204" pitchFamily="34" charset="0"/>
              </a:rPr>
              <a:t>The offer of a post-discharge treatment and support package as part of care, including stop smoking aids and referral to specialist support.</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a:p>
        </p:txBody>
      </p:sp>
    </p:spTree>
    <p:extLst>
      <p:ext uri="{BB962C8B-B14F-4D97-AF65-F5344CB8AC3E}">
        <p14:creationId xmlns:p14="http://schemas.microsoft.com/office/powerpoint/2010/main" val="13164343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admission bundle focuses on brief advise and the acute management of nicotine withdrawal. It is the responsibility of the admitting team. It is important as we have discussed that treatment is initiated as </a:t>
            </a:r>
            <a:r>
              <a:rPr lang="en-US" dirty="0" err="1">
                <a:latin typeface="Arial"/>
                <a:cs typeface="Arial"/>
              </a:rPr>
              <a:t>as</a:t>
            </a:r>
            <a:r>
              <a:rPr lang="en-US" dirty="0">
                <a:latin typeface="Arial"/>
                <a:cs typeface="Arial"/>
              </a:rPr>
              <a:t> possible, ideally within 2 hours of admission. </a:t>
            </a: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a:p>
        </p:txBody>
      </p:sp>
    </p:spTree>
    <p:extLst>
      <p:ext uri="{BB962C8B-B14F-4D97-AF65-F5344CB8AC3E}">
        <p14:creationId xmlns:p14="http://schemas.microsoft.com/office/powerpoint/2010/main" val="2729041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a:latin typeface="Arial" panose="020B0604020202020204" pitchFamily="34" charset="0"/>
                <a:cs typeface="Arial" panose="020B0604020202020204" pitchFamily="34" charset="0"/>
              </a:rPr>
              <a:t>[Use the slide to briefly review the five elements of the Admission bundle]</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IDENTIFY -</a:t>
            </a:r>
            <a:r>
              <a:rPr lang="en-US" dirty="0">
                <a:latin typeface="Arial" panose="020B0604020202020204" pitchFamily="34" charset="0"/>
                <a:cs typeface="Arial" panose="020B0604020202020204" pitchFamily="34" charset="0"/>
              </a:rPr>
              <a:t> Identify tobacco dependence (within last 14 days) and vaping, conduct CO testing, review smoking and medications interactions. We will have a more in-depth review of the smoking and </a:t>
            </a:r>
          </a:p>
          <a:p>
            <a:r>
              <a:rPr lang="en-US" i="1" dirty="0">
                <a:latin typeface="Arial" panose="020B0604020202020204" pitchFamily="34" charset="0"/>
                <a:cs typeface="Arial" panose="020B0604020202020204" pitchFamily="34" charset="0"/>
              </a:rPr>
              <a:t>“Do you currently smoke or use any other form of tobacco?” </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“Have you used any form of tobacco in the last two weeks?”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"Do you use a vape?"</a:t>
            </a:r>
            <a:endParaRPr lang="en-US" dirty="0">
              <a:latin typeface="Arial" panose="020B0604020202020204" pitchFamily="34" charset="0"/>
              <a:cs typeface="Arial" panose="020B0604020202020204" pitchFamily="34" charset="0"/>
            </a:endParaRPr>
          </a:p>
          <a:p>
            <a:r>
              <a:rPr lang="en-US" b="1" dirty="0">
                <a:latin typeface="Arial"/>
                <a:cs typeface="Arial"/>
              </a:rPr>
              <a:t>ADVISE -</a:t>
            </a:r>
            <a:r>
              <a:rPr lang="en-US" dirty="0">
                <a:latin typeface="Arial"/>
                <a:cs typeface="Arial"/>
              </a:rPr>
              <a:t> Provide brief advice on: </a:t>
            </a:r>
          </a:p>
          <a:p>
            <a:r>
              <a:rPr lang="en-US" i="1" dirty="0">
                <a:latin typeface="Arial" panose="020B0604020202020204" pitchFamily="34" charset="0"/>
                <a:cs typeface="Arial" panose="020B0604020202020204" pitchFamily="34" charset="0"/>
              </a:rPr>
              <a:t>■ Hospital’s smokefree policy and importance of smokefree admission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“All NHS hospitals including this one are completely smoke free both in the buildings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and on the grounds. This is to protect the health and wellbeing of patients and staff.”</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Managing withdrawal symptoms and urges to smoke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“Because your body is used to getting regular doses of nicotine from the cigarettes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 smoke, it must now learn to adjust to being without it, or having much less of it</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if you are using NRT or vaping. Within the first few hours of stopping smoking your</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body will start getting used to not having the regular hits of nicotine that you were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getting from your cigarettes. This adjustment can result in unpleasant withdrawal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symptoms and urges to smoke.”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Nicotine not being source of harm from smoking (a very common misunderstanding)</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Available treatment and support</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“We will provide treatment for your tobacco dependence to help you remain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smokefree during your admission. By providing effective medication and support during your stay, you should find</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it much easier not to smoke.”</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TREAT - </a:t>
            </a:r>
            <a:r>
              <a:rPr lang="en-US" dirty="0">
                <a:latin typeface="Arial" panose="020B0604020202020204" pitchFamily="34" charset="0"/>
                <a:cs typeface="Arial" panose="020B0604020202020204" pitchFamily="34" charset="0"/>
              </a:rPr>
              <a:t>Initiate treatment with evidence-based tobacco harm reduction and cessation aids. Point of admission care typically will include initiation of a nicotine vape or combination NRT</a:t>
            </a:r>
          </a:p>
          <a:p>
            <a:r>
              <a:rPr lang="en-US" i="1" dirty="0">
                <a:latin typeface="Arial" panose="020B0604020202020204" pitchFamily="34" charset="0"/>
                <a:cs typeface="Arial" panose="020B0604020202020204" pitchFamily="34" charset="0"/>
              </a:rPr>
              <a:t>■ Select NRT treatment and arrange for supply (initiate rapid NRT protocol)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Provide instructions for use of NRT products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As appropriate, consider use of nicotine vape or nicotine analogue medication</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REFER -</a:t>
            </a:r>
            <a:r>
              <a:rPr lang="en-US" dirty="0">
                <a:latin typeface="Arial" panose="020B0604020202020204" pitchFamily="34" charset="0"/>
                <a:cs typeface="Arial" panose="020B0604020202020204" pitchFamily="34" charset="0"/>
              </a:rPr>
              <a:t> Inform patient a member of the Tobacco Dependence Team will come by to see them</a:t>
            </a:r>
          </a:p>
          <a:p>
            <a:r>
              <a:rPr lang="en-US" i="1" dirty="0">
                <a:latin typeface="Arial" panose="020B0604020202020204" pitchFamily="34" charset="0"/>
                <a:cs typeface="Arial" panose="020B0604020202020204" pitchFamily="34" charset="0"/>
              </a:rPr>
              <a:t>“A member of our Tobacco Dependence Team will come and see you shortly to check how</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you’re doing and provide additional support to you.”</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RECORD -</a:t>
            </a:r>
            <a:r>
              <a:rPr lang="en-US" dirty="0">
                <a:latin typeface="Arial" panose="020B0604020202020204" pitchFamily="34" charset="0"/>
                <a:cs typeface="Arial" panose="020B0604020202020204" pitchFamily="34" charset="0"/>
              </a:rPr>
              <a:t> Tobacco dependence in the </a:t>
            </a:r>
            <a:r>
              <a:rPr lang="en-US" b="1" dirty="0">
                <a:latin typeface="Arial" panose="020B0604020202020204" pitchFamily="34" charset="0"/>
                <a:cs typeface="Arial" panose="020B0604020202020204" pitchFamily="34" charset="0"/>
              </a:rPr>
              <a:t>admission diagnosis</a:t>
            </a:r>
            <a:r>
              <a:rPr lang="en-US" dirty="0">
                <a:latin typeface="Arial" panose="020B0604020202020204" pitchFamily="34" charset="0"/>
                <a:cs typeface="Arial" panose="020B0604020202020204" pitchFamily="34" charset="0"/>
              </a:rPr>
              <a:t> list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and </a:t>
            </a:r>
            <a:r>
              <a:rPr lang="en-US" b="1" dirty="0">
                <a:latin typeface="Arial" panose="020B0604020202020204" pitchFamily="34" charset="0"/>
                <a:cs typeface="Arial" panose="020B0604020202020204" pitchFamily="34" charset="0"/>
              </a:rPr>
              <a:t>disease management plan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a:p>
        </p:txBody>
      </p:sp>
    </p:spTree>
    <p:extLst>
      <p:ext uri="{BB962C8B-B14F-4D97-AF65-F5344CB8AC3E}">
        <p14:creationId xmlns:p14="http://schemas.microsoft.com/office/powerpoint/2010/main" val="1255228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D935C-C3DD-1F43-B8E7-C2D46356F5BB}"/>
            </a:ext>
          </a:extLst>
        </p:cNvPr>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A2D55B86-383D-BFA3-A6D8-372BE0CAC2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13666" name="Notes Placeholder 2">
            <a:extLst>
              <a:ext uri="{FF2B5EF4-FFF2-40B4-BE49-F238E27FC236}">
                <a16:creationId xmlns:a16="http://schemas.microsoft.com/office/drawing/2014/main" id="{0AFFE2B0-5A01-9741-D9CC-00B7F22AE8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normAutofit fontScale="77500" lnSpcReduction="20000"/>
          </a:bodyPr>
          <a:lstStyle/>
          <a:p>
            <a:r>
              <a:rPr lang="en-GB" altLang="en-US" dirty="0">
                <a:latin typeface="Arial" panose="020B0604020202020204" pitchFamily="34" charset="0"/>
                <a:ea typeface="ＭＳ Ｐゴシック" charset="-128"/>
                <a:cs typeface="Arial" panose="020B0604020202020204" pitchFamily="34" charset="0"/>
              </a:rPr>
              <a:t>This pathway demonstrates the support and treatment that a patient with a tobacco dependence should receive during their admission to an acute inpatient setting in-line with the LTP and STP</a:t>
            </a:r>
          </a:p>
          <a:p>
            <a:endParaRPr lang="en-GB" altLang="en-US" dirty="0">
              <a:latin typeface="Arial" panose="020B0604020202020204" pitchFamily="34" charset="0"/>
              <a:ea typeface="ＭＳ Ｐゴシック" charset="-128"/>
              <a:cs typeface="Arial" panose="020B0604020202020204" pitchFamily="34" charset="0"/>
            </a:endParaRPr>
          </a:p>
          <a:p>
            <a:pPr>
              <a:lnSpc>
                <a:spcPts val="2600"/>
              </a:lnSpc>
              <a:buNone/>
            </a:pPr>
            <a:r>
              <a:rPr lang="en-US" b="1" dirty="0">
                <a:latin typeface="Arial" panose="020B0604020202020204" pitchFamily="34" charset="0"/>
                <a:cs typeface="Arial" panose="020B0604020202020204" pitchFamily="34" charset="0"/>
              </a:rPr>
              <a:t>Important that services ensure every patient admitted </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to acute, mental health and maternity settings are;</a:t>
            </a:r>
          </a:p>
          <a:p>
            <a:pPr>
              <a:lnSpc>
                <a:spcPts val="2600"/>
              </a:lnSpc>
            </a:pPr>
            <a:r>
              <a:rPr lang="en-US" dirty="0">
                <a:latin typeface="Arial"/>
                <a:cs typeface="Arial"/>
              </a:rPr>
              <a:t>1. Identify smoking status</a:t>
            </a:r>
          </a:p>
          <a:p>
            <a:pPr>
              <a:lnSpc>
                <a:spcPts val="2600"/>
              </a:lnSpc>
              <a:buNone/>
            </a:pPr>
            <a:r>
              <a:rPr lang="en-US" dirty="0">
                <a:latin typeface="Arial" panose="020B0604020202020204" pitchFamily="34" charset="0"/>
                <a:cs typeface="Arial" panose="020B0604020202020204" pitchFamily="34" charset="0"/>
              </a:rPr>
              <a:t>2.	Opt-out referral to tobacco dependence adviser</a:t>
            </a:r>
          </a:p>
          <a:p>
            <a:pPr>
              <a:lnSpc>
                <a:spcPts val="2600"/>
              </a:lnSpc>
              <a:buNone/>
            </a:pPr>
            <a:r>
              <a:rPr lang="en-US" dirty="0">
                <a:latin typeface="Arial" panose="020B0604020202020204" pitchFamily="34" charset="0"/>
                <a:cs typeface="Arial" panose="020B0604020202020204" pitchFamily="34" charset="0"/>
              </a:rPr>
              <a:t>3.	Provided tailored behavioural support and pharmacotherapy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as soon as possible</a:t>
            </a:r>
          </a:p>
          <a:p>
            <a:pPr>
              <a:lnSpc>
                <a:spcPts val="2600"/>
              </a:lnSpc>
              <a:buNone/>
            </a:pPr>
            <a:r>
              <a:rPr lang="en-US" dirty="0">
                <a:latin typeface="Arial" panose="020B0604020202020204" pitchFamily="34" charset="0"/>
                <a:cs typeface="Arial" panose="020B0604020202020204" pitchFamily="34" charset="0"/>
              </a:rPr>
              <a:t>4.	Provided with a discharge package including transfer of care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to continued support</a:t>
            </a:r>
          </a:p>
          <a:p>
            <a:pPr>
              <a:lnSpc>
                <a:spcPts val="2600"/>
              </a:lnSpc>
              <a:buNone/>
            </a:pPr>
            <a:r>
              <a:rPr lang="en-US" b="1" dirty="0">
                <a:latin typeface="Arial" panose="020B0604020202020204" pitchFamily="34" charset="0"/>
                <a:cs typeface="Arial" panose="020B0604020202020204" pitchFamily="34" charset="0"/>
              </a:rPr>
              <a:t>This must be embedded and sustained across all settings to achieve the long-term health improvements set out by NHSE</a:t>
            </a:r>
          </a:p>
          <a:p>
            <a:endParaRPr lang="en-GB" altLang="en-US" dirty="0">
              <a:ea typeface="ＭＳ Ｐゴシック" charset="-128"/>
            </a:endParaRPr>
          </a:p>
        </p:txBody>
      </p:sp>
      <p:sp>
        <p:nvSpPr>
          <p:cNvPr id="113667" name="Slide Number Placeholder 3">
            <a:extLst>
              <a:ext uri="{FF2B5EF4-FFF2-40B4-BE49-F238E27FC236}">
                <a16:creationId xmlns:a16="http://schemas.microsoft.com/office/drawing/2014/main" id="{2768D676-9E1D-9956-9025-A84E1D1D26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fld id="{886461A9-EF81-9D41-8C3F-90B9C3345D25}" type="slidenum">
              <a:rPr lang="en-GB" altLang="en-US"/>
              <a:pPr/>
              <a:t>28</a:t>
            </a:fld>
            <a:endParaRPr lang="en-GB" altLang="en-US"/>
          </a:p>
        </p:txBody>
      </p:sp>
    </p:spTree>
    <p:extLst>
      <p:ext uri="{BB962C8B-B14F-4D97-AF65-F5344CB8AC3E}">
        <p14:creationId xmlns:p14="http://schemas.microsoft.com/office/powerpoint/2010/main" val="20108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a:p>
        </p:txBody>
      </p:sp>
    </p:spTree>
    <p:extLst>
      <p:ext uri="{BB962C8B-B14F-4D97-AF65-F5344CB8AC3E}">
        <p14:creationId xmlns:p14="http://schemas.microsoft.com/office/powerpoint/2010/main" val="9735100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dirty="0"/>
          </a:p>
        </p:txBody>
      </p:sp>
    </p:spTree>
    <p:extLst>
      <p:ext uri="{BB962C8B-B14F-4D97-AF65-F5344CB8AC3E}">
        <p14:creationId xmlns:p14="http://schemas.microsoft.com/office/powerpoint/2010/main" val="4046242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GB" sz="1200" b="1" i="0" kern="1200">
                <a:solidFill>
                  <a:schemeClr val="tx1"/>
                </a:solidFill>
                <a:effectLst/>
                <a:latin typeface="Arial" panose="020B0604020202020204" pitchFamily="34" charset="0"/>
                <a:ea typeface="Geneva" pitchFamily="-109" charset="0"/>
                <a:cs typeface="Arial" panose="020B0604020202020204" pitchFamily="34" charset="0"/>
              </a:rPr>
              <a:t>[For face-to-face training only – delete for virtual delivery]</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Cover the housekeeping points below and add any venue-specific points: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Please turn mobile phones off or switch to silent.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Inform participants where fire exits and toilets are, and emergency procedures.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a:solidFill>
                <a:schemeClr val="tx1"/>
              </a:solidFill>
              <a:effectLst/>
              <a:latin typeface="Arial" panose="020B0604020202020204" pitchFamily="34" charset="0"/>
              <a:cs typeface="Arial" panose="020B0604020202020204" pitchFamily="34" charset="0"/>
            </a:endParaRPr>
          </a:p>
          <a:p>
            <a:pPr>
              <a:defRPr/>
            </a:pPr>
            <a:endParaRPr lang="en-GB" altLang="en-US"/>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4</a:t>
            </a:fld>
            <a:endParaRPr lang="en-US"/>
          </a:p>
        </p:txBody>
      </p:sp>
    </p:spTree>
    <p:extLst>
      <p:ext uri="{BB962C8B-B14F-4D97-AF65-F5344CB8AC3E}">
        <p14:creationId xmlns:p14="http://schemas.microsoft.com/office/powerpoint/2010/main" val="27292968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Behaviour change techniques and core communications skills</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this next section, we will be looking at behaviour change techniques and also core communication skills that will be part of all your interactions with patients.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a:p>
        </p:txBody>
      </p:sp>
    </p:spTree>
    <p:extLst>
      <p:ext uri="{BB962C8B-B14F-4D97-AF65-F5344CB8AC3E}">
        <p14:creationId xmlns:p14="http://schemas.microsoft.com/office/powerpoint/2010/main" val="2774680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dirty="0">
                <a:latin typeface="Arial" panose="020B0604020202020204" pitchFamily="34" charset="0"/>
                <a:cs typeface="Arial" panose="020B0604020202020204" pitchFamily="34" charset="0"/>
              </a:rPr>
              <a:t>Most people think that all we do is tell patients that smoking is bad for them and that they should stop. </a:t>
            </a:r>
          </a:p>
          <a:p>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Not only is this not true, but it is dangerous because anyone can do it and it suggests that smoking cessation interventions are simple advice that anyone can deliver, which is not the case.</a:t>
            </a:r>
          </a:p>
          <a:p>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We know why tobacco dependence medications work but up until a few years ago we did not know what the active ingredients of behavioural support were. </a:t>
            </a:r>
          </a:p>
          <a:p>
            <a:endParaRPr lang="en-US"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a:p>
        </p:txBody>
      </p:sp>
    </p:spTree>
    <p:extLst>
      <p:ext uri="{BB962C8B-B14F-4D97-AF65-F5344CB8AC3E}">
        <p14:creationId xmlns:p14="http://schemas.microsoft.com/office/powerpoint/2010/main" val="40068159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latin typeface="Arial" panose="020B0604020202020204" pitchFamily="34" charset="0"/>
                <a:cs typeface="Arial" panose="020B0604020202020204" pitchFamily="34" charset="0"/>
              </a:rPr>
              <a:t>The NCSCT developed an evidence base for behavioural support and with this in mind have a system for identifying the competences (knowledge and skills) required to deliver effective smoking cessation interventions.</a:t>
            </a:r>
          </a:p>
          <a:p>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The NCSCT identified over </a:t>
            </a:r>
            <a:r>
              <a:rPr lang="en-GB" altLang="en-US" b="1" dirty="0">
                <a:latin typeface="Arial" panose="020B0604020202020204" pitchFamily="34" charset="0"/>
                <a:cs typeface="Arial" panose="020B0604020202020204" pitchFamily="34" charset="0"/>
              </a:rPr>
              <a:t>70 behaviour change techniques </a:t>
            </a:r>
            <a:r>
              <a:rPr lang="en-GB" altLang="en-US" dirty="0">
                <a:latin typeface="Arial" panose="020B0604020202020204" pitchFamily="34" charset="0"/>
                <a:cs typeface="Arial" panose="020B0604020202020204" pitchFamily="34" charset="0"/>
              </a:rPr>
              <a:t>used in smoking cessation from the research literature, treatment protocols and national and international guidance documents. </a:t>
            </a:r>
          </a:p>
          <a:p>
            <a:endParaRPr lang="en-GB" altLang="en-US" dirty="0">
              <a:latin typeface="Arial" panose="020B0604020202020204" pitchFamily="34" charset="0"/>
              <a:cs typeface="Arial" panose="020B0604020202020204" pitchFamily="34" charset="0"/>
            </a:endParaRPr>
          </a:p>
          <a:p>
            <a:r>
              <a:rPr lang="en-GB" altLang="en-US" b="1" dirty="0">
                <a:latin typeface="Arial" panose="020B0604020202020204" pitchFamily="34" charset="0"/>
                <a:cs typeface="Arial" panose="020B0604020202020204" pitchFamily="34" charset="0"/>
              </a:rPr>
              <a:t>Sixteen</a:t>
            </a:r>
            <a:r>
              <a:rPr lang="en-GB" altLang="en-US" dirty="0">
                <a:latin typeface="Arial" panose="020B0604020202020204" pitchFamily="34" charset="0"/>
                <a:cs typeface="Arial" panose="020B0604020202020204" pitchFamily="34" charset="0"/>
              </a:rPr>
              <a:t> of these have the strongest evidence of their effectiveness and it is these around which this course is based.</a:t>
            </a:r>
          </a:p>
          <a:p>
            <a:endParaRPr lang="en-GB" altLang="en-US" dirty="0">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Tobacco dependence treatment delivered by a trained adviser that includes medications has been shown to triple success with stopping in the long term.</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a:p>
        </p:txBody>
      </p:sp>
    </p:spTree>
    <p:extLst>
      <p:ext uri="{BB962C8B-B14F-4D97-AF65-F5344CB8AC3E}">
        <p14:creationId xmlns:p14="http://schemas.microsoft.com/office/powerpoint/2010/main" val="1059840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CA" b="0" i="0" u="none" strike="noStrike" dirty="0">
                <a:solidFill>
                  <a:srgbClr val="000000"/>
                </a:solidFill>
                <a:effectLst/>
                <a:latin typeface="Arial"/>
                <a:cs typeface="Arial"/>
              </a:rPr>
              <a:t>E</a:t>
            </a:r>
            <a:r>
              <a:rPr lang="en-CA" sz="1200" b="0" i="0" u="none" strike="noStrike" dirty="0">
                <a:solidFill>
                  <a:srgbClr val="000000"/>
                </a:solidFill>
                <a:effectLst/>
                <a:latin typeface="Arial"/>
                <a:cs typeface="Arial"/>
              </a:rPr>
              <a:t>vidence-based behaviour change techniques (BCTs) have been established to support smoking cessation BCTs. The things that you say and do with </a:t>
            </a:r>
            <a:r>
              <a:rPr lang="en-CA" dirty="0">
                <a:solidFill>
                  <a:srgbClr val="000000"/>
                </a:solidFill>
                <a:latin typeface="Arial"/>
                <a:cs typeface="Arial"/>
              </a:rPr>
              <a:t>people who smoke</a:t>
            </a:r>
            <a:r>
              <a:rPr lang="en-CA" sz="1200" b="0" i="0" u="none" strike="noStrike" dirty="0">
                <a:solidFill>
                  <a:srgbClr val="000000"/>
                </a:solidFill>
                <a:effectLst/>
                <a:latin typeface="Arial"/>
                <a:cs typeface="Arial"/>
              </a:rPr>
              <a:t> </a:t>
            </a:r>
            <a:r>
              <a:rPr lang="en-CA" dirty="0">
                <a:solidFill>
                  <a:srgbClr val="000000"/>
                </a:solidFill>
                <a:latin typeface="Arial"/>
                <a:cs typeface="Arial"/>
              </a:rPr>
              <a:t>that are</a:t>
            </a:r>
            <a:r>
              <a:rPr lang="en-CA" sz="1200" b="0" i="0" u="none" strike="noStrike" dirty="0">
                <a:solidFill>
                  <a:srgbClr val="000000"/>
                </a:solidFill>
                <a:effectLst/>
                <a:latin typeface="Arial"/>
                <a:cs typeface="Arial"/>
              </a:rPr>
              <a:t> effective interventions to improve smokers' chances of stopping.</a:t>
            </a:r>
            <a:r>
              <a:rPr lang="en-US" sz="1200" b="0" i="0" dirty="0">
                <a:solidFill>
                  <a:srgbClr val="808080"/>
                </a:solidFill>
                <a:effectLst/>
                <a:latin typeface="Arial"/>
                <a:cs typeface="Arial"/>
              </a:rPr>
              <a:t>​</a:t>
            </a:r>
            <a:endParaRPr lang="en-US" sz="1200" b="0" i="0" dirty="0">
              <a:solidFill>
                <a:srgbClr val="444444"/>
              </a:solidFill>
              <a:effectLst/>
              <a:latin typeface="Arial"/>
              <a:cs typeface="Arial"/>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These </a:t>
            </a:r>
            <a:r>
              <a:rPr lang="en-US" sz="1200" b="0" i="0" u="none" strike="noStrike" dirty="0">
                <a:solidFill>
                  <a:srgbClr val="000000"/>
                </a:solidFill>
                <a:effectLst/>
                <a:latin typeface="Arial" panose="020B0604020202020204" pitchFamily="34" charset="0"/>
                <a:cs typeface="Arial" panose="020B0604020202020204" pitchFamily="34" charset="0"/>
              </a:rPr>
              <a:t>BCTs were identified from treatment protocols and international guidelines as well as evidence from randomised controlled trials and expert clinical opinion.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While there are more than 71 BCTs, there are 16 individual BCTs for which we have good grounds to believe are the most effective (Michie 2011).</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You will notice a particular focus during the two days on BCTs related to the areas on the slide. Clinical and academic consensus led us to focus on the following evidenced based Interventions: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1" i="0" u="none" strike="noStrike" dirty="0">
                <a:solidFill>
                  <a:srgbClr val="000000"/>
                </a:solidFill>
                <a:effectLst/>
                <a:latin typeface="Arial" panose="020B0604020202020204" pitchFamily="34" charset="0"/>
                <a:cs typeface="Arial" panose="020B0604020202020204" pitchFamily="34" charset="0"/>
              </a:rPr>
              <a:t>Using CO monitoring as a motivational tool</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Stop smoking aids</a:t>
            </a:r>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u="none" strike="noStrike" dirty="0">
                <a:solidFill>
                  <a:srgbClr val="000000"/>
                </a:solidFill>
                <a:effectLst/>
                <a:latin typeface="Arial" panose="020B0604020202020204" pitchFamily="34" charset="0"/>
                <a:cs typeface="Arial" panose="020B0604020202020204" pitchFamily="34" charset="0"/>
              </a:rPr>
              <a:t>making sure patients have a realistic expectation of stop smoking aids, use these aids properly and are aware of any potential side effects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Addressing barriers and smoking cues and coping with withdrawal</a:t>
            </a:r>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u="none" strike="noStrike" dirty="0">
                <a:solidFill>
                  <a:srgbClr val="000000"/>
                </a:solidFill>
                <a:effectLst/>
                <a:latin typeface="Arial" panose="020B0604020202020204" pitchFamily="34" charset="0"/>
                <a:cs typeface="Arial" panose="020B0604020202020204" pitchFamily="34" charset="0"/>
              </a:rPr>
              <a:t>helping patients to change their routine to avoid smoking and making sure they know what to expect in terms of cravings and withdrawal symptoms and having strategies in place to address these when they occur</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The ‘not-a-puff’ rule</a:t>
            </a:r>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u="none" strike="noStrike" dirty="0">
                <a:solidFill>
                  <a:srgbClr val="000000"/>
                </a:solidFill>
                <a:effectLst/>
                <a:latin typeface="Arial" panose="020B0604020202020204" pitchFamily="34" charset="0"/>
                <a:cs typeface="Arial" panose="020B0604020202020204" pitchFamily="34" charset="0"/>
              </a:rPr>
              <a:t>stressing the importance of the ‘not-a-puff’ rule and gaining commitment to it from the patient</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Obtaining patient commitment </a:t>
            </a:r>
            <a:r>
              <a:rPr lang="en-US" sz="1200" b="0" i="0" u="none" strike="noStrike" dirty="0">
                <a:solidFill>
                  <a:srgbClr val="000000"/>
                </a:solidFill>
                <a:effectLst/>
                <a:latin typeface="Arial" panose="020B0604020202020204" pitchFamily="34" charset="0"/>
                <a:cs typeface="Arial" panose="020B0604020202020204" pitchFamily="34" charset="0"/>
              </a:rPr>
              <a:t>to the smokefree goal that you established and the treatment plan that was agreed to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Strengthening non-smoker identify: </a:t>
            </a:r>
            <a:r>
              <a:rPr lang="en-CA" sz="1200" b="0" i="0" u="none" strike="noStrike" dirty="0">
                <a:solidFill>
                  <a:srgbClr val="000000"/>
                </a:solidFill>
                <a:effectLst/>
                <a:latin typeface="Arial" panose="020B0604020202020204" pitchFamily="34" charset="0"/>
                <a:cs typeface="Arial" panose="020B0604020202020204" pitchFamily="34" charset="0"/>
              </a:rPr>
              <a:t>e.g. encouraging the patient to regard smoking as no longer part of his or her life</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Building rapport</a:t>
            </a:r>
            <a:r>
              <a:rPr lang="en-US" sz="1200" b="0" i="0" u="none" strike="noStrike" dirty="0">
                <a:solidFill>
                  <a:srgbClr val="000000"/>
                </a:solidFill>
                <a:effectLst/>
                <a:latin typeface="Arial" panose="020B0604020202020204" pitchFamily="34" charset="0"/>
                <a:cs typeface="Arial" panose="020B0604020202020204" pitchFamily="34" charset="0"/>
              </a:rPr>
              <a:t>: central to everything you do to help a patient stop smoking</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Building and maintaining rapport is the means by which BCTs are delivered. Building rapport is the ‘art’ to the science of the BCTs and good rapport facilitates successful delivery of evidence-based interventions.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1" i="0" u="none" strike="noStrike" dirty="0">
                <a:solidFill>
                  <a:srgbClr val="000000"/>
                </a:solidFill>
                <a:effectLst/>
                <a:latin typeface="Arial" panose="020B0604020202020204" pitchFamily="34" charset="0"/>
                <a:cs typeface="Arial" panose="020B0604020202020204" pitchFamily="34" charset="0"/>
              </a:rPr>
              <a:t>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rPr>
              <a:t>Sources:</a:t>
            </a:r>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cs typeface="Arial" panose="020B0604020202020204" pitchFamily="34" charset="0"/>
              </a:rPr>
              <a:t>Michie S, Churchill S, West R. Identifying evidence-based competences required to deliver behavioural support for smoking cessation. Annals of Behavioral Medicine, 2011. </a:t>
            </a:r>
            <a:r>
              <a:rPr lang="en-CA" b="0" i="0" dirty="0">
                <a:solidFill>
                  <a:srgbClr val="808080"/>
                </a:solidFill>
                <a:effectLst/>
                <a:latin typeface="Arial" panose="020B0604020202020204" pitchFamily="34" charset="0"/>
                <a:cs typeface="Arial" panose="020B0604020202020204" pitchFamily="34" charset="0"/>
              </a:rPr>
              <a:t>​</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b="0" i="0" dirty="0">
                <a:solidFill>
                  <a:srgbClr val="212121"/>
                </a:solidFill>
                <a:effectLst/>
                <a:latin typeface="Arial"/>
                <a:cs typeface="Arial"/>
              </a:rPr>
              <a:t>Black N, Johnston M, Michie S, Hartmann-Boyce J, West R, </a:t>
            </a:r>
            <a:r>
              <a:rPr lang="en-CA" b="0" i="0" dirty="0" err="1">
                <a:solidFill>
                  <a:srgbClr val="212121"/>
                </a:solidFill>
                <a:effectLst/>
                <a:latin typeface="Arial"/>
                <a:cs typeface="Arial"/>
              </a:rPr>
              <a:t>Viechtbauer</a:t>
            </a:r>
            <a:r>
              <a:rPr lang="en-CA" b="0" i="0" dirty="0">
                <a:solidFill>
                  <a:srgbClr val="212121"/>
                </a:solidFill>
                <a:effectLst/>
                <a:latin typeface="Arial"/>
                <a:cs typeface="Arial"/>
              </a:rPr>
              <a:t> W, Eisma MC, Scott C, de Bruin M. Behaviour change techniques associated with smoking cessation in intervention and comparator groups of randomized controlled trials: a systematic review and meta-regression. Addiction. 2020 Nov;115(11):2008-2020. doi: 10.1111/add.15056.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dirty="0">
                <a:solidFill>
                  <a:srgbClr val="000000"/>
                </a:solidFill>
                <a:effectLst/>
                <a:latin typeface="Arial" panose="020B0604020202020204" pitchFamily="34" charset="0"/>
                <a:cs typeface="Arial" panose="020B0604020202020204" pitchFamily="34" charset="0"/>
              </a:rPr>
              <a:t>Campbell et. al. Improving behavioral support for smoking cessation in pregnancy: What are the barriers to stopping and Which Behavior Change Techniques can influence them? Application of theoretical domains framework. </a:t>
            </a:r>
            <a:endParaRPr lang="en-CA" b="0" i="0" dirty="0">
              <a:solidFill>
                <a:srgbClr val="444444"/>
              </a:solidFill>
              <a:effectLst/>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a:p>
        </p:txBody>
      </p:sp>
    </p:spTree>
    <p:extLst>
      <p:ext uri="{BB962C8B-B14F-4D97-AF65-F5344CB8AC3E}">
        <p14:creationId xmlns:p14="http://schemas.microsoft.com/office/powerpoint/2010/main" val="3276330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Core communication skills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We are now going to focus on the core communication skills required across all your contacts with patients.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0" i="0" kern="1200" dirty="0">
                <a:solidFill>
                  <a:schemeClr val="tx1"/>
                </a:solidFill>
                <a:effectLst/>
                <a:latin typeface="Arial" panose="020B0604020202020204" pitchFamily="34" charset="0"/>
                <a:cs typeface="Arial" panose="020B0604020202020204" pitchFamily="34" charset="0"/>
              </a:rPr>
              <a:t>We know that communication is one of the strengths of people who </a:t>
            </a:r>
            <a:r>
              <a:rPr lang="en-CA" dirty="0">
                <a:latin typeface="Arial" panose="020B0604020202020204" pitchFamily="34" charset="0"/>
                <a:cs typeface="Arial" panose="020B0604020202020204" pitchFamily="34" charset="0"/>
              </a:rPr>
              <a:t>work in acute care </a:t>
            </a:r>
            <a:r>
              <a:rPr lang="en-CA" sz="1200" b="0" i="0" kern="1200" dirty="0">
                <a:solidFill>
                  <a:schemeClr val="tx1"/>
                </a:solidFill>
                <a:effectLst/>
                <a:latin typeface="Arial" panose="020B0604020202020204" pitchFamily="34" charset="0"/>
                <a:cs typeface="Arial" panose="020B0604020202020204" pitchFamily="34" charset="0"/>
              </a:rPr>
              <a:t>and this section is mainly about applying these skills to a different topic, </a:t>
            </a:r>
            <a:r>
              <a:rPr lang="en-CA" dirty="0">
                <a:latin typeface="Arial" panose="020B0604020202020204" pitchFamily="34" charset="0"/>
                <a:cs typeface="Arial" panose="020B0604020202020204" pitchFamily="34" charset="0"/>
              </a:rPr>
              <a:t>tobacco dependence.</a:t>
            </a:r>
            <a:endParaRPr lang="en-CA" sz="1200" b="0" i="0" kern="1200" dirty="0">
              <a:solidFill>
                <a:schemeClr val="tx1"/>
              </a:solidFill>
              <a:effectLst/>
              <a:latin typeface="Arial" panose="020B0604020202020204" pitchFamily="34"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On the next slide you will see an excerpt from a conversation between a health care professional and a patient.</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algn="l" rtl="0" fontAlgn="base"/>
            <a:r>
              <a:rPr lang="en-CA" b="1" i="0" u="none" strike="noStrike" dirty="0">
                <a:solidFill>
                  <a:srgbClr val="000000"/>
                </a:solidFill>
                <a:effectLst/>
                <a:latin typeface="Arial" panose="020B0604020202020204" pitchFamily="34" charset="0"/>
              </a:rPr>
              <a:t>[Explain that you and your co-trainer will read out the interaction and then it will be discussed as a group]</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CA" b="1" i="0" u="none" strike="noStrike" dirty="0">
                <a:solidFill>
                  <a:srgbClr val="000000"/>
                </a:solidFill>
                <a:effectLst/>
                <a:latin typeface="Arial" panose="020B0604020202020204" pitchFamily="34" charset="0"/>
              </a:rPr>
              <a:t>[move to next slide]</a:t>
            </a:r>
            <a:endParaRPr lang="en-CA"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a:p>
        </p:txBody>
      </p:sp>
    </p:spTree>
    <p:extLst>
      <p:ext uri="{BB962C8B-B14F-4D97-AF65-F5344CB8AC3E}">
        <p14:creationId xmlns:p14="http://schemas.microsoft.com/office/powerpoint/2010/main" val="1696932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gn="l" rtl="0" fontAlgn="base"/>
            <a:r>
              <a:rPr lang="en-US" b="1" i="0" u="none" strike="noStrike" dirty="0">
                <a:solidFill>
                  <a:srgbClr val="000000"/>
                </a:solidFill>
                <a:effectLst/>
                <a:latin typeface="Arial" panose="020B0604020202020204" pitchFamily="34" charset="0"/>
              </a:rPr>
              <a:t>Activity: </a:t>
            </a:r>
            <a:r>
              <a:rPr lang="en-US" b="0" i="0" u="none" strike="noStrike" dirty="0">
                <a:solidFill>
                  <a:srgbClr val="000000"/>
                </a:solidFill>
                <a:effectLst/>
                <a:latin typeface="Arial" panose="020B0604020202020204" pitchFamily="34" charset="0"/>
              </a:rPr>
              <a:t>How not to do it.</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Arial" panose="020B0604020202020204" pitchFamily="34" charset="0"/>
              </a:rPr>
              <a:t>Method: </a:t>
            </a:r>
            <a:r>
              <a:rPr lang="en-US" b="0" i="0" u="none" strike="noStrike" dirty="0">
                <a:solidFill>
                  <a:srgbClr val="000000"/>
                </a:solidFill>
                <a:effectLst/>
                <a:latin typeface="Arial" panose="020B0604020202020204" pitchFamily="34" charset="0"/>
              </a:rPr>
              <a:t>Trainer demonstration involving two trainers</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Arial" panose="020B0604020202020204" pitchFamily="34" charset="0"/>
              </a:rPr>
              <a:t>Instructions:</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Set the scene: this patient is having a conversation with a healthcare professional and you have joined at the point the HCP has established the patient smokes.</a:t>
            </a:r>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cs typeface="Arial" panose="020B0604020202020204" pitchFamily="34" charset="0"/>
              </a:rPr>
              <a:t>Read out the short conversation, with one trainer playing the practitioner and the other the patient.</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CA" b="0" i="0" u="none" strike="noStrike" dirty="0">
                <a:solidFill>
                  <a:srgbClr val="000000"/>
                </a:solidFill>
                <a:effectLst/>
                <a:latin typeface="Arial" panose="020B0604020202020204" pitchFamily="34" charset="0"/>
                <a:cs typeface="Arial" panose="020B0604020202020204" pitchFamily="34" charset="0"/>
              </a:rPr>
              <a:t> </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cs typeface="Arial" panose="020B0604020202020204" pitchFamily="34" charset="0"/>
              </a:rPr>
              <a:t>Use the discussion questions below as a guide to debrief with participants:</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What did you think of the interaction?</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What do you notice about the patient's responses?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Did you notice that the patient often gives replies like “yes but”, “I know but”, “I’ve tried that” or “I can’t do that because”?</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Did anything happen in the interaction that led to the above responses?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What happened here that broke down rapport? There was no acknowledgement of the patient’s situation or struggle; the practitioner was intent on giving advice before creating the atmosphere where this may have been heard. It is natural when someone is struggling or stuck with an issue to offer advice. It takes more time and skill to encourage them to identify their own solutions, but the results are worth it.</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Did you notice that the first thing the TDA asked was if they had thought about stopping? For most patients with SMI, in particular those who are admitted for inpatient treatment, stopping smoking may seem like an enormous undertaking. We would want to first learn more about the patient and build rapport.</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endParaRPr lang="en-CA" sz="1800" b="0" i="0" dirty="0">
              <a:solidFill>
                <a:srgbClr val="444444"/>
              </a:solidFill>
              <a:effectLst/>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cs typeface="Arial" panose="020B0604020202020204" pitchFamily="34" charset="0"/>
              </a:rPr>
              <a:t>What could you do differently?</a:t>
            </a:r>
            <a:r>
              <a:rPr lang="en-US" b="1" i="0" dirty="0">
                <a:solidFill>
                  <a:srgbClr val="808080"/>
                </a:solidFill>
                <a:effectLst/>
                <a:latin typeface="Arial" panose="020B0604020202020204" pitchFamily="34" charset="0"/>
                <a:cs typeface="Arial" panose="020B0604020202020204" pitchFamily="34" charset="0"/>
              </a:rPr>
              <a:t>​</a:t>
            </a:r>
            <a:endParaRPr lang="en-US" b="1"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Empathy/reassurance</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Use active listening</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Ask open, exploring questions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Elicit the patient’s view</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Offer support with staying comfortable during their admission to the smokefree facility and, as appropriate, discuss reducing or stopping in collaboration</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b="0" i="0" u="none" strike="noStrike" dirty="0">
                <a:solidFill>
                  <a:srgbClr val="000000"/>
                </a:solidFill>
                <a:effectLst/>
                <a:latin typeface="Arial" panose="020B0604020202020204" pitchFamily="34" charset="0"/>
                <a:cs typeface="Arial" panose="020B0604020202020204" pitchFamily="34" charset="0"/>
              </a:rPr>
              <a:t>What specific questions could have been used here to build rapport and elicit the patient's view? Examples: </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“Am I right in saying that things are really difficult for you?”</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“Can you tell me more about what trying to quit has been like for you?”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“What helped, what didn’t?”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“What do you think would help most?”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“Do you mind if I share some information?”</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“What do you think would be best for you?”</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 </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CA" b="0" i="0" u="none" strike="noStrike" dirty="0">
                <a:solidFill>
                  <a:srgbClr val="000000"/>
                </a:solidFill>
                <a:effectLst/>
                <a:latin typeface="Arial" panose="020B0604020202020204" pitchFamily="34" charset="0"/>
                <a:cs typeface="Arial" panose="020B0604020202020204" pitchFamily="34" charset="0"/>
              </a:rPr>
              <a:t>It can be useful to point out that the practitioner is not coming from a bad place, they are trying to help but helping in this way can be disempowering and negatively affect motivation and confidence to change.</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CA" b="0" i="0" u="none" strike="noStrike" dirty="0">
                <a:solidFill>
                  <a:srgbClr val="000000"/>
                </a:solidFill>
                <a:effectLst/>
                <a:latin typeface="Arial" panose="020B0604020202020204" pitchFamily="34" charset="0"/>
                <a:cs typeface="Arial" panose="020B0604020202020204" pitchFamily="34" charset="0"/>
              </a:rPr>
              <a:t> </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cs typeface="Arial" panose="020B0604020202020204" pitchFamily="34" charset="0"/>
              </a:rPr>
              <a:t>Points to make:</a:t>
            </a:r>
            <a:r>
              <a:rPr lang="en-US"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Building rapport is crucial from the beginning and throughout. There is an art and a science to this. The ‘art’ is building rapport and is essential for any meaningful conversation to take place. We all have our own ways of doing this, but we do need to remember to do it, and to keep on doing it. The skill here is to convey that you genuinely care about helping the patient and will support them through their quit attempt.</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People are more likely to openly discuss issues and consider change when they believe that you are genuinely interested in their issues and aren’t judging them.</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endParaRPr lang="en-CA" sz="1800" b="0" i="0" dirty="0">
              <a:solidFill>
                <a:srgbClr val="444444"/>
              </a:solidFill>
              <a:effectLst/>
              <a:latin typeface="Arial" panose="020B0604020202020204" pitchFamily="34" charset="0"/>
            </a:endParaRPr>
          </a:p>
          <a:p>
            <a:pPr algn="l" rtl="0" fontAlgn="base"/>
            <a:r>
              <a:rPr lang="en-CA" b="0" i="0" u="none" strike="noStrike" dirty="0">
                <a:solidFill>
                  <a:srgbClr val="000000"/>
                </a:solidFill>
                <a:effectLst/>
                <a:latin typeface="Arial" panose="020B0604020202020204" pitchFamily="34" charset="0"/>
              </a:rPr>
              <a:t>Use the feedback to explain the difference between giving advice and encouraging self-reflection:</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If patients can come up with their own solutions, those solutions are far more likely to be implemented than if someone else says: “why don’t you try this”. Their issue, their solution. If a patient genuinely can’t come up with any solutions, you can suggest a ‘menu’ of options consisting of things other patients have found useful.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You could say: “some of the people I’ve known to find that situation difficult have found X to be useful whilst others found that Y and Z were helpful. Would any of those work for you?”</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Assumptions are often wrong. Be careful not to convey your own doubts as to whether a person can change.</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1" i="0" u="none" strike="noStrike" dirty="0">
                <a:solidFill>
                  <a:srgbClr val="000000"/>
                </a:solidFill>
                <a:effectLst/>
                <a:latin typeface="Arial" panose="020B0604020202020204" pitchFamily="34" charset="0"/>
              </a:rPr>
              <a:t> </a:t>
            </a:r>
            <a:endParaRPr lang="en-CA" b="0" i="0" dirty="0">
              <a:solidFill>
                <a:srgbClr val="444444"/>
              </a:solidFill>
              <a:effectLst/>
              <a:latin typeface="Calibri" panose="020F0502020204030204" pitchFamily="34" charset="0"/>
            </a:endParaRPr>
          </a:p>
          <a:p>
            <a:pPr>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a:p>
        </p:txBody>
      </p:sp>
    </p:spTree>
    <p:extLst>
      <p:ext uri="{BB962C8B-B14F-4D97-AF65-F5344CB8AC3E}">
        <p14:creationId xmlns:p14="http://schemas.microsoft.com/office/powerpoint/2010/main" val="4409285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Telling someone what to do isn’t a good method of changing behaviour</a:t>
            </a:r>
            <a:r>
              <a:rPr lang="en-CA" sz="1200" b="0" i="1" kern="1200" dirty="0">
                <a:solidFill>
                  <a:schemeClr val="tx1"/>
                </a:solidFill>
                <a:effectLst/>
                <a:latin typeface="Arial" panose="020B0604020202020204" pitchFamily="34" charset="0"/>
                <a:ea typeface="Geneva" pitchFamily="-109" charset="0"/>
                <a:cs typeface="Arial" panose="020B0604020202020204" pitchFamily="34" charset="0"/>
              </a:rPr>
              <a:t>. </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It’s a strange phenomenon but it appears as if humans, when told to do something, have an instinct not to do what they’re told – they become resistant to change.</a:t>
            </a:r>
          </a:p>
          <a:p>
            <a:pPr marL="171450" lvl="0" indent="-171450">
              <a:buFont typeface="Arial" panose="020B0604020202020204" pitchFamily="34" charset="0"/>
              <a:buChar cha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People are more likely to openly discuss issues and consider change when they believe that you are genuinely interested in their issue and aren’t judging them</a:t>
            </a:r>
          </a:p>
          <a:p>
            <a:pPr marL="171450" lvl="0" indent="-171450">
              <a:buFont typeface="Arial" panose="020B0604020202020204" pitchFamily="34" charset="0"/>
              <a:buChar cha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defRPr/>
            </a:pPr>
            <a:r>
              <a:rPr lang="en-US" sz="1200" dirty="0">
                <a:latin typeface="Arial" panose="020B0604020202020204" pitchFamily="34" charset="0"/>
                <a:cs typeface="Arial" panose="020B0604020202020204" pitchFamily="34" charset="0"/>
              </a:rPr>
              <a:t>It is important to know what support will be available to patients open to treatment for their tobacco dependence so you can speak with confidence to patients about the value and quality of that support</a:t>
            </a:r>
            <a:endParaRPr lang="en-CA" sz="1200" b="0" i="0" kern="1200" dirty="0">
              <a:solidFill>
                <a:schemeClr val="tx1"/>
              </a:solidFill>
              <a:effectLst/>
              <a:latin typeface="Arial" panose="020B0604020202020204" pitchFamily="34" charset="0"/>
              <a:cs typeface="Arial" panose="020B0604020202020204" pitchFamily="34" charset="0"/>
            </a:endParaRPr>
          </a:p>
          <a:p>
            <a:pPr>
              <a:buFont typeface="Calibri" pitchFamily="-109" charset="0"/>
              <a:buAutoNum type="arabicPeriod"/>
            </a:pPr>
            <a:endParaRPr lang="en-GB"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a:p>
        </p:txBody>
      </p:sp>
    </p:spTree>
    <p:extLst>
      <p:ext uri="{BB962C8B-B14F-4D97-AF65-F5344CB8AC3E}">
        <p14:creationId xmlns:p14="http://schemas.microsoft.com/office/powerpoint/2010/main" val="39078001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fontAlgn="base"/>
            <a:r>
              <a:rPr lang="en-GB" b="0" i="0" u="none" strike="noStrike" dirty="0">
                <a:solidFill>
                  <a:srgbClr val="000000"/>
                </a:solidFill>
                <a:effectLst/>
                <a:latin typeface="Arial" panose="020B0604020202020204" pitchFamily="34" charset="0"/>
              </a:rPr>
              <a:t>You can use positive and non-judgemental language to communicate your concern and your desire to help with stopping for their overall health.</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You can offer reassurance that these feelings are normal, and that help is available to help them quit.</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a:p>
        </p:txBody>
      </p:sp>
    </p:spTree>
    <p:extLst>
      <p:ext uri="{BB962C8B-B14F-4D97-AF65-F5344CB8AC3E}">
        <p14:creationId xmlns:p14="http://schemas.microsoft.com/office/powerpoint/2010/main" val="19528155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You will be working with patients with different goals, and needs.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Some may be ready to stop smoking long-term </a:t>
            </a:r>
          </a:p>
          <a:p>
            <a:r>
              <a:rPr lang="en-US" dirty="0">
                <a:latin typeface="Arial" panose="020B0604020202020204" pitchFamily="34" charset="0"/>
                <a:cs typeface="Arial" panose="020B0604020202020204" pitchFamily="34" charset="0"/>
              </a:rPr>
              <a:t>Some you will be supporting with temporary abstinence during their admission, without necessarily a commitment to stopping long-term</a:t>
            </a:r>
          </a:p>
          <a:p>
            <a:r>
              <a:rPr lang="en-US" dirty="0">
                <a:latin typeface="Arial" panose="020B0604020202020204" pitchFamily="34" charset="0"/>
                <a:cs typeface="Arial" panose="020B0604020202020204" pitchFamily="34" charset="0"/>
              </a:rPr>
              <a:t>Others you will be supporting with intermittent abstinence throughout their admission, which essential means they are continuing to smoke during their admission.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all cases, communication skills will be useful in working with patients and assisting them with stopping or reducing smoking. You will have different approaches for working with each of these patients groups.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core communication skills we use with patients however are core to all interactions. Let's have a closer look.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a:p>
        </p:txBody>
      </p:sp>
    </p:spTree>
    <p:extLst>
      <p:ext uri="{BB962C8B-B14F-4D97-AF65-F5344CB8AC3E}">
        <p14:creationId xmlns:p14="http://schemas.microsoft.com/office/powerpoint/2010/main" val="7048129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This slide provides a summary of the core communication skills that would have made a difference in the interaction we have just discussed. These skills are the bedrock of every session; given your experience and the work you have done previously these skills are probably familiar to you and can be transferred to tobacco dependence support.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[Select from the notes below only what has not been covered by the discussion in the last couple of slides and also be mindful of the experience level of participants. The below points could also be drawn from participants by asking questions like “what skill do you find most useful in your work?”, “how would you boost motivation and self-efficacy?”, “what do you feel are the benefits of a summary?”, etc.]</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Listen:</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support the person by connecting and engaging with them, show you are on their side and want to help without making any judgements. Support their autonomy to make decisions and their self-confidence to do so by using these core communication skills.</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Reflective or active listening involves listening attentively so that you can reflect back what you’ve heard from the patient. This could be a simple restatement of what has been said or a more complex reflection by sensing what feelings might lie underneath what the person has said. Reflective listening allows the patient to feel heard, allows them to hear what they have said again and change it if they wish, can allow you to elicit more information without having to ask a question and changes focus and keeps the conversation going. This also helps build rapport.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Ask Questions:</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conversations should be person led with the focus being on them coming up with their own solutions to problems and challenges: “how do you feel about…”, “what are your thoughts about…”, “what do you think would work for you?”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If people can come up with their own solutions, those solutions are far more likely to be something that would work for them in the context of their life and more likely to be implemented than if someone else says: “Why don’t you try this?” Their issue, their solution.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If a person genuinely can’t come up with any solutions, you can suggest a ‘menu’ of options using the context of what other people have found useful: “Some of the people I’ve seen have found X to be useful, others found that Y and Z were helpful. Do you think any of those options would work for you?”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Thought provoking questions also help the person understand more about themselves, how smoking has become part of their life and helps them connect more deeply with their reasons for stopping: “what reasons do you have for stopping?”, “how do you feel about your smoking?”, “what do you enjoy most and least about smoking?”</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Feedback:</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key points and observations, taking a strengths-based approach: “so, despite having a difficult week and smoking on one day, you managed to get back on track and not to smoke again, that’s an achievement when things are so difficult”. This can also boost motivation and self-efficacy.</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Summaries:</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allow you to gather main points both during and at the end of the session and allow you to check that you and the patient were having the same conversation. They can correct your summary or to clarify elements of it if needed. Summaries can also help to:</a:t>
            </a:r>
          </a:p>
          <a:p>
            <a:pPr marL="1543050" lvl="3"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change direction,</a:t>
            </a:r>
          </a:p>
          <a:p>
            <a:pPr marL="1543050" lvl="3"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let the person see you have really heard what they said,</a:t>
            </a:r>
          </a:p>
          <a:p>
            <a:pPr marL="1543050" lvl="3"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keep track of key points,</a:t>
            </a:r>
          </a:p>
          <a:p>
            <a:pPr marL="1543050" lvl="3"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signal the session is coming to an end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a:p>
        </p:txBody>
      </p:sp>
    </p:spTree>
    <p:extLst>
      <p:ext uri="{BB962C8B-B14F-4D97-AF65-F5344CB8AC3E}">
        <p14:creationId xmlns:p14="http://schemas.microsoft.com/office/powerpoint/2010/main" val="3721710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GB" altLang="en-US" dirty="0">
                <a:latin typeface="Arial" panose="020B0604020202020204" pitchFamily="34" charset="0"/>
                <a:cs typeface="Arial" panose="020B0604020202020204" pitchFamily="34" charset="0"/>
              </a:rPr>
              <a:t>With any large group it’s useful to have a few common agreements to help the training flow well:</a:t>
            </a:r>
          </a:p>
          <a:p>
            <a:pPr>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Respect others views and opinions</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Confidentiality: </a:t>
            </a:r>
            <a:r>
              <a:rPr lang="en-GB" i="1" dirty="0">
                <a:latin typeface="Arial" panose="020B0604020202020204" pitchFamily="34" charset="0"/>
                <a:cs typeface="Arial" panose="020B0604020202020204" pitchFamily="34" charset="0"/>
              </a:rPr>
              <a:t>We welcome any questions or comments you have but please be careful not to disclose any patient names or details that could identify them</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Ask questions: </a:t>
            </a:r>
            <a:r>
              <a:rPr lang="en-GB" i="1" dirty="0">
                <a:latin typeface="Arial" panose="020B0604020202020204" pitchFamily="34" charset="0"/>
                <a:cs typeface="Arial" panose="020B0604020202020204" pitchFamily="34" charset="0"/>
              </a:rPr>
              <a:t>no such thing as a bad/stupid question</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Adherence to start, end and break times</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We also ask for your patience, as with all virtual courses there may be a few technical issues across the two days but we have done our very best to plan ahead for this, we have help on hand should this happen and will try and rectify any issues as soon as we can</a:t>
            </a:r>
            <a:endParaRPr lang="en-GB" i="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i="0" dirty="0">
              <a:latin typeface="Arial" panose="020B0604020202020204" pitchFamily="34" charset="0"/>
              <a:cs typeface="Arial" panose="020B0604020202020204" pitchFamily="34" charset="0"/>
            </a:endParaRPr>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i="0" dirty="0">
                <a:latin typeface="Arial" panose="020B0604020202020204" pitchFamily="34" charset="0"/>
                <a:cs typeface="Arial" panose="020B0604020202020204" pitchFamily="34" charset="0"/>
              </a:rPr>
              <a:t> - We have spent a lot of time adapting and piloting the face-to-face course for virtual delivery and whilst virtual training can pose some challenges (and some opportunities) and there are of course differences to learning in a face to face environment, it is upon to all of us to rise to meet these challenges to make sure that everyone gets the most out of these evidence-based courses designed to help you to save lives. So we hope you make the most of this opportunity and get involved in the learning as much as possible. It’s true what they say, you get out what you put in…..</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Participate as fully as possible and support the participation of others – we understand people learn in different ways and some may have a quieter learning style, this is of course fine, we hope to create a training atmosphere where you feel able to participate in the two days as fully as possible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dirty="0">
                <a:latin typeface="Arial" panose="020B0604020202020204" pitchFamily="34" charset="0"/>
                <a:cs typeface="Arial" panose="020B0604020202020204" pitchFamily="34" charset="0"/>
              </a:rPr>
              <a:t>Full attendance is required to receive the course certificate</a:t>
            </a:r>
          </a:p>
          <a:p>
            <a:pPr>
              <a:defRPr/>
            </a:pPr>
            <a:endParaRPr lang="en-GB"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13956567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t>
            </a:r>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Read the list of statements]</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These statements provide an example of open ended questions that can be used in your interactions with patients. </a:t>
            </a:r>
          </a:p>
          <a:p>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They demonstrate the ethos and ‘stance’ of the practitioner.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41</a:t>
            </a:fld>
            <a:endParaRPr lang="en-US"/>
          </a:p>
        </p:txBody>
      </p:sp>
    </p:spTree>
    <p:extLst>
      <p:ext uri="{BB962C8B-B14F-4D97-AF65-F5344CB8AC3E}">
        <p14:creationId xmlns:p14="http://schemas.microsoft.com/office/powerpoint/2010/main" val="18604836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b="1" dirty="0">
                <a:latin typeface="Arial" panose="020B0604020202020204" pitchFamily="34" charset="0"/>
                <a:cs typeface="Arial" panose="020B0604020202020204" pitchFamily="34" charset="0"/>
              </a:rPr>
              <a:t>[Read aloud as examples]</a:t>
            </a:r>
          </a:p>
          <a:p>
            <a:pPr>
              <a:spcBef>
                <a:spcPts val="0"/>
              </a:spcBef>
              <a:spcAft>
                <a:spcPts val="0"/>
              </a:spcAft>
            </a:pPr>
            <a:endParaRPr lang="en-US" dirty="0">
              <a:latin typeface="Arial" panose="020B0604020202020204" pitchFamily="34" charset="0"/>
              <a:cs typeface="Arial" panose="020B060402020202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Here are a few examples of what reflective listening would sounds like.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42</a:t>
            </a:fld>
            <a:endParaRPr lang="en-US"/>
          </a:p>
        </p:txBody>
      </p:sp>
    </p:spTree>
    <p:extLst>
      <p:ext uri="{BB962C8B-B14F-4D97-AF65-F5344CB8AC3E}">
        <p14:creationId xmlns:p14="http://schemas.microsoft.com/office/powerpoint/2010/main" val="37561753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80000"/>
              </a:lnSpc>
            </a:pPr>
            <a:r>
              <a:rPr lang="en-GB" b="1" dirty="0">
                <a:latin typeface="Arial" panose="020B0604020202020204" pitchFamily="34" charset="0"/>
                <a:ea typeface="ＭＳ Ｐゴシック"/>
                <a:cs typeface="Arial" panose="020B0604020202020204" pitchFamily="34" charset="0"/>
              </a:rPr>
              <a:t>[Use this slide to debrief]</a:t>
            </a:r>
            <a:endParaRPr lang="en-GB" sz="1200" b="1" dirty="0">
              <a:latin typeface="Arial" panose="020B0604020202020204" pitchFamily="34" charset="0"/>
              <a:ea typeface="ＭＳ Ｐゴシック" pitchFamily="-109" charset="-128"/>
              <a:cs typeface="Arial" panose="020B0604020202020204" pitchFamily="34" charset="0"/>
            </a:endParaRPr>
          </a:p>
          <a:p>
            <a:pPr>
              <a:lnSpc>
                <a:spcPct val="80000"/>
              </a:lnSpc>
            </a:pPr>
            <a:endParaRPr lang="en-GB" dirty="0">
              <a:latin typeface="Arial" panose="020B0604020202020204" pitchFamily="34" charset="0"/>
              <a:ea typeface="ＭＳ Ｐゴシック"/>
              <a:cs typeface="Arial" panose="020B0604020202020204" pitchFamily="34" charset="0"/>
            </a:endParaRPr>
          </a:p>
          <a:p>
            <a:pPr marL="171450" indent="-171450">
              <a:lnSpc>
                <a:spcPct val="80000"/>
              </a:lnSpc>
              <a:buFont typeface="Arial" panose="020B0604020202020204" pitchFamily="34" charset="0"/>
              <a:buChar char="•"/>
            </a:pPr>
            <a:r>
              <a:rPr lang="en-GB" sz="1200" dirty="0">
                <a:latin typeface="Arial" panose="020B0604020202020204" pitchFamily="34" charset="0"/>
                <a:ea typeface="ＭＳ Ｐゴシック" pitchFamily="-109" charset="-128"/>
                <a:cs typeface="Arial" panose="020B0604020202020204" pitchFamily="34" charset="0"/>
              </a:rPr>
              <a:t>The ‘art’ is building rapport and is essential for any meaningful conversation to take place. We all have our own ways of doing this, but we do need to remember to do it, and to keep on doing it. The skill here is to convey to patients that you genuinely care about helping them reduce risks of</a:t>
            </a:r>
            <a:r>
              <a:rPr lang="en-GB" sz="1200" baseline="0" dirty="0">
                <a:latin typeface="Arial" panose="020B0604020202020204" pitchFamily="34" charset="0"/>
                <a:ea typeface="ＭＳ Ｐゴシック" pitchFamily="-109" charset="-128"/>
                <a:cs typeface="Arial" panose="020B0604020202020204" pitchFamily="34" charset="0"/>
              </a:rPr>
              <a:t> surgical complications </a:t>
            </a:r>
            <a:r>
              <a:rPr lang="en-GB" sz="1200" dirty="0">
                <a:latin typeface="Arial" panose="020B0604020202020204" pitchFamily="34" charset="0"/>
                <a:ea typeface="ＭＳ Ｐゴシック" pitchFamily="-109" charset="-128"/>
                <a:cs typeface="Arial" panose="020B0604020202020204" pitchFamily="34" charset="0"/>
              </a:rPr>
              <a:t>and will support them through their quit attempt.</a:t>
            </a:r>
          </a:p>
          <a:p>
            <a:pPr marL="171450" indent="-171450">
              <a:lnSpc>
                <a:spcPct val="80000"/>
              </a:lnSpc>
              <a:buFont typeface="Arial" panose="020B0604020202020204" pitchFamily="34" charset="0"/>
              <a:buChar char="•"/>
            </a:pPr>
            <a:endParaRPr lang="en-GB" sz="1200" dirty="0">
              <a:latin typeface="Arial" panose="020B0604020202020204" pitchFamily="34" charset="0"/>
              <a:ea typeface="ＭＳ Ｐゴシック" pitchFamily="-109" charset="-128"/>
              <a:cs typeface="Arial" panose="020B0604020202020204" pitchFamily="34" charset="0"/>
            </a:endParaRPr>
          </a:p>
          <a:p>
            <a:pPr marL="171450" indent="-171450">
              <a:lnSpc>
                <a:spcPct val="80000"/>
              </a:lnSpc>
              <a:buFont typeface="Arial" panose="020B0604020202020204" pitchFamily="34" charset="0"/>
              <a:buChar char="•"/>
            </a:pPr>
            <a:r>
              <a:rPr lang="en-GB" sz="1200" dirty="0">
                <a:latin typeface="Arial" panose="020B0604020202020204" pitchFamily="34" charset="0"/>
                <a:ea typeface="ＭＳ Ｐゴシック" pitchFamily="-109" charset="-128"/>
                <a:cs typeface="Arial" panose="020B0604020202020204" pitchFamily="34" charset="0"/>
              </a:rPr>
              <a:t>Open questions such as ‘how do you feel about..’ and ‘what are your thoughts about…’ invite patients to discuss issues with you, without strictly defining the issue. Reflective or active listening involves listening attentively so that you can reflect back what you’ve heard from the patient, ask for clarification, seek more information…..this also helps build rapport.</a:t>
            </a:r>
          </a:p>
          <a:p>
            <a:pPr marL="171450" indent="-171450">
              <a:lnSpc>
                <a:spcPct val="80000"/>
              </a:lnSpc>
              <a:buFont typeface="Arial" panose="020B0604020202020204" pitchFamily="34" charset="0"/>
              <a:buChar char="•"/>
            </a:pPr>
            <a:endParaRPr lang="en-GB" sz="1200" dirty="0">
              <a:latin typeface="Arial" panose="020B0604020202020204" pitchFamily="34" charset="0"/>
              <a:ea typeface="ＭＳ Ｐゴシック" pitchFamily="-109" charset="-128"/>
              <a:cs typeface="Arial" panose="020B0604020202020204" pitchFamily="34" charset="0"/>
            </a:endParaRPr>
          </a:p>
          <a:p>
            <a:pPr marL="171450" indent="-171450">
              <a:lnSpc>
                <a:spcPct val="80000"/>
              </a:lnSpc>
              <a:buFont typeface="Arial" panose="020B0604020202020204" pitchFamily="34" charset="0"/>
              <a:buChar char="•"/>
            </a:pPr>
            <a:r>
              <a:rPr lang="en-GB" sz="1200" dirty="0">
                <a:latin typeface="Arial" panose="020B0604020202020204" pitchFamily="34" charset="0"/>
                <a:ea typeface="ＭＳ Ｐゴシック" pitchFamily="-109" charset="-128"/>
                <a:cs typeface="Arial" panose="020B0604020202020204" pitchFamily="34" charset="0"/>
              </a:rPr>
              <a:t>If patients can come up with their own solutions, those solutions are far more likely to be implemented than if someone else says: “Why don’t you try this….”. Their issue, their solution. If a woman genuinely can’t come up with any solutions, you can suggest a ‘menu’ of options in terms of what other women have found useful. You could say: “Some of the patients I’ve seen in a similar position to you have found X to be useful, others found that Y and Z were helpful.”</a:t>
            </a:r>
          </a:p>
          <a:p>
            <a:pPr marL="171450" indent="-171450">
              <a:lnSpc>
                <a:spcPct val="80000"/>
              </a:lnSpc>
              <a:buFont typeface="Arial" panose="020B0604020202020204" pitchFamily="34" charset="0"/>
              <a:buChar char="•"/>
            </a:pPr>
            <a:endParaRPr lang="en-GB" dirty="0">
              <a:latin typeface="Arial" panose="020B0604020202020204" pitchFamily="34" charset="0"/>
              <a:ea typeface="ＭＳ Ｐゴシック"/>
              <a:cs typeface="Arial" panose="020B0604020202020204" pitchFamily="34" charset="0"/>
            </a:endParaRPr>
          </a:p>
          <a:p>
            <a:pPr marL="171450" indent="-171450">
              <a:lnSpc>
                <a:spcPct val="80000"/>
              </a:lnSpc>
              <a:buFont typeface="Arial" panose="020B0604020202020204" pitchFamily="34" charset="0"/>
              <a:buChar char="•"/>
            </a:pPr>
            <a:r>
              <a:rPr lang="en-GB" dirty="0">
                <a:latin typeface="Arial" panose="020B0604020202020204" pitchFamily="34" charset="0"/>
                <a:ea typeface="ＭＳ Ｐゴシック"/>
                <a:cs typeface="Arial" panose="020B0604020202020204" pitchFamily="34" charset="0"/>
              </a:rPr>
              <a:t>Roll with resistance, avoiding any confrontation, pressuring patients, rather be interested, inquisitive, empathic and seek to meet patients where they are at in terms of their smokefree journey.</a:t>
            </a:r>
            <a:endParaRPr lang="en-GB" dirty="0">
              <a:latin typeface="Arial" panose="020B0604020202020204" pitchFamily="34" charset="0"/>
              <a:ea typeface="ＭＳ Ｐゴシック" pitchFamily="-109" charset="-128"/>
              <a:cs typeface="Arial" panose="020B0604020202020204" pitchFamily="34" charset="0"/>
            </a:endParaRPr>
          </a:p>
          <a:p>
            <a:pPr marL="171450" indent="-171450">
              <a:lnSpc>
                <a:spcPct val="80000"/>
              </a:lnSpc>
              <a:buFont typeface="Arial" panose="020B0604020202020204" pitchFamily="34" charset="0"/>
              <a:buChar char="•"/>
            </a:pPr>
            <a:endParaRPr lang="en-GB" dirty="0">
              <a:latin typeface="Arial" panose="020B0604020202020204" pitchFamily="34" charset="0"/>
              <a:ea typeface="ＭＳ Ｐゴシック"/>
              <a:cs typeface="Arial" panose="020B0604020202020204" pitchFamily="34" charset="0"/>
            </a:endParaRPr>
          </a:p>
          <a:p>
            <a:pPr marL="171450" indent="-171450">
              <a:lnSpc>
                <a:spcPct val="80000"/>
              </a:lnSpc>
              <a:buFont typeface="Arial" panose="020B0604020202020204" pitchFamily="34" charset="0"/>
              <a:buChar char="•"/>
            </a:pPr>
            <a:r>
              <a:rPr lang="en-GB" dirty="0">
                <a:latin typeface="Arial" panose="020B0604020202020204" pitchFamily="34" charset="0"/>
                <a:ea typeface="ＭＳ Ｐゴシック"/>
                <a:cs typeface="Arial" panose="020B0604020202020204" pitchFamily="34" charset="0"/>
              </a:rPr>
              <a:t>Trusting patient is the best expert in their own life. </a:t>
            </a:r>
            <a:endParaRPr lang="en-GB" sz="1200" dirty="0">
              <a:latin typeface="Arial" panose="020B0604020202020204" pitchFamily="34" charset="0"/>
              <a:ea typeface="ＭＳ Ｐゴシック" pitchFamily="-109" charset="-128"/>
              <a:cs typeface="Arial" panose="020B0604020202020204" pitchFamily="34" charset="0"/>
            </a:endParaRPr>
          </a:p>
          <a:p>
            <a:pPr>
              <a:lnSpc>
                <a:spcPct val="80000"/>
              </a:lnSpc>
            </a:pPr>
            <a:r>
              <a:rPr lang="en-GB" dirty="0">
                <a:latin typeface="Arial" panose="020B0604020202020204" pitchFamily="34" charset="0"/>
                <a:ea typeface="ＭＳ Ｐゴシック"/>
                <a:cs typeface="Arial" panose="020B0604020202020204" pitchFamily="34" charset="0"/>
              </a:rPr>
              <a:t> </a:t>
            </a:r>
          </a:p>
          <a:p>
            <a:pPr marL="171450" indent="-171450">
              <a:lnSpc>
                <a:spcPct val="80000"/>
              </a:lnSpc>
              <a:buFont typeface="Arial" panose="020B0604020202020204" pitchFamily="34" charset="0"/>
              <a:buChar char="•"/>
            </a:pPr>
            <a:r>
              <a:rPr lang="en-GB" sz="1200" dirty="0">
                <a:latin typeface="Arial" panose="020B0604020202020204" pitchFamily="34" charset="0"/>
                <a:ea typeface="ＭＳ Ｐゴシック" pitchFamily="-109" charset="-128"/>
                <a:cs typeface="Arial" panose="020B0604020202020204" pitchFamily="34" charset="0"/>
              </a:rPr>
              <a:t>Providing a summary at the end of the conversation allows you to check that you and the patient were having the same conversation, and for the patient to correct your summary or to clarify elements of it if needed. You might say something like this:</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	</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	“So, I’ve heard you say that you’ve been smoking for about nine years, that you normally smoke about 20 a day but have cut down to under 10 since you learned of your surgery</a:t>
            </a:r>
            <a:r>
              <a:rPr lang="en-GB" sz="1200" baseline="0" dirty="0">
                <a:latin typeface="Arial" panose="020B0604020202020204" pitchFamily="34" charset="0"/>
                <a:ea typeface="ＭＳ Ｐゴシック" pitchFamily="-109" charset="-128"/>
                <a:cs typeface="Arial" panose="020B0604020202020204" pitchFamily="34" charset="0"/>
              </a:rPr>
              <a:t> </a:t>
            </a:r>
            <a:r>
              <a:rPr lang="en-GB" sz="1200" dirty="0">
                <a:latin typeface="Arial" panose="020B0604020202020204" pitchFamily="34" charset="0"/>
                <a:ea typeface="ＭＳ Ｐゴシック" pitchFamily="-109" charset="-128"/>
                <a:cs typeface="Arial" panose="020B0604020202020204" pitchFamily="34" charset="0"/>
              </a:rPr>
              <a:t>and that you haven’t really tried to 	seriously quit before. You’re worried about being able to manage without smoking and you have some concerns about using nicotine products such as the gum or mouth spray to help with your quit attempt. Is this 	correct?”</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 </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Even if they are not ready to stop at this time, it is important to give a good impression and </a:t>
            </a:r>
            <a:r>
              <a:rPr lang="en-GB" sz="1200" b="1" dirty="0">
                <a:latin typeface="Arial" panose="020B0604020202020204" pitchFamily="34" charset="0"/>
                <a:ea typeface="ＭＳ Ｐゴシック" pitchFamily="-109" charset="-128"/>
                <a:cs typeface="Arial" panose="020B0604020202020204" pitchFamily="34" charset="0"/>
              </a:rPr>
              <a:t>keep the door open</a:t>
            </a:r>
            <a:r>
              <a:rPr lang="en-GB" sz="1200" dirty="0">
                <a:latin typeface="Arial" panose="020B0604020202020204" pitchFamily="34" charset="0"/>
                <a:ea typeface="ＭＳ Ｐゴシック" pitchFamily="-109" charset="-128"/>
                <a:cs typeface="Arial" panose="020B0604020202020204" pitchFamily="34" charset="0"/>
              </a:rPr>
              <a:t>.  </a:t>
            </a:r>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43</a:t>
            </a:fld>
            <a:endParaRPr lang="en-US" dirty="0"/>
          </a:p>
        </p:txBody>
      </p:sp>
    </p:spTree>
    <p:extLst>
      <p:ext uri="{BB962C8B-B14F-4D97-AF65-F5344CB8AC3E}">
        <p14:creationId xmlns:p14="http://schemas.microsoft.com/office/powerpoint/2010/main" val="13490913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rtl="0" fontAlgn="base"/>
            <a:r>
              <a:rPr lang="en-GB" b="1" i="0" u="none" strike="noStrike" dirty="0">
                <a:solidFill>
                  <a:srgbClr val="000000"/>
                </a:solidFill>
                <a:effectLst/>
                <a:latin typeface="Arial" panose="020B0604020202020204" pitchFamily="34" charset="0"/>
                <a:cs typeface="Arial" panose="020B0604020202020204" pitchFamily="34" charset="0"/>
              </a:rPr>
              <a:t>Full instructions: Trainer guide Day 1, page 13: Activity 1: Communication skills practice</a:t>
            </a:r>
            <a:r>
              <a:rPr lang="en-US" b="0" i="0" dirty="0">
                <a:solidFill>
                  <a:srgbClr val="80808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GB" b="0" i="0" dirty="0">
                <a:solidFill>
                  <a:srgbClr val="808080"/>
                </a:solidFill>
                <a:effectLst/>
                <a:latin typeface="Arial" panose="020B0604020202020204" pitchFamily="34" charset="0"/>
                <a:cs typeface="Arial" panose="020B0604020202020204" pitchFamily="34" charset="0"/>
              </a:rPr>
              <a:t>​</a:t>
            </a:r>
            <a:endParaRPr lang="en-GB" sz="1200" b="0" i="0" dirty="0">
              <a:solidFill>
                <a:srgbClr val="444444"/>
              </a:solidFill>
              <a:effectLst/>
              <a:latin typeface="Arial" panose="020B0604020202020204" pitchFamily="34" charset="0"/>
              <a:cs typeface="Arial" panose="020B0604020202020204" pitchFamily="34" charset="0"/>
            </a:endParaRP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Activity summary:</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Arial" panose="020B0604020202020204" pitchFamily="34" charset="0"/>
                <a:cs typeface="Arial" panose="020B0604020202020204" pitchFamily="34" charset="0"/>
              </a:rPr>
              <a:t>Method: </a:t>
            </a:r>
            <a:r>
              <a:rPr lang="en-GB" sz="1200" b="0" i="0" u="none" strike="noStrike" dirty="0">
                <a:solidFill>
                  <a:srgbClr val="000000"/>
                </a:solidFill>
                <a:effectLst/>
                <a:latin typeface="Arial" panose="020B0604020202020204" pitchFamily="34" charset="0"/>
                <a:cs typeface="Arial" panose="020B0604020202020204" pitchFamily="34" charset="0"/>
              </a:rPr>
              <a:t>Breakout rooms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Arial" panose="020B0604020202020204" pitchFamily="34" charset="0"/>
                <a:cs typeface="Arial" panose="020B0604020202020204" pitchFamily="34" charset="0"/>
              </a:rPr>
              <a:t>Number per group</a:t>
            </a:r>
            <a:r>
              <a:rPr lang="en-GB" sz="1200" b="0" i="0" u="none" strike="noStrike" dirty="0">
                <a:solidFill>
                  <a:srgbClr val="000000"/>
                </a:solidFill>
                <a:effectLst/>
                <a:latin typeface="Arial" panose="020B0604020202020204" pitchFamily="34" charset="0"/>
                <a:cs typeface="Arial" panose="020B0604020202020204" pitchFamily="34" charset="0"/>
              </a:rPr>
              <a:t>: 2</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Arial" panose="020B0604020202020204" pitchFamily="34" charset="0"/>
                <a:cs typeface="Arial" panose="020B0604020202020204" pitchFamily="34" charset="0"/>
              </a:rPr>
              <a:t>Duration: </a:t>
            </a:r>
            <a:r>
              <a:rPr lang="en-GB" sz="1200" b="0" i="0" u="none" strike="noStrike" dirty="0">
                <a:solidFill>
                  <a:srgbClr val="000000"/>
                </a:solidFill>
                <a:effectLst/>
                <a:latin typeface="Arial" panose="020B0604020202020204" pitchFamily="34" charset="0"/>
                <a:cs typeface="Arial" panose="020B0604020202020204" pitchFamily="34" charset="0"/>
              </a:rPr>
              <a:t>Two 5-minute sessions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defTabSz="914400">
              <a:defRPr/>
            </a:pPr>
            <a:endParaRPr lang="en-GB" sz="1200"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1:</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Split into pairs for </a:t>
            </a:r>
            <a:r>
              <a:rPr lang="en-GB" b="1" dirty="0">
                <a:latin typeface="Arial" panose="020B0604020202020204" pitchFamily="34" charset="0"/>
                <a:cs typeface="Arial" panose="020B0604020202020204" pitchFamily="34" charset="0"/>
              </a:rPr>
              <a:t>5 minutes.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Interview each other on </a:t>
            </a:r>
            <a:r>
              <a:rPr lang="en-GB" b="1" dirty="0">
                <a:latin typeface="Arial" panose="020B0604020202020204" pitchFamily="34" charset="0"/>
                <a:cs typeface="Arial" panose="020B0604020202020204" pitchFamily="34" charset="0"/>
              </a:rPr>
              <a:t>‘Something I’ve been meaning to complete for ages but haven’t got around to yet’ </a:t>
            </a:r>
            <a:endParaRPr lang="en-GB"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The aim of the exercise is to use all their excellent communication skills to try and find out what is going on from the other person’s perspective and to help the other person </a:t>
            </a:r>
            <a:r>
              <a:rPr lang="en-GB" b="1" dirty="0">
                <a:latin typeface="Arial" panose="020B0604020202020204" pitchFamily="34" charset="0"/>
                <a:cs typeface="Arial" panose="020B0604020202020204" pitchFamily="34" charset="0"/>
              </a:rPr>
              <a:t>think of a solution for themselves. </a:t>
            </a:r>
            <a:endParaRPr lang="en-GB"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The interviewer’s task is to </a:t>
            </a:r>
            <a:r>
              <a:rPr lang="en-GB" b="1" dirty="0">
                <a:latin typeface="Arial" panose="020B0604020202020204" pitchFamily="34" charset="0"/>
                <a:cs typeface="Arial" panose="020B0604020202020204" pitchFamily="34" charset="0"/>
              </a:rPr>
              <a:t>use listening skills </a:t>
            </a:r>
            <a:r>
              <a:rPr lang="en-GB" dirty="0">
                <a:latin typeface="Arial" panose="020B0604020202020204" pitchFamily="34" charset="0"/>
                <a:cs typeface="Arial" panose="020B0604020202020204" pitchFamily="34" charset="0"/>
              </a:rPr>
              <a:t>and </a:t>
            </a:r>
            <a:r>
              <a:rPr lang="en-GB" b="1" dirty="0">
                <a:latin typeface="Arial" panose="020B0604020202020204" pitchFamily="34" charset="0"/>
                <a:cs typeface="Arial" panose="020B0604020202020204" pitchFamily="34" charset="0"/>
              </a:rPr>
              <a:t>ask probing questions. </a:t>
            </a:r>
            <a:endParaRPr lang="en-GB" dirty="0">
              <a:latin typeface="Arial" panose="020B0604020202020204" pitchFamily="34" charset="0"/>
              <a:cs typeface="Arial" panose="020B0604020202020204" pitchFamily="34" charset="0"/>
            </a:endParaRPr>
          </a:p>
          <a:p>
            <a:pP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2</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Return after 5 minutes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Ask the interviewers whether they </a:t>
            </a:r>
            <a:r>
              <a:rPr lang="en-GB" b="1" dirty="0">
                <a:latin typeface="Arial" panose="020B0604020202020204" pitchFamily="34" charset="0"/>
                <a:cs typeface="Arial" panose="020B0604020202020204" pitchFamily="34" charset="0"/>
              </a:rPr>
              <a:t>accidentally found themselves giving advice </a:t>
            </a:r>
            <a:r>
              <a:rPr lang="en-GB" dirty="0">
                <a:latin typeface="Arial" panose="020B0604020202020204" pitchFamily="34" charset="0"/>
                <a:cs typeface="Arial" panose="020B0604020202020204" pitchFamily="34" charset="0"/>
              </a:rPr>
              <a:t>when they heard what the situation was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If so, did they notice the speaker often gave replies like </a:t>
            </a:r>
            <a:r>
              <a:rPr lang="en-GB" b="1" dirty="0">
                <a:latin typeface="Arial" panose="020B0604020202020204" pitchFamily="34" charset="0"/>
                <a:cs typeface="Arial" panose="020B0604020202020204" pitchFamily="34" charset="0"/>
              </a:rPr>
              <a:t>“yes, but I’ve tried that...” or “I can’t do that because...” </a:t>
            </a:r>
            <a:endParaRPr lang="en-GB" dirty="0">
              <a:latin typeface="Arial" panose="020B0604020202020204" pitchFamily="34" charset="0"/>
              <a:cs typeface="Arial" panose="020B0604020202020204" pitchFamily="34" charset="0"/>
            </a:endParaRPr>
          </a:p>
          <a:p>
            <a:pPr marL="171450" indent="-171450">
              <a:buFont typeface="Arial,Sans-Serif"/>
              <a:buChar cha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3</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Instruct the group to </a:t>
            </a:r>
            <a:r>
              <a:rPr lang="en-GB" b="1" dirty="0">
                <a:latin typeface="Arial" panose="020B0604020202020204" pitchFamily="34" charset="0"/>
                <a:cs typeface="Arial" panose="020B0604020202020204" pitchFamily="34" charset="0"/>
              </a:rPr>
              <a:t>swap over roles and continue the exercise for 5 minutes. </a:t>
            </a:r>
            <a:endParaRPr lang="en-GB"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They </a:t>
            </a:r>
            <a:r>
              <a:rPr lang="en-GB" b="1" dirty="0">
                <a:latin typeface="Arial" panose="020B0604020202020204" pitchFamily="34" charset="0"/>
                <a:cs typeface="Arial" panose="020B0604020202020204" pitchFamily="34" charset="0"/>
              </a:rPr>
              <a:t>must not offer any advice or solutions but must instead concentrate on asking exploring questions </a:t>
            </a:r>
            <a:endParaRPr lang="en-GB" dirty="0">
              <a:latin typeface="Arial" panose="020B0604020202020204" pitchFamily="34" charset="0"/>
              <a:cs typeface="Arial" panose="020B0604020202020204" pitchFamily="34" charset="0"/>
            </a:endParaRPr>
          </a:p>
          <a:p>
            <a:pPr marL="171450" indent="-171450">
              <a:buFont typeface="Arial"/>
              <a:buChar char="•"/>
              <a:defRPr/>
            </a:pPr>
            <a:r>
              <a:rPr lang="en-GB" dirty="0">
                <a:latin typeface="Arial" panose="020B0604020202020204" pitchFamily="34" charset="0"/>
                <a:cs typeface="Arial" panose="020B0604020202020204" pitchFamily="34" charset="0"/>
              </a:rPr>
              <a:t>Ask the interviewers at the 4-minute mark to give a summary to the person you are interviewing on what they heard during the interview. </a:t>
            </a:r>
          </a:p>
          <a:p>
            <a:pPr marL="171450" indent="-171450">
              <a:buFont typeface="Arial,Sans-Serif"/>
              <a:buChar cha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4</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Ask the interviewers how they felt being instructed not to give advice. </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Now ask the interviewee to let you know if, in the absence of advice, there was any point to them having this conversation. </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For those being interviewed what did the conversation go and how did it feel to have the interviewer provide a summary?</a:t>
            </a:r>
            <a:endParaRPr lang="en-US" dirty="0">
              <a:latin typeface="Arial" panose="020B0604020202020204" pitchFamily="34" charset="0"/>
              <a:cs typeface="Arial" panose="020B0604020202020204" pitchFamily="34" charset="0"/>
            </a:endParaRPr>
          </a:p>
          <a:p>
            <a:pPr algn="l" rtl="0" fontAlgn="base"/>
            <a:r>
              <a:rPr lang="en-GB" sz="1200" b="0" i="0" dirty="0">
                <a:solidFill>
                  <a:srgbClr val="808080"/>
                </a:solidFill>
                <a:effectLst/>
                <a:latin typeface="Arial" panose="020B0604020202020204" pitchFamily="34" charset="0"/>
                <a:cs typeface="Arial" panose="020B0604020202020204" pitchFamily="34" charset="0"/>
              </a:rPr>
              <a:t>​</a:t>
            </a:r>
            <a:endParaRPr lang="en-GB" sz="1200" b="0" i="0" dirty="0">
              <a:solidFill>
                <a:srgbClr val="444444"/>
              </a:solidFill>
              <a:effectLst/>
              <a:latin typeface="Arial" panose="020B0604020202020204" pitchFamily="34" charset="0"/>
              <a:cs typeface="Arial" panose="020B0604020202020204" pitchFamily="34" charset="0"/>
            </a:endParaRPr>
          </a:p>
          <a:p>
            <a:pPr marL="0" marR="0" lvl="0" indent="0" algn="l" defTabSz="914400">
              <a:lnSpc>
                <a:spcPct val="100000"/>
              </a:lnSpc>
              <a:spcBef>
                <a:spcPct val="30000"/>
              </a:spcBef>
              <a:spcAft>
                <a:spcPct val="0"/>
              </a:spcAft>
              <a:buClrTx/>
              <a:buSzTx/>
              <a:buFontTx/>
              <a:buNone/>
              <a:tabLst/>
              <a:defRPr/>
            </a:pPr>
            <a:endParaRPr lang="en-GB" alt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44</a:t>
            </a:fld>
            <a:endParaRPr lang="en-US"/>
          </a:p>
        </p:txBody>
      </p:sp>
    </p:spTree>
    <p:extLst>
      <p:ext uri="{BB962C8B-B14F-4D97-AF65-F5344CB8AC3E}">
        <p14:creationId xmlns:p14="http://schemas.microsoft.com/office/powerpoint/2010/main" val="9375336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Back to communication skills now and there is an art and a science to this.</a:t>
            </a:r>
          </a:p>
          <a:p>
            <a:pPr>
              <a:lnSpc>
                <a:spcPct val="80000"/>
              </a:lnSpc>
            </a:pPr>
            <a:endParaRPr lang="en-GB" sz="1200" dirty="0">
              <a:latin typeface="Arial" panose="020B0604020202020204" pitchFamily="34" charset="0"/>
              <a:ea typeface="ＭＳ Ｐゴシック" pitchFamily="-109" charset="-128"/>
              <a:cs typeface="Arial" panose="020B0604020202020204" pitchFamily="34" charset="0"/>
            </a:endParaRPr>
          </a:p>
          <a:p>
            <a:pPr>
              <a:lnSpc>
                <a:spcPct val="80000"/>
              </a:lnSpc>
              <a:buFontTx/>
              <a:buChar char="•"/>
            </a:pPr>
            <a:r>
              <a:rPr lang="en-GB" sz="1200" dirty="0">
                <a:latin typeface="Arial" panose="020B0604020202020204" pitchFamily="34" charset="0"/>
                <a:ea typeface="ＭＳ Ｐゴシック" pitchFamily="-109" charset="-128"/>
                <a:cs typeface="Arial" panose="020B0604020202020204" pitchFamily="34" charset="0"/>
              </a:rPr>
              <a:t>The ‘art’ is building rapport and is essential for any meaningful conversation to take place. We all have our own ways of doing this, but we do need to remember to do it, and to keep on doing it. The skill here is to convey to patients that you genuinely care about helping them reduce risks of</a:t>
            </a:r>
            <a:r>
              <a:rPr lang="en-GB" sz="1200" baseline="0" dirty="0">
                <a:latin typeface="Arial" panose="020B0604020202020204" pitchFamily="34" charset="0"/>
                <a:ea typeface="ＭＳ Ｐゴシック" pitchFamily="-109" charset="-128"/>
                <a:cs typeface="Arial" panose="020B0604020202020204" pitchFamily="34" charset="0"/>
              </a:rPr>
              <a:t> surgical complications </a:t>
            </a:r>
            <a:r>
              <a:rPr lang="en-GB" sz="1200" dirty="0">
                <a:latin typeface="Arial" panose="020B0604020202020204" pitchFamily="34" charset="0"/>
                <a:ea typeface="ＭＳ Ｐゴシック" pitchFamily="-109" charset="-128"/>
                <a:cs typeface="Arial" panose="020B0604020202020204" pitchFamily="34" charset="0"/>
              </a:rPr>
              <a:t>and will support them through their quit attempt.</a:t>
            </a:r>
          </a:p>
          <a:p>
            <a:pPr>
              <a:lnSpc>
                <a:spcPct val="80000"/>
              </a:lnSpc>
            </a:pPr>
            <a:endParaRPr lang="en-GB" sz="1200" dirty="0">
              <a:latin typeface="Arial" panose="020B0604020202020204" pitchFamily="34" charset="0"/>
              <a:ea typeface="ＭＳ Ｐゴシック" pitchFamily="-109" charset="-128"/>
              <a:cs typeface="Arial" panose="020B0604020202020204" pitchFamily="34" charset="0"/>
            </a:endParaRPr>
          </a:p>
          <a:p>
            <a:pPr>
              <a:lnSpc>
                <a:spcPct val="80000"/>
              </a:lnSpc>
              <a:buFontTx/>
              <a:buChar char="•"/>
            </a:pPr>
            <a:r>
              <a:rPr lang="en-GB" sz="1200" dirty="0">
                <a:latin typeface="Arial" panose="020B0604020202020204" pitchFamily="34" charset="0"/>
                <a:ea typeface="ＭＳ Ｐゴシック" pitchFamily="-109" charset="-128"/>
                <a:cs typeface="Arial" panose="020B0604020202020204" pitchFamily="34" charset="0"/>
              </a:rPr>
              <a:t>Open questions such as ‘how do you feel about..’ and ‘what are your thoughts about…’ invite patients to discuss issues with you, without strictly defining the issue. Reflective or active listening involves listening attentively so that you can reflect back what you’ve heard from the patient, ask for clarification, seek more information…..this also helps build rapport.</a:t>
            </a:r>
          </a:p>
          <a:p>
            <a:pPr>
              <a:lnSpc>
                <a:spcPct val="80000"/>
              </a:lnSpc>
            </a:pPr>
            <a:endParaRPr lang="en-GB" sz="1200" dirty="0">
              <a:latin typeface="Arial" panose="020B0604020202020204" pitchFamily="34" charset="0"/>
              <a:ea typeface="ＭＳ Ｐゴシック" pitchFamily="-109" charset="-128"/>
              <a:cs typeface="Arial" panose="020B0604020202020204" pitchFamily="34" charset="0"/>
            </a:endParaRPr>
          </a:p>
          <a:p>
            <a:pPr>
              <a:lnSpc>
                <a:spcPct val="80000"/>
              </a:lnSpc>
              <a:buFontTx/>
              <a:buChar char="•"/>
            </a:pPr>
            <a:r>
              <a:rPr lang="en-GB" sz="1200" dirty="0">
                <a:latin typeface="Arial" panose="020B0604020202020204" pitchFamily="34" charset="0"/>
                <a:ea typeface="ＭＳ Ｐゴシック" pitchFamily="-109" charset="-128"/>
                <a:cs typeface="Arial" panose="020B0604020202020204" pitchFamily="34" charset="0"/>
              </a:rPr>
              <a:t>If patients can come up with their own solutions, those solutions are far more likely to be implemented than if someone else says: “Why don’t you try this….”. Their issue, their solution. If a woman genuinely can’t come up with any solutions, you can suggest a ‘menu’ of options in terms of what other women have found useful. You could say: “Some of the patients I’ve seen in a similar position to you have found X to be useful, others found that Y and Z were helpful.”</a:t>
            </a:r>
          </a:p>
          <a:p>
            <a:pPr>
              <a:lnSpc>
                <a:spcPct val="80000"/>
              </a:lnSpc>
            </a:pPr>
            <a:endParaRPr lang="en-GB" sz="1200" dirty="0">
              <a:latin typeface="Arial" panose="020B0604020202020204" pitchFamily="34" charset="0"/>
              <a:ea typeface="ＭＳ Ｐゴシック" pitchFamily="-109" charset="-128"/>
              <a:cs typeface="Arial" panose="020B0604020202020204" pitchFamily="34" charset="0"/>
            </a:endParaRPr>
          </a:p>
          <a:p>
            <a:pPr>
              <a:lnSpc>
                <a:spcPct val="80000"/>
              </a:lnSpc>
              <a:buFontTx/>
              <a:buChar char="•"/>
            </a:pPr>
            <a:r>
              <a:rPr lang="en-GB" sz="1200" dirty="0">
                <a:latin typeface="Arial" panose="020B0604020202020204" pitchFamily="34" charset="0"/>
                <a:ea typeface="ＭＳ Ｐゴシック" pitchFamily="-109" charset="-128"/>
                <a:cs typeface="Arial" panose="020B0604020202020204" pitchFamily="34" charset="0"/>
              </a:rPr>
              <a:t>Providing a summary at the end of the conversation allows you to check that you and the patient were having the same conversation, and for the patient to correct your summary or to clarify elements of it if needed. You might say something like this:</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“So, I’ve heard you say that you’ve been smoking for about nine years, that you normally smoke about 20 a day but have cut down to under 10 since you learned of your surgery</a:t>
            </a:r>
            <a:r>
              <a:rPr lang="en-GB" sz="1200" baseline="0" dirty="0">
                <a:latin typeface="Arial" panose="020B0604020202020204" pitchFamily="34" charset="0"/>
                <a:ea typeface="ＭＳ Ｐゴシック" pitchFamily="-109" charset="-128"/>
                <a:cs typeface="Arial" panose="020B0604020202020204" pitchFamily="34" charset="0"/>
              </a:rPr>
              <a:t> </a:t>
            </a:r>
            <a:r>
              <a:rPr lang="en-GB" sz="1200" dirty="0">
                <a:latin typeface="Arial" panose="020B0604020202020204" pitchFamily="34" charset="0"/>
                <a:ea typeface="ＭＳ Ｐゴシック" pitchFamily="-109" charset="-128"/>
                <a:cs typeface="Arial" panose="020B0604020202020204" pitchFamily="34" charset="0"/>
              </a:rPr>
              <a:t>and that you haven’t really tried to seriously quit before. You’re worried about being able to manage without smoking and you have some concerns about using nicotine products such as the gum or mouth spray to help with your quit attempt. Is this correct?”</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 </a:t>
            </a: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Your initial discussion with patients can affect your long-term relationship with them; so remember, if you are having a bad day, you mustn’t show it!</a:t>
            </a:r>
          </a:p>
          <a:p>
            <a:pPr>
              <a:lnSpc>
                <a:spcPct val="80000"/>
              </a:lnSpc>
            </a:pPr>
            <a:endParaRPr lang="en-GB" sz="1200" dirty="0">
              <a:latin typeface="Arial" panose="020B0604020202020204" pitchFamily="34" charset="0"/>
              <a:ea typeface="ＭＳ Ｐゴシック" pitchFamily="-109" charset="-128"/>
              <a:cs typeface="Arial" panose="020B0604020202020204" pitchFamily="34" charset="0"/>
            </a:endParaRPr>
          </a:p>
          <a:p>
            <a:pPr>
              <a:lnSpc>
                <a:spcPct val="80000"/>
              </a:lnSpc>
            </a:pPr>
            <a:r>
              <a:rPr lang="en-GB" sz="1200" dirty="0">
                <a:latin typeface="Arial" panose="020B0604020202020204" pitchFamily="34" charset="0"/>
                <a:ea typeface="ＭＳ Ｐゴシック" pitchFamily="-109" charset="-128"/>
                <a:cs typeface="Arial" panose="020B0604020202020204" pitchFamily="34" charset="0"/>
              </a:rPr>
              <a:t>Even if they are not ready to quit this time, it is important to give a good impression and </a:t>
            </a:r>
            <a:r>
              <a:rPr lang="en-GB" sz="1200" b="1" dirty="0">
                <a:latin typeface="Arial" panose="020B0604020202020204" pitchFamily="34" charset="0"/>
                <a:ea typeface="ＭＳ Ｐゴシック" pitchFamily="-109" charset="-128"/>
                <a:cs typeface="Arial" panose="020B0604020202020204" pitchFamily="34" charset="0"/>
              </a:rPr>
              <a:t>keep the door open for them to return</a:t>
            </a:r>
            <a:r>
              <a:rPr lang="en-GB" sz="1200" dirty="0">
                <a:latin typeface="Arial" panose="020B0604020202020204" pitchFamily="34" charset="0"/>
                <a:ea typeface="ＭＳ Ｐゴシック" pitchFamily="-109" charset="-128"/>
                <a:cs typeface="Arial" panose="020B0604020202020204" pitchFamily="34" charset="0"/>
              </a:rPr>
              <a:t> when they feel ready to.  Think about when we’ve have had poor customer service – how often do we say ‘I’m not going there again!’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45</a:t>
            </a:fld>
            <a:endParaRPr lang="en-US"/>
          </a:p>
        </p:txBody>
      </p:sp>
    </p:spTree>
    <p:extLst>
      <p:ext uri="{BB962C8B-B14F-4D97-AF65-F5344CB8AC3E}">
        <p14:creationId xmlns:p14="http://schemas.microsoft.com/office/powerpoint/2010/main" val="13490913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dirty="0">
                <a:solidFill>
                  <a:schemeClr val="tx1"/>
                </a:solidFill>
                <a:effectLst/>
                <a:latin typeface="Arial" panose="020B0604020202020204" pitchFamily="34" charset="0"/>
                <a:cs typeface="Arial" panose="020B0604020202020204" pitchFamily="34" charset="0"/>
              </a:rPr>
              <a:t>Scaling questions can be </a:t>
            </a:r>
            <a:r>
              <a:rPr lang="en-US" dirty="0">
                <a:latin typeface="Arial" panose="020B0604020202020204" pitchFamily="34" charset="0"/>
                <a:cs typeface="Arial" panose="020B0604020202020204" pitchFamily="34" charset="0"/>
              </a:rPr>
              <a:t>a </a:t>
            </a:r>
            <a:r>
              <a:rPr lang="en-US" sz="1200" b="0" i="0" kern="1200" dirty="0">
                <a:solidFill>
                  <a:schemeClr val="tx1"/>
                </a:solidFill>
                <a:effectLst/>
                <a:latin typeface="Arial" panose="020B0604020202020204" pitchFamily="34" charset="0"/>
                <a:cs typeface="Arial" panose="020B0604020202020204" pitchFamily="34" charset="0"/>
              </a:rPr>
              <a:t>useful talking tool for exploring the patient’s motivation and</a:t>
            </a:r>
            <a:r>
              <a:rPr lang="en-US" dirty="0">
                <a:latin typeface="Arial" panose="020B0604020202020204" pitchFamily="34" charset="0"/>
                <a:cs typeface="Arial" panose="020B0604020202020204" pitchFamily="34" charset="0"/>
              </a:rPr>
              <a:t> </a:t>
            </a:r>
            <a:r>
              <a:rPr lang="en-US" sz="1200" b="0" i="0" kern="1200" dirty="0">
                <a:solidFill>
                  <a:schemeClr val="tx1"/>
                </a:solidFill>
                <a:effectLst/>
                <a:latin typeface="Arial" panose="020B0604020202020204" pitchFamily="34" charset="0"/>
                <a:cs typeface="Arial" panose="020B0604020202020204" pitchFamily="34" charset="0"/>
              </a:rPr>
              <a:t>confidence.</a:t>
            </a:r>
            <a:endParaRPr lang="en-CA" sz="1200" b="0" i="0" kern="1200" dirty="0">
              <a:solidFill>
                <a:schemeClr val="tx1"/>
              </a:solidFill>
              <a:effectLst/>
              <a:latin typeface="Arial" panose="020B0604020202020204" pitchFamily="34"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 </a:t>
            </a:r>
          </a:p>
          <a:p>
            <a:r>
              <a:rPr lang="en-US" sz="1200" b="0" i="0" kern="1200" dirty="0">
                <a:solidFill>
                  <a:schemeClr val="tx1"/>
                </a:solidFill>
                <a:effectLst/>
                <a:latin typeface="Arial" panose="020B0604020202020204" pitchFamily="34" charset="0"/>
                <a:cs typeface="Arial" panose="020B0604020202020204" pitchFamily="34" charset="0"/>
              </a:rPr>
              <a:t>Scaling questions ask people to respond to the following key questions:</a:t>
            </a:r>
            <a:endParaRPr lang="en-CA" sz="1200" b="0" i="0" kern="1200" dirty="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How motivated are you right now to make this change? And</a:t>
            </a:r>
            <a:r>
              <a:rPr lang="en-US"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How confident are you right now that you will achieve this change?</a:t>
            </a:r>
            <a:endParaRPr lang="en-CA" sz="1200" b="0" i="0" kern="1200" dirty="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You can follow this by asking individuals to explain why they chose their answer instead of a lower number. </a:t>
            </a:r>
            <a:endParaRPr lang="en-CA" sz="1200" b="0" i="0" kern="1200" dirty="0">
              <a:solidFill>
                <a:schemeClr val="tx1"/>
              </a:solidFill>
              <a:effectLst/>
              <a:latin typeface="Arial" panose="020B0604020202020204" pitchFamily="34" charset="0"/>
              <a:cs typeface="Arial" panose="020B0604020202020204" pitchFamily="34" charset="0"/>
            </a:endParaRPr>
          </a:p>
          <a:p>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It’s important to note that this is not a fixed assessment and it is normal for motivation and confidence to fluctuate.</a:t>
            </a:r>
            <a:endParaRPr lang="en-CA" sz="1200" b="0" i="0" kern="1200" dirty="0">
              <a:solidFill>
                <a:schemeClr val="tx1"/>
              </a:solidFill>
              <a:effectLst/>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It can be useful when using scaling questions to </a:t>
            </a:r>
            <a:r>
              <a:rPr lang="en-GB" sz="1200" b="0" i="0" kern="1200" dirty="0">
                <a:solidFill>
                  <a:schemeClr val="tx1"/>
                </a:solidFill>
                <a:effectLst/>
                <a:latin typeface="Arial" panose="020B0604020202020204" pitchFamily="34" charset="0"/>
                <a:cs typeface="Arial" panose="020B0604020202020204" pitchFamily="34" charset="0"/>
              </a:rPr>
              <a:t>summarise</a:t>
            </a:r>
            <a:r>
              <a:rPr lang="en-US" sz="1200" b="0" i="0" kern="1200" dirty="0">
                <a:solidFill>
                  <a:schemeClr val="tx1"/>
                </a:solidFill>
                <a:effectLst/>
                <a:latin typeface="Arial" panose="020B0604020202020204" pitchFamily="34" charset="0"/>
                <a:cs typeface="Arial" panose="020B0604020202020204" pitchFamily="34" charset="0"/>
              </a:rPr>
              <a:t> your understanding of the patient’s concerns and motivations.</a:t>
            </a:r>
            <a:r>
              <a:rPr lang="en-US" dirty="0">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cs typeface="Arial" panose="020B0604020202020204" pitchFamily="34" charset="0"/>
            </a:endParaRPr>
          </a:p>
          <a:p>
            <a:r>
              <a:rPr lang="en-US" sz="1200" b="1" i="0" kern="1200" dirty="0">
                <a:solidFill>
                  <a:schemeClr val="tx1"/>
                </a:solidFill>
                <a:effectLst/>
                <a:latin typeface="Arial" panose="020B0604020202020204" pitchFamily="34" charset="0"/>
                <a:cs typeface="Arial" panose="020B0604020202020204" pitchFamily="34" charset="0"/>
              </a:rPr>
              <a:t>[Optional]:</a:t>
            </a:r>
            <a:endParaRPr lang="en-CA" sz="1200" b="0" i="0" kern="1200" dirty="0">
              <a:solidFill>
                <a:schemeClr val="tx1"/>
              </a:solidFill>
              <a:effectLst/>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The aim of the below is to demonstrate how the scaling follow-up questions can be used:</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Ask participants to think of a change they could </a:t>
            </a:r>
            <a:r>
              <a:rPr lang="en-US" sz="1200" b="0" i="0" kern="1200" dirty="0" err="1">
                <a:solidFill>
                  <a:schemeClr val="tx1"/>
                </a:solidFill>
                <a:effectLst/>
                <a:latin typeface="Arial" panose="020B0604020202020204" pitchFamily="34" charset="0"/>
                <a:ea typeface="Geneva" pitchFamily="-109" charset="0"/>
                <a:cs typeface="Arial" panose="020B0604020202020204" pitchFamily="34" charset="0"/>
              </a:rPr>
              <a:t>makethat</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would improve their health and wellbeing which isn’t too serious, e.g., be more active, drink more water, eat healthier etc.</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Ask them to think to themselves on a scale of 1-10 how motivated they feel right now to make the change they are thinking about.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Ask participants to put in the chat what number they picked; use this information to highlight that everyone is different, we change in the context of our own unique lives, facilitators, challenges, etc.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Ask a couple of participants what made them choose their number instead of a lower one. They don’t need to say what the change is, talking in general terms is fine.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Ask what they think would need to happen to move them up one number.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You could repeat the above with other participants with confidence.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You could end the conversation by asking: “where does this leave you, what do you think you will do?”</a:t>
            </a:r>
            <a:endParaRPr lang="en-CA" sz="1200" b="0" i="0" kern="1200" dirty="0">
              <a:solidFill>
                <a:schemeClr val="tx1"/>
              </a:solidFill>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46</a:t>
            </a:fld>
            <a:endParaRPr lang="en-US"/>
          </a:p>
        </p:txBody>
      </p:sp>
    </p:spTree>
    <p:extLst>
      <p:ext uri="{BB962C8B-B14F-4D97-AF65-F5344CB8AC3E}">
        <p14:creationId xmlns:p14="http://schemas.microsoft.com/office/powerpoint/2010/main" val="10846837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[Read the list of statements]</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These statements demonstrate the ethos and ‘stance’ of the practitioner.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47</a:t>
            </a:fld>
            <a:endParaRPr lang="en-US"/>
          </a:p>
        </p:txBody>
      </p:sp>
    </p:spTree>
    <p:extLst>
      <p:ext uri="{BB962C8B-B14F-4D97-AF65-F5344CB8AC3E}">
        <p14:creationId xmlns:p14="http://schemas.microsoft.com/office/powerpoint/2010/main" val="34315837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b="1" dirty="0">
                <a:latin typeface="Arial" panose="020B0604020202020204" pitchFamily="34" charset="0"/>
                <a:cs typeface="Arial" panose="020B0604020202020204" pitchFamily="34" charset="0"/>
              </a:rPr>
              <a:t>[Read aloud the examples of affirmations]</a:t>
            </a:r>
          </a:p>
          <a:p>
            <a:endParaRPr lang="en-US" b="1"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48</a:t>
            </a:fld>
            <a:endParaRPr lang="en-US"/>
          </a:p>
        </p:txBody>
      </p:sp>
    </p:spTree>
    <p:extLst>
      <p:ext uri="{BB962C8B-B14F-4D97-AF65-F5344CB8AC3E}">
        <p14:creationId xmlns:p14="http://schemas.microsoft.com/office/powerpoint/2010/main" val="3991245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a:latin typeface="Arial" panose="020B0604020202020204" pitchFamily="34" charset="0"/>
                <a:cs typeface="Arial" panose="020B0604020202020204" pitchFamily="34" charset="0"/>
              </a:rPr>
              <a:t>One of the key goals we have in our work, is to boost patient’s motivation in their ability to cope short or long term with not smoking. We know that one's confidence in their ability to be successful with a behaviour is a large predictor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know that there are four ways to increase confidence: </a:t>
            </a:r>
          </a:p>
          <a:p>
            <a:endParaRPr lang="en-US" dirty="0">
              <a:latin typeface="Arial" panose="020B0604020202020204" pitchFamily="34" charset="0"/>
              <a:cs typeface="Arial" panose="020B0604020202020204" pitchFamily="34" charset="0"/>
            </a:endParaRPr>
          </a:p>
          <a:p>
            <a:pPr>
              <a:lnSpc>
                <a:spcPts val="2500"/>
              </a:lnSpc>
              <a:spcBef>
                <a:spcPts val="0"/>
              </a:spcBef>
              <a:spcAft>
                <a:spcPts val="2200"/>
              </a:spcAft>
            </a:pPr>
            <a:r>
              <a:rPr lang="en-US" b="1" dirty="0">
                <a:latin typeface="Arial" panose="020B0604020202020204" pitchFamily="34" charset="0"/>
                <a:cs typeface="Arial" panose="020B0604020202020204" pitchFamily="34" charset="0"/>
              </a:rPr>
              <a:t>1- Personal experience</a:t>
            </a:r>
            <a:r>
              <a:rPr lang="en-US" dirty="0">
                <a:latin typeface="Arial" panose="020B0604020202020204" pitchFamily="34" charset="0"/>
                <a:cs typeface="Arial" panose="020B0604020202020204" pitchFamily="34" charset="0"/>
              </a:rPr>
              <a:t> - seeing results; e.g. Successfully getting though the day, or a difficult situation without smoking.</a:t>
            </a:r>
          </a:p>
          <a:p>
            <a:pPr>
              <a:lnSpc>
                <a:spcPts val="2500"/>
              </a:lnSpc>
              <a:spcBef>
                <a:spcPts val="0"/>
              </a:spcBef>
              <a:spcAft>
                <a:spcPts val="2200"/>
              </a:spcAft>
            </a:pPr>
            <a:endParaRPr lang="en-US" b="1" dirty="0">
              <a:latin typeface="Arial" panose="020B0604020202020204" pitchFamily="34" charset="0"/>
              <a:cs typeface="Arial" panose="020B0604020202020204" pitchFamily="34" charset="0"/>
            </a:endParaRPr>
          </a:p>
          <a:p>
            <a:pPr>
              <a:lnSpc>
                <a:spcPts val="2500"/>
              </a:lnSpc>
              <a:spcBef>
                <a:spcPts val="0"/>
              </a:spcBef>
              <a:spcAft>
                <a:spcPts val="2200"/>
              </a:spcAft>
            </a:pPr>
            <a:r>
              <a:rPr lang="en-US" b="1" dirty="0">
                <a:latin typeface="Arial" panose="020B0604020202020204" pitchFamily="34" charset="0"/>
                <a:cs typeface="Arial" panose="020B0604020202020204" pitchFamily="34" charset="0"/>
              </a:rPr>
              <a:t>2. Vicarious experience - </a:t>
            </a:r>
            <a:r>
              <a:rPr lang="en-US" dirty="0">
                <a:latin typeface="Arial" panose="020B0604020202020204" pitchFamily="34" charset="0"/>
                <a:cs typeface="Arial" panose="020B0604020202020204" pitchFamily="34" charset="0"/>
              </a:rPr>
              <a:t>hearing about the experience of others; in particular seeing or hearing about people who are similar to the patient ourselves. </a:t>
            </a:r>
          </a:p>
          <a:p>
            <a:pPr>
              <a:lnSpc>
                <a:spcPts val="2500"/>
              </a:lnSpc>
              <a:spcBef>
                <a:spcPts val="0"/>
              </a:spcBef>
              <a:spcAft>
                <a:spcPts val="2200"/>
              </a:spcAft>
            </a:pPr>
            <a:endParaRPr lang="en-US" b="1" dirty="0">
              <a:latin typeface="Arial" panose="020B0604020202020204" pitchFamily="34" charset="0"/>
              <a:cs typeface="Arial" panose="020B0604020202020204" pitchFamily="34" charset="0"/>
            </a:endParaRPr>
          </a:p>
          <a:p>
            <a:pPr>
              <a:lnSpc>
                <a:spcPts val="2500"/>
              </a:lnSpc>
              <a:spcBef>
                <a:spcPts val="0"/>
              </a:spcBef>
              <a:spcAft>
                <a:spcPts val="2200"/>
              </a:spcAft>
            </a:pPr>
            <a:r>
              <a:rPr lang="en-US" b="1" dirty="0">
                <a:latin typeface="Arial" panose="020B0604020202020204" pitchFamily="34" charset="0"/>
                <a:cs typeface="Arial" panose="020B0604020202020204" pitchFamily="34" charset="0"/>
              </a:rPr>
              <a:t>3. Performance feedback - </a:t>
            </a:r>
            <a:r>
              <a:rPr lang="en-US" dirty="0">
                <a:latin typeface="Arial" panose="020B0604020202020204" pitchFamily="34" charset="0"/>
                <a:cs typeface="Arial" panose="020B0604020202020204" pitchFamily="34" charset="0"/>
              </a:rPr>
              <a:t>hearing positive feedback; this is a key role that we have in providing individuals with positive feedback on any success, small or large that they have been able to achieve. </a:t>
            </a:r>
          </a:p>
          <a:p>
            <a:pPr>
              <a:lnSpc>
                <a:spcPts val="2500"/>
              </a:lnSpc>
              <a:spcBef>
                <a:spcPts val="0"/>
              </a:spcBef>
              <a:spcAft>
                <a:spcPts val="2200"/>
              </a:spcAft>
            </a:pPr>
            <a:endParaRPr lang="en-US" b="1" dirty="0">
              <a:latin typeface="Arial" panose="020B0604020202020204" pitchFamily="34" charset="0"/>
              <a:cs typeface="Arial" panose="020B0604020202020204" pitchFamily="34" charset="0"/>
            </a:endParaRPr>
          </a:p>
          <a:p>
            <a:pPr>
              <a:lnSpc>
                <a:spcPts val="2500"/>
              </a:lnSpc>
              <a:spcBef>
                <a:spcPts val="0"/>
              </a:spcBef>
              <a:spcAft>
                <a:spcPts val="2200"/>
              </a:spcAft>
            </a:pPr>
            <a:r>
              <a:rPr lang="en-US" b="1" dirty="0">
                <a:latin typeface="Arial" panose="020B0604020202020204" pitchFamily="34" charset="0"/>
                <a:cs typeface="Arial" panose="020B0604020202020204" pitchFamily="34" charset="0"/>
              </a:rPr>
              <a:t>4. Social support </a:t>
            </a:r>
            <a:r>
              <a:rPr lang="en-US" dirty="0">
                <a:latin typeface="Arial" panose="020B0604020202020204" pitchFamily="34" charset="0"/>
                <a:cs typeface="Arial" panose="020B0604020202020204" pitchFamily="34" charset="0"/>
              </a:rPr>
              <a:t>- having cheerleader and support system; having support from either a TDA such as yourselves or others such as peers, family, other health care professionals who can provide positive encouragement and support</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a:p>
        </p:txBody>
      </p:sp>
    </p:spTree>
    <p:extLst>
      <p:ext uri="{BB962C8B-B14F-4D97-AF65-F5344CB8AC3E}">
        <p14:creationId xmlns:p14="http://schemas.microsoft.com/office/powerpoint/2010/main" val="33674344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Arial" panose="020B0604020202020204" pitchFamily="34" charset="0"/>
                <a:ea typeface="Geneva" panose="020B0503030404040204"/>
                <a:cs typeface="Arial" panose="020B0604020202020204" pitchFamily="34" charset="0"/>
              </a:rPr>
              <a:t>Break [11:00-11:15]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50</a:t>
            </a:fld>
            <a:endParaRPr lang="en-US"/>
          </a:p>
        </p:txBody>
      </p:sp>
    </p:spTree>
    <p:extLst>
      <p:ext uri="{BB962C8B-B14F-4D97-AF65-F5344CB8AC3E}">
        <p14:creationId xmlns:p14="http://schemas.microsoft.com/office/powerpoint/2010/main" val="4233460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latin typeface="Arial" panose="020B0604020202020204" pitchFamily="34" charset="0"/>
                <a:cs typeface="Arial" panose="020B0604020202020204" pitchFamily="34" charset="0"/>
              </a:rPr>
              <a:t>Explain to participants that you will invite them to unmute and say their name, where they work (option to include how long they have been a TDA in acute).</a:t>
            </a:r>
          </a:p>
          <a:p>
            <a:endParaRPr lang="en-GB" altLang="en-US"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dirty="0">
                <a:latin typeface="Arial" panose="020B0604020202020204" pitchFamily="34" charset="0"/>
                <a:cs typeface="Arial" panose="020B0604020202020204" pitchFamily="34" charset="0"/>
              </a:rPr>
              <a:t>[</a:t>
            </a:r>
            <a:r>
              <a:rPr lang="en-GB" altLang="en-US" b="1" dirty="0">
                <a:latin typeface="Arial" panose="020B0604020202020204" pitchFamily="34" charset="0"/>
                <a:cs typeface="Arial" panose="020B0604020202020204" pitchFamily="34" charset="0"/>
              </a:rPr>
              <a:t>Trainer: </a:t>
            </a:r>
            <a:r>
              <a:rPr lang="en-GB" sz="120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Call participants in sequentially by first name from the participant list on the right-hand side of your screen].</a:t>
            </a:r>
            <a:endParaRPr lang="en-GB" alt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2803739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dirty="0">
                <a:latin typeface="Arial" panose="020B0604020202020204" pitchFamily="34" charset="0"/>
                <a:cs typeface="Arial" panose="020B0604020202020204" pitchFamily="34" charset="0"/>
              </a:rPr>
              <a:t>Full instructions: Trainer guide Day 1, page 15: Activity 2: Responding to patient statements</a:t>
            </a:r>
          </a:p>
          <a:p>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Method: </a:t>
            </a:r>
            <a:r>
              <a:rPr lang="en-GB" sz="1200" b="0" dirty="0">
                <a:latin typeface="Arial" panose="020B0604020202020204" pitchFamily="34" charset="0"/>
                <a:cs typeface="Arial" panose="020B0604020202020204" pitchFamily="34" charset="0"/>
              </a:rPr>
              <a:t>Breakout rooms</a:t>
            </a:r>
          </a:p>
          <a:p>
            <a:r>
              <a:rPr lang="en-GB" sz="1200" b="1" dirty="0">
                <a:latin typeface="Arial" panose="020B0604020202020204" pitchFamily="34" charset="0"/>
                <a:cs typeface="Arial" panose="020B0604020202020204" pitchFamily="34" charset="0"/>
              </a:rPr>
              <a:t>Number per group: </a:t>
            </a:r>
            <a:r>
              <a:rPr lang="en-GB" sz="1200" b="0" dirty="0">
                <a:latin typeface="Arial" panose="020B0604020202020204" pitchFamily="34" charset="0"/>
                <a:cs typeface="Arial" panose="020B0604020202020204" pitchFamily="34" charset="0"/>
              </a:rPr>
              <a:t>3</a:t>
            </a:r>
          </a:p>
          <a:p>
            <a:r>
              <a:rPr lang="en-GB" sz="1200" b="1" dirty="0">
                <a:latin typeface="Arial" panose="020B0604020202020204" pitchFamily="34" charset="0"/>
                <a:cs typeface="Arial" panose="020B0604020202020204" pitchFamily="34" charset="0"/>
              </a:rPr>
              <a:t>Duration: </a:t>
            </a:r>
            <a:r>
              <a:rPr lang="en-GB" sz="1200" b="0" dirty="0">
                <a:latin typeface="Arial" panose="020B0604020202020204" pitchFamily="34" charset="0"/>
                <a:cs typeface="Arial" panose="020B0604020202020204" pitchFamily="34" charset="0"/>
              </a:rPr>
              <a:t>10 minutes</a:t>
            </a:r>
          </a:p>
          <a:p>
            <a:endParaRPr lang="en-US" sz="1200" b="1" dirty="0">
              <a:latin typeface="Arial" panose="020B0604020202020204" pitchFamily="34" charset="0"/>
              <a:cs typeface="Arial" panose="020B0604020202020204" pitchFamily="34" charset="0"/>
            </a:endParaRPr>
          </a:p>
          <a:p>
            <a:pPr marL="342900" lvl="0" indent="-342900">
              <a:lnSpc>
                <a:spcPct val="115000"/>
              </a:lnSpc>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Advise participants that we are going to focus on applying these general communication  skills to stop smoking consultations. </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These communication skills are particularly useful to address those ‘heart sink’ statements that may arise in the pre-quit session and usually come from some ambivalence about stopping. </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Ask participants to watch the film clip and </a:t>
            </a:r>
            <a:r>
              <a:rPr lang="en-GB" sz="1200" b="1" kern="100" dirty="0">
                <a:solidFill>
                  <a:srgbClr val="181717"/>
                </a:solidFill>
                <a:effectLst/>
                <a:latin typeface="Arial" panose="020B0604020202020204" pitchFamily="34" charset="0"/>
                <a:ea typeface="Calibri" panose="020F0502020204030204" pitchFamily="34" charset="0"/>
              </a:rPr>
              <a:t>consider an appropriate response, considering the skills they have just been identifying. </a:t>
            </a:r>
            <a:endParaRPr lang="en-GB" sz="1050" kern="100" dirty="0">
              <a:solidFill>
                <a:srgbClr val="181717"/>
              </a:solidFill>
              <a:effectLst/>
              <a:latin typeface="Calibri" panose="020F0502020204030204" pitchFamily="34" charset="0"/>
              <a:ea typeface="Calibri" panose="020F0502020204030204" pitchFamily="34" charset="0"/>
            </a:endParaRPr>
          </a:p>
          <a:p>
            <a:pPr marL="742950" lvl="1" indent="-285750">
              <a:lnSpc>
                <a:spcPct val="115000"/>
              </a:lnSpc>
              <a:buSzPts val="1400"/>
              <a:buFont typeface="Courier New" panose="02070309020205020404" pitchFamily="49" charset="0"/>
              <a:buChar char="­"/>
            </a:pPr>
            <a:r>
              <a:rPr lang="en-GB" sz="1200" kern="100" dirty="0">
                <a:solidFill>
                  <a:srgbClr val="181717"/>
                </a:solidFill>
                <a:effectLst/>
                <a:latin typeface="Arial" panose="020B0604020202020204" pitchFamily="34" charset="0"/>
                <a:ea typeface="Calibri" panose="020F0502020204030204" pitchFamily="34" charset="0"/>
                <a:cs typeface="Times New Roman" panose="02020603050405020304" pitchFamily="18" charset="0"/>
              </a:rPr>
              <a:t>Ask participants to use the ‘raise hand’ function. Feedback from this first scenario allows you to see if participants are clear on eliciting patient views and reflective listening before completing the rest of this activity.</a:t>
            </a:r>
            <a:endParaRPr lang="en-GB" sz="1050" kern="1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SzPts val="1400"/>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Ask participants to open Day 1 Handout 1. </a:t>
            </a:r>
            <a:r>
              <a:rPr lang="en-GB" sz="1200" b="1" kern="100" dirty="0">
                <a:solidFill>
                  <a:srgbClr val="181717"/>
                </a:solidFill>
                <a:effectLst/>
                <a:latin typeface="Arial" panose="020B0604020202020204" pitchFamily="34" charset="0"/>
                <a:ea typeface="Calibri" panose="020F0502020204030204" pitchFamily="34" charset="0"/>
              </a:rPr>
              <a:t>Patient statements can also be displayed onscreen in breakout rooms during the activity.</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buSzPts val="1400"/>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Advise participants that you are now going to split into </a:t>
            </a:r>
            <a:r>
              <a:rPr lang="en-GB" sz="1200" b="1" kern="100" dirty="0">
                <a:solidFill>
                  <a:srgbClr val="181717"/>
                </a:solidFill>
                <a:effectLst/>
                <a:latin typeface="Arial" panose="020B0604020202020204" pitchFamily="34" charset="0"/>
                <a:ea typeface="Calibri" panose="020F0502020204030204" pitchFamily="34" charset="0"/>
              </a:rPr>
              <a:t>groups of 3 for 10 minutes.</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buSzPts val="1400"/>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Ask participants to discuss, agree on and write down ONE person-centred response to each of the statements on their handout. If time is tight provide each group with one or two statements to consider.</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buSzPts val="1400"/>
              <a:buFont typeface="Symbol" panose="05050102010706020507" pitchFamily="18" charset="2"/>
              <a:buChar char=""/>
            </a:pPr>
            <a:r>
              <a:rPr lang="en-GB" sz="1200" b="1" kern="100" dirty="0">
                <a:solidFill>
                  <a:srgbClr val="181717"/>
                </a:solidFill>
                <a:effectLst/>
                <a:latin typeface="Arial" panose="020B0604020202020204" pitchFamily="34" charset="0"/>
                <a:ea typeface="Calibri" panose="020F0502020204030204" pitchFamily="34" charset="0"/>
              </a:rPr>
              <a:t>After the breakout activity has ended, </a:t>
            </a:r>
            <a:r>
              <a:rPr lang="en-GB" sz="1200" kern="100" dirty="0">
                <a:solidFill>
                  <a:srgbClr val="181717"/>
                </a:solidFill>
                <a:effectLst/>
                <a:latin typeface="Arial" panose="020B0604020202020204" pitchFamily="34" charset="0"/>
                <a:ea typeface="Calibri" panose="020F0502020204030204" pitchFamily="34" charset="0"/>
              </a:rPr>
              <a:t>bring the group together for feedback.</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buSzPts val="1400"/>
              <a:buFont typeface="Symbol" panose="05050102010706020507" pitchFamily="18" charset="2"/>
              <a:buChar char=""/>
            </a:pPr>
            <a:r>
              <a:rPr lang="en-GB" sz="1200" b="1" kern="100" dirty="0">
                <a:solidFill>
                  <a:srgbClr val="181717"/>
                </a:solidFill>
                <a:effectLst/>
                <a:latin typeface="Arial" panose="020B0604020202020204" pitchFamily="34" charset="0"/>
                <a:ea typeface="Calibri" panose="020F0502020204030204" pitchFamily="34" charset="0"/>
              </a:rPr>
              <a:t>Read out a statement and then ask each group to respond. Repeat the process for each statement.</a:t>
            </a:r>
            <a:endParaRPr lang="en-GB" sz="1050" kern="100" dirty="0">
              <a:solidFill>
                <a:srgbClr val="181717"/>
              </a:solidFill>
              <a:effectLst/>
              <a:latin typeface="Calibri" panose="020F0502020204030204" pitchFamily="34" charset="0"/>
              <a:ea typeface="Calibri" panose="020F0502020204030204" pitchFamily="34" charset="0"/>
            </a:endParaRPr>
          </a:p>
          <a:p>
            <a:pPr marL="742950" lvl="1" indent="-285750">
              <a:lnSpc>
                <a:spcPct val="115000"/>
              </a:lnSpc>
              <a:buSzPts val="1400"/>
              <a:buFont typeface="Courier New" panose="02070309020205020404" pitchFamily="49" charset="0"/>
              <a:buChar char="­"/>
            </a:pPr>
            <a:r>
              <a:rPr lang="en-GB" sz="1200" kern="100" dirty="0">
                <a:solidFill>
                  <a:srgbClr val="181717"/>
                </a:solidFill>
                <a:effectLst/>
                <a:latin typeface="Arial" panose="020B0604020202020204" pitchFamily="34" charset="0"/>
                <a:ea typeface="Calibri" panose="020F0502020204030204" pitchFamily="34" charset="0"/>
                <a:cs typeface="Times New Roman" panose="02020603050405020304" pitchFamily="18" charset="0"/>
              </a:rPr>
              <a:t>Ask the group which responses they feel would be most effective and  reinforce that there are several effective communication styles which work  [Use Appendix 2: Suggested trainer responses as a reference]</a:t>
            </a:r>
            <a:r>
              <a:rPr lang="en-GB" sz="1200" kern="100" dirty="0">
                <a:solidFill>
                  <a:srgbClr val="181717"/>
                </a:solidFill>
                <a:effectLst/>
                <a:latin typeface="Arial" panose="020B0604020202020204" pitchFamily="34" charset="0"/>
                <a:ea typeface="Calibri" panose="020F0502020204030204" pitchFamily="34" charset="0"/>
              </a:rPr>
              <a:t> </a:t>
            </a:r>
            <a:endParaRPr lang="en-GB" sz="1050" kern="100" dirty="0">
              <a:solidFill>
                <a:srgbClr val="181717"/>
              </a:solidFill>
              <a:effectLst/>
              <a:latin typeface="Calibri" panose="020F0502020204030204" pitchFamily="34" charset="0"/>
              <a:ea typeface="Calibri" panose="020F0502020204030204" pitchFamily="34" charset="0"/>
            </a:endParaRPr>
          </a:p>
          <a:p>
            <a:pPr marL="6350" indent="-6350">
              <a:lnSpc>
                <a:spcPct val="115000"/>
              </a:lnSpc>
              <a:spcAft>
                <a:spcPts val="820"/>
              </a:spcAft>
            </a:pPr>
            <a:r>
              <a:rPr lang="en-GB" sz="1200" kern="100" dirty="0">
                <a:solidFill>
                  <a:srgbClr val="181717"/>
                </a:solidFill>
                <a:effectLst/>
                <a:latin typeface="Arial" panose="020B0604020202020204" pitchFamily="34" charset="0"/>
                <a:ea typeface="Calibri" panose="020F0502020204030204" pitchFamily="34" charset="0"/>
              </a:rPr>
              <a:t>What to look out for: </a:t>
            </a:r>
            <a:endParaRPr lang="en-GB" sz="1050" kern="100" dirty="0">
              <a:solidFill>
                <a:srgbClr val="181717"/>
              </a:solidFill>
              <a:effectLst/>
              <a:latin typeface="Calibri" panose="020F0502020204030204" pitchFamily="34" charset="0"/>
              <a:ea typeface="Calibri" panose="020F0502020204030204" pitchFamily="34" charset="0"/>
            </a:endParaRPr>
          </a:p>
          <a:p>
            <a:pPr marL="342900" lvl="0" indent="-342900">
              <a:lnSpc>
                <a:spcPct val="115000"/>
              </a:lnSpc>
              <a:spcAft>
                <a:spcPts val="820"/>
              </a:spcAft>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If a participant is wildly off in their response, the trainer can gently make another suggestion, or continue with the round, allowing other participants to share their examples. </a:t>
            </a:r>
            <a:endParaRPr lang="en-GB" sz="1050" kern="100" dirty="0">
              <a:solidFill>
                <a:srgbClr val="181717"/>
              </a:solidFill>
              <a:effectLst/>
              <a:latin typeface="Calibri" panose="020F0502020204030204" pitchFamily="34" charset="0"/>
              <a:ea typeface="Calibri" panose="020F0502020204030204" pitchFamily="34" charset="0"/>
            </a:endParaRPr>
          </a:p>
          <a:p>
            <a:r>
              <a:rPr lang="en-GB" sz="1200" dirty="0">
                <a:solidFill>
                  <a:srgbClr val="181717"/>
                </a:solidFill>
                <a:effectLst/>
                <a:latin typeface="Arial" panose="020B0604020202020204" pitchFamily="34" charset="0"/>
                <a:ea typeface="Calibri" panose="020F0502020204030204" pitchFamily="34" charset="0"/>
              </a:rPr>
              <a:t>Responses should generally include: acknowledgement of issue; elicit patient’s understanding of the issue; work with the patient to find a solution.</a:t>
            </a:r>
            <a:endParaRPr lang="en-US" sz="1200"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51</a:t>
            </a:fld>
            <a:endParaRPr lang="en-US"/>
          </a:p>
        </p:txBody>
      </p:sp>
    </p:spTree>
    <p:extLst>
      <p:ext uri="{BB962C8B-B14F-4D97-AF65-F5344CB8AC3E}">
        <p14:creationId xmlns:p14="http://schemas.microsoft.com/office/powerpoint/2010/main" val="203159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latin typeface="Arial" panose="020B0604020202020204" pitchFamily="34" charset="0"/>
                <a:cs typeface="Arial" panose="020B0604020202020204" pitchFamily="34" charset="0"/>
              </a:rPr>
              <a:t> [Read points on slide]</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52</a:t>
            </a:fld>
            <a:endParaRPr lang="en-US"/>
          </a:p>
        </p:txBody>
      </p:sp>
    </p:spTree>
    <p:extLst>
      <p:ext uri="{BB962C8B-B14F-4D97-AF65-F5344CB8AC3E}">
        <p14:creationId xmlns:p14="http://schemas.microsoft.com/office/powerpoint/2010/main" val="29048697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Understanding tobacco dependence</a:t>
            </a:r>
          </a:p>
          <a:p>
            <a:endParaRPr lang="en-US" b="1" dirty="0">
              <a:latin typeface="Arial" panose="020B0604020202020204" pitchFamily="34" charset="0"/>
              <a:cs typeface="Arial" panose="020B0604020202020204" pitchFamily="34" charset="0"/>
            </a:endParaRPr>
          </a:p>
          <a:p>
            <a:pPr algn="l" rtl="0" fontAlgn="base"/>
            <a:r>
              <a:rPr lang="en-US" b="0" i="0" u="none" strike="noStrike" dirty="0">
                <a:solidFill>
                  <a:srgbClr val="000000"/>
                </a:solidFill>
                <a:effectLst/>
                <a:latin typeface="Arial" panose="020B0604020202020204" pitchFamily="34" charset="0"/>
              </a:rPr>
              <a:t>In this section of the course we will spend some time understanding tobacco dependence and how it presents in people in the inpatient setting.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53</a:t>
            </a:fld>
            <a:endParaRPr lang="en-US"/>
          </a:p>
        </p:txBody>
      </p:sp>
    </p:spTree>
    <p:extLst>
      <p:ext uri="{BB962C8B-B14F-4D97-AF65-F5344CB8AC3E}">
        <p14:creationId xmlns:p14="http://schemas.microsoft.com/office/powerpoint/2010/main" val="42427699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a:latin typeface="Century Gothic"/>
              </a:rPr>
              <a:t>[</a:t>
            </a:r>
            <a:r>
              <a:rPr lang="en-US" dirty="0">
                <a:latin typeface="Arial" panose="020B0604020202020204" pitchFamily="34" charset="0"/>
                <a:cs typeface="Arial" panose="020B0604020202020204" pitchFamily="34" charset="0"/>
              </a:rPr>
              <a:t>Trainer can ask the group what is the first thing that comes to mind when you see these images?]</a:t>
            </a:r>
          </a:p>
          <a:p>
            <a:pPr>
              <a:spcBef>
                <a:spcPct val="0"/>
              </a:spcBef>
            </a:pPr>
            <a:endParaRPr lang="en-US" b="1"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Discussion points:</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These are not images of people engaging in a lifestyle choice </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Stigma and negative attitudes about smoking in the past have not understood the addictive nature of tobacco use</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This individuals are dependent on nicotine and need support in treating their dependence</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The role of a TDA is to understand the nature of the disease and to promote and support HCP's to treat like any other treatable condition</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54</a:t>
            </a:fld>
            <a:endParaRPr lang="en-US"/>
          </a:p>
        </p:txBody>
      </p:sp>
    </p:spTree>
    <p:extLst>
      <p:ext uri="{BB962C8B-B14F-4D97-AF65-F5344CB8AC3E}">
        <p14:creationId xmlns:p14="http://schemas.microsoft.com/office/powerpoint/2010/main" val="22397432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ea typeface="ＭＳ Ｐゴシック"/>
                <a:cs typeface="Arial" panose="020B0604020202020204" pitchFamily="34" charset="0"/>
              </a:rPr>
              <a:t>There is a habit element to tobacco dependence, but it is not simply a bad habit.</a:t>
            </a:r>
            <a:r>
              <a:rPr lang="en-GB" altLang="en-US" dirty="0">
                <a:latin typeface="Arial" panose="020B0604020202020204" pitchFamily="34" charset="0"/>
                <a:ea typeface="ＭＳ Ｐゴシック"/>
                <a:cs typeface="Arial" panose="020B0604020202020204" pitchFamily="34" charset="0"/>
              </a:rPr>
              <a:t> </a:t>
            </a:r>
            <a:endParaRPr lang="en-GB" altLang="en-US" sz="1200" dirty="0">
              <a:latin typeface="Arial" panose="020B0604020202020204" pitchFamily="34" charset="0"/>
              <a:ea typeface="ＭＳ Ｐゴシック" charset="-128"/>
              <a:cs typeface="Arial" panose="020B0604020202020204" pitchFamily="34" charset="0"/>
            </a:endParaRP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a:cs typeface="Arial" panose="020B0604020202020204" pitchFamily="34" charset="0"/>
              </a:rPr>
              <a:t>How can we tell that </a:t>
            </a:r>
            <a:r>
              <a:rPr lang="en-GB" altLang="en-US" dirty="0">
                <a:latin typeface="Arial" panose="020B0604020202020204" pitchFamily="34" charset="0"/>
                <a:ea typeface="ＭＳ Ｐゴシック"/>
                <a:cs typeface="Arial" panose="020B0604020202020204" pitchFamily="34" charset="0"/>
              </a:rPr>
              <a:t>those who smoke </a:t>
            </a:r>
            <a:r>
              <a:rPr lang="en-GB" altLang="en-US" sz="1200" dirty="0">
                <a:latin typeface="Arial" panose="020B0604020202020204" pitchFamily="34" charset="0"/>
                <a:ea typeface="ＭＳ Ｐゴシック"/>
                <a:cs typeface="Arial" panose="020B0604020202020204" pitchFamily="34" charset="0"/>
              </a:rPr>
              <a:t>are tobacco dependent? Well, most </a:t>
            </a:r>
            <a:r>
              <a:rPr lang="en-GB" altLang="en-US" dirty="0">
                <a:latin typeface="Arial" panose="020B0604020202020204" pitchFamily="34" charset="0"/>
                <a:ea typeface="ＭＳ Ｐゴシック"/>
                <a:cs typeface="Arial" panose="020B0604020202020204" pitchFamily="34" charset="0"/>
              </a:rPr>
              <a:t>people </a:t>
            </a:r>
            <a:r>
              <a:rPr lang="en-GB" altLang="en-US" sz="1200" dirty="0">
                <a:latin typeface="Arial" panose="020B0604020202020204" pitchFamily="34" charset="0"/>
                <a:ea typeface="ＭＳ Ｐゴシック"/>
                <a:cs typeface="Arial" panose="020B0604020202020204" pitchFamily="34" charset="0"/>
              </a:rPr>
              <a:t>(70%) say that they want to stop and yet less than 5% of quit attempts last 12 months and most don’t even last four weeks.</a:t>
            </a:r>
            <a:r>
              <a:rPr lang="en-GB" altLang="en-US" dirty="0">
                <a:latin typeface="Arial" panose="020B0604020202020204" pitchFamily="34" charset="0"/>
                <a:ea typeface="ＭＳ Ｐゴシック"/>
                <a:cs typeface="Arial" panose="020B0604020202020204" pitchFamily="34" charset="0"/>
              </a:rPr>
              <a:t> </a:t>
            </a:r>
            <a:endParaRPr lang="en-GB" altLang="en-US" sz="1200" dirty="0">
              <a:latin typeface="Arial" panose="020B0604020202020204" pitchFamily="34" charset="0"/>
              <a:ea typeface="ＭＳ Ｐゴシック"/>
              <a:cs typeface="Arial" panose="020B0604020202020204" pitchFamily="34" charset="0"/>
            </a:endParaRPr>
          </a:p>
          <a:p>
            <a:endParaRPr lang="en-GB" altLang="en-US" sz="1200" dirty="0">
              <a:latin typeface="Arial" panose="020B0604020202020204" pitchFamily="34" charset="0"/>
              <a:ea typeface="ＭＳ Ｐゴシック"/>
              <a:cs typeface="Arial" panose="020B0604020202020204" pitchFamily="34" charset="0"/>
            </a:endParaRPr>
          </a:p>
          <a:p>
            <a:r>
              <a:rPr lang="en-GB" altLang="en-US" sz="1200" dirty="0">
                <a:latin typeface="Arial" panose="020B0604020202020204" pitchFamily="34" charset="0"/>
                <a:ea typeface="ＭＳ Ｐゴシック"/>
                <a:cs typeface="Arial" panose="020B0604020202020204" pitchFamily="34" charset="0"/>
              </a:rPr>
              <a:t>What does this mean? Well, it means that smoking is a deeply entrenched behaviour that is very difficult to abstain from, even if abstinence can be achieved in the short term and most of the withdrawal symptoms have disappeared.</a:t>
            </a:r>
            <a:r>
              <a:rPr lang="en-GB" altLang="en-US" dirty="0">
                <a:latin typeface="Arial" panose="020B0604020202020204" pitchFamily="34" charset="0"/>
                <a:ea typeface="ＭＳ Ｐゴシック"/>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55</a:t>
            </a:fld>
            <a:endParaRPr lang="en-US"/>
          </a:p>
        </p:txBody>
      </p:sp>
    </p:spTree>
    <p:extLst>
      <p:ext uri="{BB962C8B-B14F-4D97-AF65-F5344CB8AC3E}">
        <p14:creationId xmlns:p14="http://schemas.microsoft.com/office/powerpoint/2010/main" val="32857041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cs typeface="Arial" panose="020B0604020202020204" pitchFamily="34" charset="0"/>
              </a:rPr>
              <a:t>[Read the question aloud]</a:t>
            </a:r>
            <a:r>
              <a:rPr lang="en-US" b="1" dirty="0">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 </a:t>
            </a:r>
          </a:p>
          <a:p>
            <a:r>
              <a:rPr lang="en-US" sz="1200" b="0" i="0" kern="1200" dirty="0">
                <a:solidFill>
                  <a:schemeClr val="tx1"/>
                </a:solidFill>
                <a:effectLst/>
                <a:latin typeface="Arial" panose="020B0604020202020204" pitchFamily="34" charset="0"/>
                <a:cs typeface="Arial" panose="020B0604020202020204" pitchFamily="34" charset="0"/>
              </a:rPr>
              <a:t>Click to display correct response: True</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Royal College of Physicians suggest that nicotine is as addictive as heroin and cocaine.</a:t>
            </a:r>
            <a:endParaRPr lang="en-CA" dirty="0">
              <a:latin typeface="Arial" panose="020B0604020202020204" pitchFamily="34" charset="0"/>
              <a:cs typeface="Arial" panose="020B0604020202020204" pitchFamily="34" charset="0"/>
            </a:endParaRPr>
          </a:p>
          <a:p>
            <a:endParaRPr lang="en-CA" sz="1200" b="0" i="0" kern="1200" dirty="0">
              <a:solidFill>
                <a:schemeClr val="tx1"/>
              </a:solidFill>
              <a:effectLst/>
              <a:latin typeface="Century Gothic" panose="020B0502020202020204" pitchFamily="34" charset="0"/>
              <a:ea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56</a:t>
            </a:fld>
            <a:endParaRPr lang="en-US"/>
          </a:p>
        </p:txBody>
      </p:sp>
    </p:spTree>
    <p:extLst>
      <p:ext uri="{BB962C8B-B14F-4D97-AF65-F5344CB8AC3E}">
        <p14:creationId xmlns:p14="http://schemas.microsoft.com/office/powerpoint/2010/main" val="16001449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Cigarettes are far from hollow tubes. They have been engineered to deliver nicotine as rapidly as possible to users.</a:t>
            </a:r>
          </a:p>
          <a:p>
            <a:pPr eaLnBrk="1" hangingPunct="1">
              <a:lnSpc>
                <a:spcPct val="90000"/>
              </a:lnSpc>
              <a:spcBef>
                <a:spcPct val="0"/>
              </a:spcBef>
              <a:defRPr/>
            </a:pPr>
            <a:endParaRPr lang="en-GB" sz="1200" b="0" dirty="0">
              <a:latin typeface="Arial" panose="020B0604020202020204" pitchFamily="34" charset="0"/>
              <a:cs typeface="Arial" panose="020B0604020202020204" pitchFamily="34" charset="0"/>
            </a:endParaRPr>
          </a:p>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They </a:t>
            </a:r>
            <a:r>
              <a:rPr lang="en-US" sz="1200" b="0" dirty="0">
                <a:latin typeface="Arial" panose="020B0604020202020204" pitchFamily="34" charset="0"/>
                <a:cs typeface="Arial" panose="020B0604020202020204" pitchFamily="34" charset="0"/>
              </a:rPr>
              <a:t>contain more than 5,000 chemicals and toxins, just of few of the ingredients found in cigarettes are listed on this slide. </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pPr>
              <a:defRPr/>
            </a:pPr>
            <a:r>
              <a:rPr lang="en-GB" altLang="en-US" sz="1200" b="1" dirty="0">
                <a:latin typeface="Arial"/>
                <a:cs typeface="Arial"/>
              </a:rPr>
              <a:t>Nicotine</a:t>
            </a:r>
            <a:r>
              <a:rPr lang="en-GB" altLang="en-US" b="1" dirty="0">
                <a:latin typeface="Arial"/>
                <a:cs typeface="Arial"/>
              </a:rPr>
              <a:t> in cigarettes </a:t>
            </a:r>
            <a:r>
              <a:rPr lang="en-GB" altLang="en-US" sz="1200" dirty="0">
                <a:latin typeface="Arial"/>
                <a:cs typeface="Arial"/>
              </a:rPr>
              <a:t>is a highly addictive drug.</a:t>
            </a:r>
            <a:r>
              <a:rPr lang="en-GB" altLang="en-US" dirty="0">
                <a:latin typeface="Arial"/>
                <a:cs typeface="Arial"/>
              </a:rPr>
              <a:t> After inhalation, nicotine enters</a:t>
            </a:r>
            <a:r>
              <a:rPr lang="en-GB" altLang="en-US" sz="1200" dirty="0">
                <a:latin typeface="Arial"/>
                <a:cs typeface="Arial"/>
              </a:rPr>
              <a:t> bloodstream immediately &amp; reaches brain in</a:t>
            </a:r>
            <a:r>
              <a:rPr lang="en-GB" altLang="en-US" dirty="0">
                <a:latin typeface="Arial"/>
                <a:cs typeface="Arial"/>
              </a:rPr>
              <a:t> </a:t>
            </a:r>
            <a:r>
              <a:rPr lang="en-GB" altLang="en-US" sz="1200" dirty="0">
                <a:latin typeface="Arial"/>
                <a:cs typeface="Arial"/>
              </a:rPr>
              <a:t> seconds</a:t>
            </a:r>
            <a:r>
              <a:rPr lang="en-GB" altLang="en-US" dirty="0">
                <a:latin typeface="Arial"/>
                <a:cs typeface="Arial"/>
              </a:rPr>
              <a:t>.</a:t>
            </a:r>
            <a:r>
              <a:rPr lang="en-GB" altLang="en-US" dirty="0">
                <a:solidFill>
                  <a:srgbClr val="000000"/>
                </a:solidFill>
                <a:latin typeface="Arial"/>
                <a:cs typeface="Arial"/>
              </a:rPr>
              <a:t> It is</a:t>
            </a:r>
            <a:r>
              <a:rPr lang="en-GB" sz="1200" b="1" i="1" kern="0">
                <a:solidFill>
                  <a:srgbClr val="414141"/>
                </a:solidFill>
                <a:effectLst/>
                <a:latin typeface="Arial"/>
                <a:ea typeface="Times New Roman" panose="02020603050405020304" pitchFamily="18" charset="0"/>
                <a:cs typeface="Arial"/>
              </a:rPr>
              <a:t> worth remembering that although it is the nicotine in cigarettes that is addictive and keeps you smoking</a:t>
            </a:r>
            <a:r>
              <a:rPr lang="en-GB" b="1" i="1" kern="0">
                <a:solidFill>
                  <a:srgbClr val="414141"/>
                </a:solidFill>
                <a:latin typeface="Arial"/>
                <a:cs typeface="Arial"/>
              </a:rPr>
              <a:t>,</a:t>
            </a:r>
            <a:r>
              <a:rPr lang="en-GB" b="1" kern="0" dirty="0">
                <a:solidFill>
                  <a:srgbClr val="414141"/>
                </a:solidFill>
                <a:latin typeface="Century Gothic"/>
              </a:rPr>
              <a:t> compared to other components of tobacco, nicotine is relatively harmless to health. </a:t>
            </a:r>
            <a:endParaRPr lang="en-GB" b="1" i="1" kern="100" dirty="0">
              <a:solidFill>
                <a:srgbClr val="414141"/>
              </a:solidFill>
              <a:latin typeface="Arial"/>
              <a:ea typeface="Times New Roman" panose="02020603050405020304" pitchFamily="18" charset="0"/>
              <a:cs typeface="Arial"/>
            </a:endParaRPr>
          </a:p>
          <a:p>
            <a:pPr>
              <a:defRPr/>
            </a:pPr>
            <a:endParaRPr lang="en-GB" b="1" i="1" kern="0" dirty="0">
              <a:solidFill>
                <a:srgbClr val="414141"/>
              </a:solidFill>
              <a:latin typeface="Arial"/>
              <a:ea typeface="Times New Roman" panose="02020603050405020304" pitchFamily="18" charset="0"/>
              <a:cs typeface="Arial"/>
            </a:endParaRPr>
          </a:p>
          <a:p>
            <a:pPr>
              <a:defRPr/>
            </a:pPr>
            <a:r>
              <a:rPr lang="en-GB" b="1" i="1" kern="0">
                <a:solidFill>
                  <a:srgbClr val="414141"/>
                </a:solidFill>
                <a:latin typeface="Arial"/>
                <a:ea typeface="Times New Roman" panose="02020603050405020304" pitchFamily="18" charset="0"/>
                <a:cs typeface="Arial"/>
              </a:rPr>
              <a:t>It</a:t>
            </a:r>
            <a:r>
              <a:rPr lang="en-GB" sz="1200" b="1" i="1" kern="0">
                <a:solidFill>
                  <a:srgbClr val="414141"/>
                </a:solidFill>
                <a:effectLst/>
                <a:latin typeface="Arial"/>
                <a:ea typeface="Times New Roman" panose="02020603050405020304" pitchFamily="18" charset="0"/>
                <a:cs typeface="Arial"/>
              </a:rPr>
              <a:t> is the tar, carbon monoxide and other substances in tobacco smoke that cause harm</a:t>
            </a:r>
            <a:r>
              <a:rPr lang="en-GB" b="1" i="1" kern="0">
                <a:solidFill>
                  <a:srgbClr val="414141"/>
                </a:solidFill>
                <a:latin typeface="Arial"/>
                <a:ea typeface="Times New Roman" panose="02020603050405020304" pitchFamily="18" charset="0"/>
                <a:cs typeface="Arial"/>
              </a:rPr>
              <a:t>.</a:t>
            </a:r>
            <a:endParaRPr lang="en-GB" sz="1200" b="1" i="1" kern="100">
              <a:solidFill>
                <a:srgbClr val="414141"/>
              </a:solidFill>
              <a:effectLst/>
              <a:latin typeface="Arial"/>
              <a:ea typeface="Calibri" panose="020F0502020204030204" pitchFamily="34" charset="0"/>
              <a:cs typeface="Arial"/>
            </a:endParaRPr>
          </a:p>
          <a:p>
            <a:endParaRPr lang="en-GB" altLang="en-US" sz="1200" dirty="0">
              <a:latin typeface="Arial" panose="020B0604020202020204" pitchFamily="34" charset="0"/>
              <a:cs typeface="Arial" panose="020B0604020202020204" pitchFamily="34" charset="0"/>
            </a:endParaRPr>
          </a:p>
          <a:p>
            <a:r>
              <a:rPr lang="en-GB" altLang="en-US" sz="1200" b="1" dirty="0">
                <a:latin typeface="Arial" panose="020B0604020202020204" pitchFamily="34" charset="0"/>
                <a:cs typeface="Arial" panose="020B0604020202020204" pitchFamily="34" charset="0"/>
              </a:rPr>
              <a:t>Carbon Monoxide</a:t>
            </a:r>
            <a:r>
              <a:rPr lang="en-GB" altLang="en-US" sz="1200" dirty="0">
                <a:latin typeface="Arial" panose="020B0604020202020204" pitchFamily="34" charset="0"/>
                <a:cs typeface="Arial" panose="020B0604020202020204" pitchFamily="34" charset="0"/>
              </a:rPr>
              <a:t> is a poisonous gas found in relatively high concentration in cigarette smoke. It can also be found in car exhaust fumes and faulty boilers. </a:t>
            </a:r>
            <a:r>
              <a:rPr lang="en-GB" sz="1200" b="1" i="0" dirty="0">
                <a:solidFill>
                  <a:srgbClr val="767676"/>
                </a:solidFill>
                <a:effectLst/>
                <a:latin typeface="Arial" panose="020B0604020202020204" pitchFamily="34" charset="0"/>
                <a:cs typeface="Arial" panose="020B0604020202020204" pitchFamily="34" charset="0"/>
              </a:rPr>
              <a:t>It binds to haemoglobin much more readily than oxygen, thus taking the place of oxygen in the blood.</a:t>
            </a:r>
            <a:endParaRPr lang="en-GB" alt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GB" altLang="en-US" sz="1200" b="1" dirty="0">
                <a:latin typeface="Arial" panose="020B0604020202020204" pitchFamily="34" charset="0"/>
                <a:cs typeface="Arial" panose="020B0604020202020204" pitchFamily="34" charset="0"/>
              </a:rPr>
              <a:t>Tar</a:t>
            </a:r>
            <a:r>
              <a:rPr lang="en-GB" altLang="en-US" sz="1200" dirty="0">
                <a:latin typeface="Arial" panose="020B0604020202020204" pitchFamily="34" charset="0"/>
                <a:cs typeface="Arial" panose="020B0604020202020204" pitchFamily="34" charset="0"/>
              </a:rPr>
              <a:t> is not a simple substance but is the collective name for the many chemicals that form the thick, sticky residue of tobacco smoke. </a:t>
            </a:r>
            <a:endParaRPr lang="en-US" sz="1200" b="1" dirty="0">
              <a:solidFill>
                <a:schemeClr val="accent1"/>
              </a:solidFill>
              <a:latin typeface="Arial" panose="020B0604020202020204" pitchFamily="34" charset="0"/>
              <a:cs typeface="Arial" panose="020B0604020202020204" pitchFamily="34" charset="0"/>
            </a:endParaRPr>
          </a:p>
          <a:p>
            <a:pPr marL="0" indent="0">
              <a:lnSpc>
                <a:spcPts val="2500"/>
              </a:lnSpc>
              <a:buNone/>
            </a:pPr>
            <a:endParaRPr lang="en-US" sz="1200" b="1" dirty="0">
              <a:latin typeface="Arial" panose="020B0604020202020204" pitchFamily="34" charset="0"/>
              <a:cs typeface="Arial" panose="020B0604020202020204" pitchFamily="34" charset="0"/>
            </a:endParaRPr>
          </a:p>
          <a:p>
            <a:pPr>
              <a:lnSpc>
                <a:spcPts val="2500"/>
              </a:lnSpc>
            </a:pPr>
            <a:r>
              <a:rPr lang="en-US" sz="1200" b="1" dirty="0">
                <a:latin typeface="Arial"/>
                <a:cs typeface="Arial"/>
              </a:rPr>
              <a:t>Many of the chemicals added to </a:t>
            </a:r>
            <a:r>
              <a:rPr lang="en-US" b="1" dirty="0">
                <a:latin typeface="Arial"/>
                <a:cs typeface="Arial"/>
              </a:rPr>
              <a:t>cigarettes</a:t>
            </a:r>
            <a:r>
              <a:rPr lang="en-US" sz="1200" b="1" dirty="0">
                <a:latin typeface="Arial"/>
                <a:cs typeface="Arial"/>
              </a:rPr>
              <a:t> play a role</a:t>
            </a:r>
            <a:r>
              <a:rPr lang="en-US" b="1" dirty="0">
                <a:latin typeface="Arial"/>
                <a:cs typeface="Arial"/>
              </a:rPr>
              <a:t> </a:t>
            </a:r>
            <a:r>
              <a:rPr lang="en-US" sz="1200" b="1" dirty="0">
                <a:latin typeface="Arial"/>
                <a:cs typeface="Arial"/>
              </a:rPr>
              <a:t>in speeding up the delivery of nicotine, so you get a rapid hit of nicotine when you draw on the cigarette.</a:t>
            </a:r>
            <a:r>
              <a:rPr lang="en-US" b="1" dirty="0">
                <a:latin typeface="Arial"/>
                <a:cs typeface="Arial"/>
              </a:rPr>
              <a:t> </a:t>
            </a:r>
            <a:endParaRPr lang="en-US" dirty="0"/>
          </a:p>
          <a:p>
            <a:pPr marL="0" indent="0">
              <a:lnSpc>
                <a:spcPts val="2500"/>
              </a:lnSpc>
              <a:buNone/>
            </a:pPr>
            <a:endParaRPr lang="en-US" sz="1200" b="1" dirty="0">
              <a:latin typeface="Arial" panose="020B0604020202020204" pitchFamily="34" charset="0"/>
              <a:cs typeface="Arial" panose="020B0604020202020204" pitchFamily="34" charset="0"/>
            </a:endParaRPr>
          </a:p>
          <a:p>
            <a:pPr marL="0" indent="0">
              <a:lnSpc>
                <a:spcPts val="2500"/>
              </a:lnSpc>
              <a:buNone/>
            </a:pPr>
            <a:r>
              <a:rPr lang="en-US" sz="1200" b="1">
                <a:latin typeface="Arial"/>
                <a:cs typeface="Arial"/>
              </a:rPr>
              <a:t>This constant intake of a fast-acting drug (which affects mood, concentration and performance) eventually produces dependence</a:t>
            </a:r>
            <a:r>
              <a:rPr lang="en-US" b="1">
                <a:latin typeface="Arial"/>
                <a:cs typeface="Arial"/>
              </a:rPr>
              <a:t>.</a:t>
            </a:r>
            <a:endParaRPr lang="en-US" sz="1200" b="1">
              <a:latin typeface="Arial" panose="020B0604020202020204" pitchFamily="34" charset="0"/>
              <a:cs typeface="Arial" panose="020B0604020202020204" pitchFamily="34" charset="0"/>
            </a:endParaRPr>
          </a:p>
          <a:p>
            <a:pPr>
              <a:lnSpc>
                <a:spcPts val="2500"/>
              </a:lnSpc>
              <a:spcBef>
                <a:spcPts val="500"/>
              </a:spcBef>
              <a:spcAft>
                <a:spcPts val="1500"/>
              </a:spcAft>
            </a:pPr>
            <a:endParaRPr lang="en-US" b="1" dirty="0">
              <a:latin typeface="Arial" panose="020B0604020202020204" pitchFamily="34" charset="0"/>
              <a:cs typeface="Arial" panose="020B0604020202020204" pitchFamily="34" charset="0"/>
            </a:endParaRPr>
          </a:p>
          <a:p>
            <a:pPr>
              <a:lnSpc>
                <a:spcPts val="2500"/>
              </a:lnSpc>
              <a:spcBef>
                <a:spcPts val="500"/>
              </a:spcBef>
              <a:spcAft>
                <a:spcPts val="500"/>
              </a:spcAft>
            </a:pPr>
            <a:endParaRPr lang="en-US" b="1"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57</a:t>
            </a:fld>
            <a:endParaRPr lang="en-US"/>
          </a:p>
        </p:txBody>
      </p:sp>
    </p:spTree>
    <p:extLst>
      <p:ext uri="{BB962C8B-B14F-4D97-AF65-F5344CB8AC3E}">
        <p14:creationId xmlns:p14="http://schemas.microsoft.com/office/powerpoint/2010/main" val="2956618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0" kern="1200" dirty="0">
                <a:solidFill>
                  <a:schemeClr val="tx1"/>
                </a:solidFill>
                <a:effectLst/>
                <a:latin typeface="Arial" panose="020B0604020202020204" pitchFamily="34" charset="0"/>
                <a:cs typeface="Arial" panose="020B0604020202020204" pitchFamily="34" charset="0"/>
              </a:rPr>
              <a:t>[Animated slide: Each click show reveals an additional step (5 total) in the tobacco-dopamine reward cycle]</a:t>
            </a: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Cigarettes have been engineered to rapidly deliver nicotine to smokers. Following the inhalation of tobacco smoke, nicotine is delivered within seconds to the addiction centres in the forebrain where it attaches to the specific acetylcholine nicotine receptors. There are thought to be seven different types of nicotine receptors; however, we know that the receptor most involved in nicotine addiction is the alpha4beta2 nicotinic acetylcholine receptor.</a:t>
            </a: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The activation of these receptors stimulates the release of neurotransmitters, such as dopamine and noradrenaline. This results in the perception of pleasure or calmness</a:t>
            </a:r>
            <a:r>
              <a:rPr lang="en-GB" dirty="0">
                <a:latin typeface="Arial" panose="020B0604020202020204" pitchFamily="34" charset="0"/>
                <a:cs typeface="Arial" panose="020B0604020202020204" pitchFamily="34" charset="0"/>
              </a:rPr>
              <a:t>.</a:t>
            </a:r>
            <a:endParaRPr lang="en-GB" sz="1200" b="0" i="0" kern="1200" dirty="0">
              <a:solidFill>
                <a:schemeClr val="tx1"/>
              </a:solidFill>
              <a:effectLst/>
              <a:latin typeface="Arial" panose="020B0604020202020204" pitchFamily="34"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These feelings are short-lived, however. When nicotine and dopamine levels decline, symptoms of withdrawal and urges to smoke emerge.</a:t>
            </a:r>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r>
              <a:rPr lang="en-GB" sz="1200" b="0" i="0" kern="1200" dirty="0">
                <a:solidFill>
                  <a:schemeClr val="tx1"/>
                </a:solidFill>
                <a:effectLst/>
                <a:latin typeface="Arial" panose="020B0604020202020204" pitchFamily="34" charset="0"/>
                <a:cs typeface="Arial" panose="020B0604020202020204" pitchFamily="34" charset="0"/>
              </a:rPr>
              <a:t>Over time </a:t>
            </a:r>
            <a:r>
              <a:rPr lang="en-GB" dirty="0">
                <a:latin typeface="Arial" panose="020B0604020202020204" pitchFamily="34" charset="0"/>
                <a:cs typeface="Arial" panose="020B0604020202020204" pitchFamily="34" charset="0"/>
              </a:rPr>
              <a:t>they will </a:t>
            </a:r>
            <a:r>
              <a:rPr lang="en-GB" sz="1200" b="0" i="0" kern="1200" dirty="0">
                <a:solidFill>
                  <a:schemeClr val="tx1"/>
                </a:solidFill>
                <a:effectLst/>
                <a:latin typeface="Arial" panose="020B0604020202020204" pitchFamily="34" charset="0"/>
                <a:cs typeface="Arial" panose="020B0604020202020204" pitchFamily="34" charset="0"/>
              </a:rPr>
              <a:t>require regular re-administration of nicotine in order to feel comfortable. This is what is known as physical dependence. Once addicted, an individual needs the on-going administration of nicotine in order to maintain that positive state and to prevent withdrawal symptoms.</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cs typeface="Arial" panose="020B0604020202020204" pitchFamily="34" charset="0"/>
              </a:rPr>
              <a:t>Positive Reinforcement:</a:t>
            </a:r>
          </a:p>
          <a:p>
            <a:r>
              <a:rPr lang="en-GB" sz="1200" b="0" i="0" kern="1200" dirty="0">
                <a:solidFill>
                  <a:schemeClr val="tx1"/>
                </a:solidFill>
                <a:effectLst/>
                <a:latin typeface="Arial" panose="020B0604020202020204" pitchFamily="34" charset="0"/>
                <a:cs typeface="Arial" panose="020B0604020202020204" pitchFamily="34" charset="0"/>
              </a:rPr>
              <a:t>Involves seeking out rewarding stimuli (such as eating or drinking).</a:t>
            </a: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cs typeface="Arial" panose="020B0604020202020204" pitchFamily="34" charset="0"/>
              </a:rPr>
              <a:t>Negative Reinforcement:</a:t>
            </a:r>
          </a:p>
          <a:p>
            <a:r>
              <a:rPr lang="en-GB" sz="1200" b="0" i="0" kern="1200" dirty="0">
                <a:solidFill>
                  <a:schemeClr val="tx1"/>
                </a:solidFill>
                <a:effectLst/>
                <a:latin typeface="Arial" panose="020B0604020202020204" pitchFamily="34" charset="0"/>
                <a:cs typeface="Arial" panose="020B0604020202020204" pitchFamily="34" charset="0"/>
              </a:rPr>
              <a:t>Involves avoiding or escaping unpleasant stimuli (such as withdrawal symptoms/pain).</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Many clinicians and </a:t>
            </a:r>
            <a:r>
              <a:rPr lang="en-GB" dirty="0">
                <a:latin typeface="Arial" panose="020B0604020202020204" pitchFamily="34" charset="0"/>
                <a:cs typeface="Arial" panose="020B0604020202020204" pitchFamily="34" charset="0"/>
              </a:rPr>
              <a:t>patients </a:t>
            </a:r>
            <a:r>
              <a:rPr lang="en-GB" sz="1200" b="0" i="0" kern="1200" dirty="0">
                <a:solidFill>
                  <a:schemeClr val="tx1"/>
                </a:solidFill>
                <a:effectLst/>
                <a:latin typeface="Arial" panose="020B0604020202020204" pitchFamily="34" charset="0"/>
                <a:cs typeface="Arial" panose="020B0604020202020204" pitchFamily="34" charset="0"/>
              </a:rPr>
              <a:t>believe that smoking helps people with negative symptoms of schizophrenia (anhedonia, lack of motivation) and </a:t>
            </a:r>
            <a:r>
              <a:rPr lang="en-GB" dirty="0" err="1">
                <a:latin typeface="Arial" panose="020B0604020202020204" pitchFamily="34" charset="0"/>
                <a:cs typeface="Arial" panose="020B0604020202020204" pitchFamily="34" charset="0"/>
              </a:rPr>
              <a:t>cognitivesymptoms</a:t>
            </a:r>
            <a:r>
              <a:rPr lang="en-GB" dirty="0">
                <a:latin typeface="Arial" panose="020B0604020202020204" pitchFamily="34" charset="0"/>
                <a:cs typeface="Arial" panose="020B0604020202020204" pitchFamily="34" charset="0"/>
              </a:rPr>
              <a:t> </a:t>
            </a:r>
            <a:r>
              <a:rPr lang="en-GB" sz="1200" b="0" i="0" kern="1200" dirty="0">
                <a:solidFill>
                  <a:schemeClr val="tx1"/>
                </a:solidFill>
                <a:effectLst/>
                <a:latin typeface="Arial" panose="020B0604020202020204" pitchFamily="34" charset="0"/>
                <a:cs typeface="Arial" panose="020B0604020202020204" pitchFamily="34" charset="0"/>
              </a:rPr>
              <a:t>(difficulty in concentrating, poor memory) because the nicotine from tobacco smoke boosts dopamine in the part of the brain where there is not enough dopamine.</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Nicotine may also help some of the sensory problems patients with psychosis experience – you’ll know from working with patients with schizophrenia that they find it difficult to concentrate on a task, they get easily distracted and find it difficult to concentrate on one thing and get over stimulated easily. Nicotine, in the very short term, might help to correct this, but chronic use of nicotine in the case of tobacco smoking causes lots of other issues, so it’s not a good drug to help with such sensory problems, whereas antipsychotic medicines are. The good news (as you’ll hear later) is you can get nicotine in much cleaner delivery systems than in a tobacco cigarette.</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spcBef>
                <a:spcPts val="800"/>
              </a:spcBef>
              <a:spcAft>
                <a:spcPct val="0"/>
              </a:spcAft>
              <a:buFontTx/>
              <a:buNone/>
            </a:pPr>
            <a:br>
              <a:rPr lang="en-GB" sz="1200" b="0" dirty="0">
                <a:latin typeface="Arial" panose="020B0604020202020204" pitchFamily="34" charset="0"/>
                <a:cs typeface="Arial" panose="020B0604020202020204" pitchFamily="34" charset="0"/>
              </a:rPr>
            </a:br>
            <a:endParaRPr lang="en-GB" sz="1200" b="0" dirty="0">
              <a:latin typeface="Arial" panose="020B0604020202020204" pitchFamily="34"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58</a:t>
            </a:fld>
            <a:endParaRPr lang="en-US"/>
          </a:p>
        </p:txBody>
      </p:sp>
    </p:spTree>
    <p:extLst>
      <p:ext uri="{BB962C8B-B14F-4D97-AF65-F5344CB8AC3E}">
        <p14:creationId xmlns:p14="http://schemas.microsoft.com/office/powerpoint/2010/main" val="9527347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It is experienced as a kind of gnawing hunger for a cigarette or ‘craving’/urge to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Optional Group Discussion: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Some of you may be familiar with nicotine withdrawal symptoms. Can I ask you to call out some of the symptoms that you know about?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[Allow 1-2 minutes for participants to call out their thoughts]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Thank you for sharing your knowledge. </a:t>
            </a:r>
          </a:p>
          <a:p>
            <a:endParaRPr lang="en-GB" sz="1200" dirty="0">
              <a:effectLst/>
              <a:latin typeface="Arial" panose="020B0604020202020204" pitchFamily="34" charset="0"/>
              <a:ea typeface="Geneva" panose="020B0503030404040204"/>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Now let’s have a closer look at withdrawal symptoms.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59</a:t>
            </a:fld>
            <a:endParaRPr lang="en-US"/>
          </a:p>
        </p:txBody>
      </p:sp>
    </p:spTree>
    <p:extLst>
      <p:ext uri="{BB962C8B-B14F-4D97-AF65-F5344CB8AC3E}">
        <p14:creationId xmlns:p14="http://schemas.microsoft.com/office/powerpoint/2010/main" val="38979947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ts val="2500"/>
              </a:lnSpc>
              <a:spcAft>
                <a:spcPts val="1000"/>
              </a:spcAft>
            </a:pPr>
            <a:r>
              <a:rPr lang="en-US" dirty="0">
                <a:latin typeface="Arial" panose="020B0604020202020204" pitchFamily="34" charset="0"/>
                <a:cs typeface="Arial" panose="020B0604020202020204" pitchFamily="34" charset="0"/>
              </a:rPr>
              <a:t>Withdrawal symptoms and cravings are the main reasons why people return to smoking in the early stages of going smokefree</a:t>
            </a:r>
          </a:p>
          <a:p>
            <a:pPr>
              <a:lnSpc>
                <a:spcPts val="2500"/>
              </a:lnSpc>
              <a:spcAft>
                <a:spcPts val="1000"/>
              </a:spcAft>
            </a:pPr>
            <a:endParaRPr lang="en-US" dirty="0">
              <a:latin typeface="Arial" panose="020B0604020202020204" pitchFamily="34" charset="0"/>
              <a:cs typeface="Arial" panose="020B0604020202020204" pitchFamily="34" charset="0"/>
            </a:endParaRPr>
          </a:p>
          <a:p>
            <a:pPr>
              <a:lnSpc>
                <a:spcPts val="2500"/>
              </a:lnSpc>
              <a:spcAft>
                <a:spcPts val="1000"/>
              </a:spcAft>
            </a:pPr>
            <a:r>
              <a:rPr lang="en-US" dirty="0">
                <a:latin typeface="Arial" panose="020B0604020202020204" pitchFamily="34" charset="0"/>
                <a:cs typeface="Arial" panose="020B0604020202020204" pitchFamily="34" charset="0"/>
              </a:rPr>
              <a:t>Withdrawal symptoms can range from mild to severe</a:t>
            </a:r>
          </a:p>
          <a:p>
            <a:endParaRPr lang="en-CA" sz="1200" dirty="0">
              <a:effectLst/>
              <a:latin typeface="Arial" panose="020B0604020202020204" pitchFamily="34" charset="0"/>
              <a:ea typeface="Geneva" panose="020B0503030404040204"/>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The most common withdrawal symptoms are listed on this slide. The second column shows how long these symptoms typically last and the third column shows the rough proportion of people who typically experience these withdrawal symptoms.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dirty="0">
              <a:effectLst/>
              <a:latin typeface="Arial" panose="020B0604020202020204" pitchFamily="34" charset="0"/>
              <a:ea typeface="Geneva" panose="020B0503030404040204"/>
              <a:cs typeface="Arial" panose="020B0604020202020204" pitchFamily="34" charset="0"/>
            </a:endParaRPr>
          </a:p>
          <a:p>
            <a:pPr algn="l" rtl="0" fontAlgn="base">
              <a:buFont typeface="Arial" panose="020B0604020202020204" pitchFamily="34" charset="0"/>
              <a:buChar char="•"/>
            </a:pPr>
            <a:r>
              <a:rPr lang="en-US" sz="1200" b="0" i="0" u="none" strike="noStrike" dirty="0">
                <a:solidFill>
                  <a:srgbClr val="414141"/>
                </a:solidFill>
                <a:effectLst/>
                <a:latin typeface="Arial" panose="020B0604020202020204" pitchFamily="34" charset="0"/>
                <a:cs typeface="Arial" panose="020B0604020202020204" pitchFamily="34" charset="0"/>
              </a:rPr>
              <a:t>Symptoms are usually </a:t>
            </a:r>
            <a:r>
              <a:rPr lang="en-US" sz="1200" b="1" i="0" u="none" strike="noStrike" dirty="0">
                <a:solidFill>
                  <a:srgbClr val="005EB8"/>
                </a:solidFill>
                <a:effectLst/>
                <a:latin typeface="Arial" panose="020B0604020202020204" pitchFamily="34" charset="0"/>
                <a:cs typeface="Arial" panose="020B0604020202020204" pitchFamily="34" charset="0"/>
              </a:rPr>
              <a:t>strongest in the first few weeks of stopping </a:t>
            </a:r>
            <a:r>
              <a:rPr lang="en-US" sz="1200" b="0" i="0" dirty="0">
                <a:solidFill>
                  <a:srgbClr val="005EB8"/>
                </a:solidFill>
                <a:effectLst/>
                <a:latin typeface="Arial" panose="020B0604020202020204" pitchFamily="34" charset="0"/>
                <a:cs typeface="Arial" panose="020B0604020202020204" pitchFamily="34" charset="0"/>
              </a:rPr>
              <a:t>​ </a:t>
            </a:r>
            <a:r>
              <a:rPr lang="en-US" sz="1200" b="0" i="0" u="none" strike="noStrike" dirty="0">
                <a:solidFill>
                  <a:srgbClr val="414141"/>
                </a:solidFill>
                <a:effectLst/>
                <a:latin typeface="Arial" panose="020B0604020202020204" pitchFamily="34" charset="0"/>
                <a:cs typeface="Arial" panose="020B0604020202020204" pitchFamily="34" charset="0"/>
              </a:rPr>
              <a:t>and declines after that, but </a:t>
            </a:r>
            <a:r>
              <a:rPr lang="en-US" sz="1200" b="1" i="0" u="none" strike="noStrike" dirty="0">
                <a:solidFill>
                  <a:srgbClr val="005EB8"/>
                </a:solidFill>
                <a:effectLst/>
                <a:latin typeface="Arial" panose="020B0604020202020204" pitchFamily="34" charset="0"/>
                <a:cs typeface="Arial" panose="020B0604020202020204" pitchFamily="34" charset="0"/>
              </a:rPr>
              <a:t>sometimes it persists</a:t>
            </a:r>
            <a:r>
              <a:rPr lang="en-US" sz="1200" b="0" i="0" u="none" strike="noStrike" dirty="0">
                <a:solidFill>
                  <a:srgbClr val="414141"/>
                </a:solidFill>
                <a:effectLst/>
                <a:latin typeface="Arial" panose="020B0604020202020204" pitchFamily="34" charset="0"/>
                <a:cs typeface="Arial" panose="020B0604020202020204" pitchFamily="34" charset="0"/>
              </a:rPr>
              <a:t> and the desire and </a:t>
            </a:r>
            <a:r>
              <a:rPr lang="en-US" sz="1200" b="0" i="0" dirty="0">
                <a:solidFill>
                  <a:srgbClr val="414141"/>
                </a:solidFill>
                <a:effectLst/>
                <a:latin typeface="Arial" panose="020B0604020202020204" pitchFamily="34" charset="0"/>
                <a:cs typeface="Arial" panose="020B0604020202020204" pitchFamily="34" charset="0"/>
              </a:rPr>
              <a:t>​ </a:t>
            </a:r>
            <a:r>
              <a:rPr lang="en-US" sz="1200" b="0" i="0" u="none" strike="noStrike" dirty="0">
                <a:solidFill>
                  <a:srgbClr val="414141"/>
                </a:solidFill>
                <a:effectLst/>
                <a:latin typeface="Arial" panose="020B0604020202020204" pitchFamily="34" charset="0"/>
                <a:cs typeface="Arial" panose="020B0604020202020204" pitchFamily="34" charset="0"/>
              </a:rPr>
              <a:t>urge to smoke can be triggered months or years after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Urges to smoke aren’t strictly speaking a withdrawal symptom but, as you can see, are experienced by the vast majority of smokers who make a quit attempt and are predictive of relapse</a:t>
            </a:r>
            <a:endParaRPr lang="en-US" sz="1200" b="0" i="0" u="none" strike="noStrike" dirty="0">
              <a:solidFill>
                <a:srgbClr val="414141"/>
              </a:solidFill>
              <a:effectLst/>
              <a:latin typeface="Arial" panose="020B0604020202020204" pitchFamily="34" charset="0"/>
              <a:ea typeface="Geneva" panose="020B0503030404040204"/>
              <a:cs typeface="Arial" panose="020B0604020202020204" pitchFamily="34" charset="0"/>
            </a:endParaRPr>
          </a:p>
          <a:p>
            <a:endParaRPr lang="en-US" sz="1200" b="0" i="0" u="none" strike="noStrike" dirty="0">
              <a:solidFill>
                <a:srgbClr val="414141"/>
              </a:solidFill>
              <a:effectLst/>
              <a:latin typeface="Arial" panose="020B0604020202020204" pitchFamily="34" charset="0"/>
              <a:ea typeface="Geneva" panose="020B0503030404040204"/>
              <a:cs typeface="Arial" panose="020B0604020202020204" pitchFamily="34" charset="0"/>
            </a:endParaRPr>
          </a:p>
          <a:p>
            <a:r>
              <a:rPr lang="en-US" sz="1200" b="0" i="0" u="none" strike="noStrike" dirty="0">
                <a:solidFill>
                  <a:srgbClr val="414141"/>
                </a:solidFill>
                <a:effectLst/>
                <a:latin typeface="Arial" panose="020B0604020202020204" pitchFamily="34" charset="0"/>
                <a:ea typeface="Geneva" panose="020B0503030404040204"/>
                <a:cs typeface="Arial" panose="020B0604020202020204" pitchFamily="34" charset="0"/>
              </a:rPr>
              <a:t>Individuals can experience </a:t>
            </a:r>
            <a:r>
              <a:rPr lang="en-US" sz="1200" b="0" i="0" u="none" strike="noStrike" dirty="0">
                <a:solidFill>
                  <a:srgbClr val="414141"/>
                </a:solidFill>
                <a:effectLst/>
                <a:latin typeface="Arial" panose="020B0604020202020204" pitchFamily="34" charset="0"/>
                <a:cs typeface="Arial" panose="020B0604020202020204" pitchFamily="34" charset="0"/>
              </a:rPr>
              <a:t>as </a:t>
            </a:r>
            <a:r>
              <a:rPr lang="en-US" sz="1200" b="1" i="0" u="none" strike="noStrike" dirty="0">
                <a:solidFill>
                  <a:srgbClr val="005EB8"/>
                </a:solidFill>
                <a:effectLst/>
                <a:latin typeface="Arial" panose="020B0604020202020204" pitchFamily="34" charset="0"/>
                <a:cs typeface="Arial" panose="020B0604020202020204" pitchFamily="34" charset="0"/>
              </a:rPr>
              <a:t>powerful desires and urges </a:t>
            </a:r>
            <a:r>
              <a:rPr lang="en-US" sz="1200" b="0" i="0" dirty="0">
                <a:solidFill>
                  <a:srgbClr val="005EB8"/>
                </a:solidFill>
                <a:effectLst/>
                <a:latin typeface="Arial" panose="020B0604020202020204" pitchFamily="34" charset="0"/>
                <a:cs typeface="Arial" panose="020B0604020202020204" pitchFamily="34" charset="0"/>
              </a:rPr>
              <a:t>​ </a:t>
            </a:r>
            <a:r>
              <a:rPr lang="en-US" sz="1200" b="1" i="0" u="none" strike="noStrike" dirty="0">
                <a:solidFill>
                  <a:srgbClr val="005EB8"/>
                </a:solidFill>
                <a:effectLst/>
                <a:latin typeface="Arial" panose="020B0604020202020204" pitchFamily="34" charset="0"/>
                <a:cs typeface="Arial" panose="020B0604020202020204" pitchFamily="34" charset="0"/>
              </a:rPr>
              <a:t>to smoke</a:t>
            </a:r>
            <a:r>
              <a:rPr lang="en-US" sz="1200" b="0" i="0" u="none" strike="noStrike" dirty="0">
                <a:solidFill>
                  <a:srgbClr val="414141"/>
                </a:solidFill>
                <a:effectLst/>
                <a:latin typeface="Arial" panose="020B0604020202020204" pitchFamily="34" charset="0"/>
                <a:cs typeface="Arial" panose="020B0604020202020204" pitchFamily="34" charset="0"/>
              </a:rPr>
              <a:t> when they stop or are unable to smoke</a:t>
            </a:r>
            <a:r>
              <a:rPr lang="en-US" sz="1200" b="0" i="0" dirty="0">
                <a:solidFill>
                  <a:srgbClr val="414141"/>
                </a:solidFill>
                <a:effectLst/>
                <a:latin typeface="Arial" panose="020B0604020202020204" pitchFamily="34" charset="0"/>
                <a:cs typeface="Arial" panose="020B0604020202020204" pitchFamily="34" charset="0"/>
              </a:rPr>
              <a:t>​. </a:t>
            </a:r>
            <a:r>
              <a:rPr lang="en-GB" sz="1200" dirty="0">
                <a:effectLst/>
                <a:latin typeface="Arial" panose="020B0604020202020204" pitchFamily="34" charset="0"/>
                <a:ea typeface="Geneva" panose="020B0503030404040204"/>
                <a:cs typeface="Arial" panose="020B0604020202020204" pitchFamily="34" charset="0"/>
              </a:rPr>
              <a:t>It is experienced as a kind of gnawing hunger for a cigarette or ‘craving’/urge to smoke.</a:t>
            </a:r>
          </a:p>
          <a:p>
            <a:pPr algn="l" rtl="0" fontAlgn="base">
              <a:buFont typeface="Arial" panose="020B0604020202020204" pitchFamily="34" charset="0"/>
              <a:buChar char="•"/>
            </a:pPr>
            <a:endParaRPr lang="en-US" sz="1200" b="0" i="0" u="none" strike="noStrike" dirty="0">
              <a:solidFill>
                <a:srgbClr val="414141"/>
              </a:solidFill>
              <a:effectLst/>
              <a:latin typeface="Arial" panose="020B0604020202020204" pitchFamily="34"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Poor concentration for example is reported by approximately 60% of people making a quit attempt and typically lasts about two weeks from stopping. One-in-four tobacco users reports night wakening or disturbed sleep, but these typically subside quickly. The majority (50%-60%) will experience irritability, restlessness, and depression which will typically last for less than four weeks. Constipation can be expected in less than 20% of tobacco users but can last for more than a month.</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We know that people with SMI tend to experience greater withdrawal symptoms than the general population of smokers. A key part of our role is to ensure we assist them with coping with withdrawal and cravings.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br>
              <a:rPr lang="en-CA" sz="1200" b="1" dirty="0">
                <a:effectLst/>
                <a:latin typeface="Arial" panose="020B0604020202020204" pitchFamily="34" charset="0"/>
                <a:ea typeface="Geneva" panose="020B0503030404040204"/>
                <a:cs typeface="Arial" panose="020B0604020202020204" pitchFamily="34" charset="0"/>
              </a:rPr>
            </a:br>
            <a:r>
              <a:rPr lang="en-CA" sz="1200" b="1" dirty="0">
                <a:effectLst/>
                <a:latin typeface="Arial" panose="020B0604020202020204" pitchFamily="34" charset="0"/>
                <a:ea typeface="Geneva" panose="020B0503030404040204"/>
                <a:cs typeface="Arial" panose="020B0604020202020204" pitchFamily="34" charset="0"/>
              </a:rPr>
              <a:t>Suggested group discussion question: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What do these symptoms remind you of?  Generate a discussion about how tobacco withdrawal symptoms can get confused with mental health symptoms/ mental health relapse – it’s therefore important to know about patients' mental health relapse signatures and plan before they stop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It can be helpful to inform patients of these withdrawal symptoms are: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Normal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Are typically more severe in the first few days and gradually reduce as long as they don’t have even one puff on a cigarette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Will usually disappear within four weeks of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a:lnSpc>
                <a:spcPts val="2500"/>
              </a:lnSpc>
              <a:spcAft>
                <a:spcPts val="1000"/>
              </a:spcAft>
            </a:pPr>
            <a:r>
              <a:rPr lang="en-US" dirty="0">
                <a:latin typeface="Arial" panose="020B0604020202020204" pitchFamily="34" charset="0"/>
                <a:cs typeface="Arial" panose="020B0604020202020204" pitchFamily="34" charset="0"/>
              </a:rPr>
              <a:t>If the person can remain </a:t>
            </a:r>
            <a:r>
              <a:rPr lang="en-US" b="1" dirty="0">
                <a:solidFill>
                  <a:schemeClr val="accent1"/>
                </a:solidFill>
                <a:latin typeface="Arial" panose="020B0604020202020204" pitchFamily="34" charset="0"/>
                <a:cs typeface="Arial" panose="020B0604020202020204" pitchFamily="34" charset="0"/>
              </a:rPr>
              <a:t>totally abstinent and stay smokefree,</a:t>
            </a:r>
            <a:r>
              <a:rPr lang="en-US" dirty="0">
                <a:latin typeface="Arial" panose="020B0604020202020204" pitchFamily="34" charset="0"/>
                <a:cs typeface="Arial" panose="020B0604020202020204" pitchFamily="34" charset="0"/>
              </a:rPr>
              <a:t> symptoms will become less severe and frequent, most disappear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by four weeks after stopping</a:t>
            </a:r>
          </a:p>
          <a:p>
            <a:pPr eaLnBrk="1" hangingPunct="1"/>
            <a:endParaRPr lang="en-GB" sz="1200" kern="1200" dirty="0">
              <a:solidFill>
                <a:schemeClr val="tx1"/>
              </a:solidFill>
              <a:latin typeface="Arial" panose="020B0604020202020204" pitchFamily="34" charset="0"/>
              <a:ea typeface="Geneva" pitchFamily="-109" charset="0"/>
              <a:cs typeface="Arial" panose="020B0604020202020204" pitchFamily="34" charset="0"/>
            </a:endParaRPr>
          </a:p>
          <a:p>
            <a:pPr eaLnBrk="1" hangingPunct="1"/>
            <a:r>
              <a:rPr lang="en-GB" sz="1200" kern="1200" dirty="0">
                <a:solidFill>
                  <a:schemeClr val="tx1"/>
                </a:solidFill>
                <a:latin typeface="Arial" panose="020B0604020202020204" pitchFamily="34" charset="0"/>
                <a:ea typeface="Geneva" pitchFamily="-109" charset="0"/>
                <a:cs typeface="Arial" panose="020B0604020202020204" pitchFamily="34" charset="0"/>
              </a:rPr>
              <a:t>These withdrawal symptoms can be managed with use of NRT. Most of the withdrawal symptoms, as long as the person does not smoke, will reduce during the four weeks following her quit date.  </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Light headedness </a:t>
            </a:r>
            <a:r>
              <a:rPr lang="en-GB" sz="1200" dirty="0">
                <a:effectLst/>
                <a:latin typeface="Arial" panose="020B0604020202020204" pitchFamily="34" charset="0"/>
                <a:ea typeface="Geneva" panose="020B0503030404040204"/>
                <a:cs typeface="Arial" panose="020B0604020202020204" pitchFamily="34" charset="0"/>
              </a:rPr>
              <a:t>Increase in oxygen to the brain after carbon monoxide has left the body.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Night-time awakenings </a:t>
            </a:r>
            <a:r>
              <a:rPr lang="en-GB" sz="1200" dirty="0">
                <a:effectLst/>
                <a:latin typeface="Arial" panose="020B0604020202020204" pitchFamily="34" charset="0"/>
                <a:ea typeface="Geneva" panose="020B0503030404040204"/>
                <a:cs typeface="Arial" panose="020B0604020202020204" pitchFamily="34" charset="0"/>
              </a:rPr>
              <a:t>The smoker’s bodily rhythms have to adapt to their new smoke-free status. Heavy smokers often wake during the night craving nicotine as this was part of their smoking routine. Some quitters have ‘smoking dreams’.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Urges to smoke </a:t>
            </a:r>
            <a:r>
              <a:rPr lang="en-GB" sz="1200" dirty="0">
                <a:effectLst/>
                <a:latin typeface="Arial" panose="020B0604020202020204" pitchFamily="34" charset="0"/>
                <a:ea typeface="Geneva" panose="020B0503030404040204"/>
                <a:cs typeface="Arial" panose="020B0604020202020204" pitchFamily="34" charset="0"/>
              </a:rPr>
              <a:t>This is often the most troublesome symptom. Early on the quitter may feel that they are craving continuously but after a week or so they are usually able to identify specific craving attacks or episodes. These cravings can be triggered by certain situations (cues).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Poor concentration </a:t>
            </a:r>
            <a:r>
              <a:rPr lang="en-GB" sz="1200" dirty="0">
                <a:effectLst/>
                <a:latin typeface="Arial" panose="020B0604020202020204" pitchFamily="34" charset="0"/>
                <a:ea typeface="Geneva" panose="020B0503030404040204"/>
                <a:cs typeface="Arial" panose="020B0604020202020204" pitchFamily="34" charset="0"/>
              </a:rPr>
              <a:t>Mainly due to lack of nicotine but they are also distracted by their quit attempt.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Restlessness </a:t>
            </a:r>
            <a:r>
              <a:rPr lang="en-GB" sz="1200" dirty="0">
                <a:effectLst/>
                <a:latin typeface="Arial" panose="020B0604020202020204" pitchFamily="34" charset="0"/>
                <a:ea typeface="Geneva" panose="020B0503030404040204"/>
                <a:cs typeface="Arial" panose="020B0604020202020204" pitchFamily="34" charset="0"/>
              </a:rPr>
              <a:t>Some quitters find that they don’t know what to do with themselves – keeping busy and absorbed in activities may help.</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Irritability </a:t>
            </a:r>
            <a:r>
              <a:rPr lang="en-GB" sz="1200" dirty="0">
                <a:effectLst/>
                <a:latin typeface="Arial" panose="020B0604020202020204" pitchFamily="34" charset="0"/>
                <a:ea typeface="Geneva" panose="020B0503030404040204"/>
                <a:cs typeface="Arial" panose="020B0604020202020204" pitchFamily="34" charset="0"/>
              </a:rPr>
              <a:t>Due to loss of nicotine.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Depression </a:t>
            </a:r>
            <a:r>
              <a:rPr lang="en-GB" sz="1200" dirty="0">
                <a:effectLst/>
                <a:latin typeface="Arial" panose="020B0604020202020204" pitchFamily="34" charset="0"/>
                <a:ea typeface="Geneva" panose="020B0503030404040204"/>
                <a:cs typeface="Arial" panose="020B0604020202020204" pitchFamily="34" charset="0"/>
              </a:rPr>
              <a:t>Some people go through a grieving process/reduced dopamine levels as the body readjusts.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Increased appetite/weight gain </a:t>
            </a:r>
            <a:r>
              <a:rPr lang="en-GB" sz="1200" dirty="0">
                <a:effectLst/>
                <a:latin typeface="Arial" panose="020B0604020202020204" pitchFamily="34" charset="0"/>
                <a:ea typeface="Geneva" panose="020B0503030404040204"/>
                <a:cs typeface="Arial" panose="020B0604020202020204" pitchFamily="34" charset="0"/>
              </a:rPr>
              <a:t>Smoking increases metabolism and supresses appetite; therefore, when a smoker stops their metabolism slows and they experience increased appetite. There is also an increase in taste and smell once quit.</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a:effectLst/>
                <a:latin typeface="Arial" panose="020B0604020202020204" pitchFamily="34" charset="0"/>
                <a:ea typeface="Geneva" panose="020B0503030404040204"/>
                <a:cs typeface="Arial" panose="020B0604020202020204" pitchFamily="34" charset="0"/>
              </a:rPr>
              <a:t>The risk of continuing to smoke far outweighs the risk of some extra weight gain, but for some putting on weight is a serious personal barrier to stopping and it’s therefore important we consider how to respond – more on this one later.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Other withdrawal symptoms include:</a:t>
            </a:r>
            <a:r>
              <a:rPr lang="en-GB" sz="1200" dirty="0">
                <a:effectLst/>
                <a:latin typeface="Arial" panose="020B0604020202020204" pitchFamily="34" charset="0"/>
                <a:ea typeface="Geneva" panose="020B0503030404040204"/>
                <a:cs typeface="Arial" panose="020B0604020202020204" pitchFamily="34" charset="0"/>
              </a:rPr>
              <a:t> mouth ulcers, constipation.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60</a:t>
            </a:fld>
            <a:endParaRPr lang="en-US"/>
          </a:p>
        </p:txBody>
      </p:sp>
    </p:spTree>
    <p:extLst>
      <p:ext uri="{BB962C8B-B14F-4D97-AF65-F5344CB8AC3E}">
        <p14:creationId xmlns:p14="http://schemas.microsoft.com/office/powerpoint/2010/main" val="2643093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latin typeface="Arial" panose="020B0604020202020204" pitchFamily="34" charset="0"/>
                <a:cs typeface="Arial" panose="020B0604020202020204" pitchFamily="34" charset="0"/>
              </a:rPr>
              <a:t>[Review aim of the course]  </a:t>
            </a:r>
          </a:p>
          <a:p>
            <a:r>
              <a:rPr lang="en-US"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This two-day course is for NHS staff who will be delivering specialist tobacco dependence treatment to patients during admission to hospital.  The course was designed by the National Centre for Smoking Cessation and Training in collaboration with leading national experts to equip TDAs working in inpatient settings with a strong foundation to carry out their role. </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course aims to increase your knowledge, skills and confidence in the delivery of specialist tobacco dependence treatment in the inpatient setting using the latest evidence best practices. </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The course combines updates on latest evidence-base practices for addressing tobacco use with patients’ in hospital. Throughout the course we focus on developing skills for delivering support in the inpatient setting. We feature throughout the course skills demonstration and there will be opportunity for you to participate in skills practice exercises.   </a:t>
            </a:r>
          </a:p>
          <a:p>
            <a:r>
              <a:rPr lang="en-US"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For participants who are new to the TDA role, this course will provide a foundation for developing confidence in the skills and competences required to support patients with a smokefree admission and; for more experienced attendees, the aim will be to build on existing skills and competences.</a:t>
            </a:r>
            <a:r>
              <a:rPr lang="en-US"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This course should be complemented by local training and for practitioners to be effective they must also, observe an experienced practitioner before seeing patients, be observed themselves and receive regular support and supervision. They should also engage in continuing professional development activities and ensure that a minimum number of patients are seen a year to maintain their knowledge and skills.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21065170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dirty="0">
                <a:latin typeface="Arial" panose="020B0604020202020204" pitchFamily="34" charset="0"/>
                <a:cs typeface="Arial" panose="020B0604020202020204" pitchFamily="34" charset="0"/>
              </a:rPr>
              <a:t>This is a great slide as it shows in very simple terms nicotine levels in the blood stream over the course of a day for a person who smokes. </a:t>
            </a:r>
          </a:p>
          <a:p>
            <a:pPr>
              <a:spcBef>
                <a:spcPts val="0"/>
              </a:spcBef>
              <a:spcAft>
                <a:spcPts val="0"/>
              </a:spcAft>
            </a:pPr>
            <a:endParaRPr lang="en-US" dirty="0">
              <a:latin typeface="Arial" panose="020B0604020202020204" pitchFamily="34" charset="0"/>
              <a:cs typeface="Arial" panose="020B060402020202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Each time the patient smokes they receive a hit of nicotine and the associated high, however, very quickly they experience a drop and begin to experience withdrawal symptoms and urges to spikes. These spikes and troughs are what the individuals experiences all day and what drives them to smoke again. </a:t>
            </a:r>
          </a:p>
          <a:p>
            <a:pPr>
              <a:spcBef>
                <a:spcPts val="0"/>
              </a:spcBef>
              <a:spcAft>
                <a:spcPts val="0"/>
              </a:spcAft>
            </a:pPr>
            <a:endParaRPr lang="en-US" dirty="0">
              <a:latin typeface="Arial" panose="020B0604020202020204" pitchFamily="34" charset="0"/>
              <a:cs typeface="Arial" panose="020B060402020202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A very important point to make here is that when HCP facilitate smoking in MH settings, this can feel like the kind thing to do but actually what we are doing is repeatedly driving patients into withdrawal. It would be kinder to provide prompt and plentiful replacement of clean nicotine through NRT or nicotine vapes</a:t>
            </a:r>
          </a:p>
          <a:p>
            <a:pPr>
              <a:spcBef>
                <a:spcPts val="0"/>
              </a:spcBef>
              <a:spcAft>
                <a:spcPts val="0"/>
              </a:spcAft>
            </a:pPr>
            <a:endParaRPr lang="en-US" dirty="0">
              <a:latin typeface="Arial" panose="020B0604020202020204" pitchFamily="34" charset="0"/>
              <a:cs typeface="Arial" panose="020B0604020202020204" pitchFamily="34" charset="0"/>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61</a:t>
            </a:fld>
            <a:endParaRPr lang="en-US"/>
          </a:p>
        </p:txBody>
      </p:sp>
    </p:spTree>
    <p:extLst>
      <p:ext uri="{BB962C8B-B14F-4D97-AF65-F5344CB8AC3E}">
        <p14:creationId xmlns:p14="http://schemas.microsoft.com/office/powerpoint/2010/main" val="1321116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i="0" dirty="0">
                <a:latin typeface="Arial" panose="020B0604020202020204" pitchFamily="34" charset="0"/>
                <a:cs typeface="Arial" panose="020B0604020202020204" pitchFamily="34" charset="0"/>
              </a:rPr>
              <a:t>Many people who smoke have done so since they were teenagers. </a:t>
            </a:r>
            <a:endParaRPr lang="en-US" i="0" dirty="0">
              <a:latin typeface="Arial" panose="020B0604020202020204" pitchFamily="34" charset="0"/>
              <a:cs typeface="Arial" panose="020B0604020202020204" pitchFamily="34" charset="0"/>
            </a:endParaRP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For many people who smoke, smoking has become a deeply entrenched behaviour that is tied to many aspects of their life and daily routines.</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Patients will share with you they have regular times of day, places, and people they smoke with. The act of smoking has for many become a part of their daily routines and social relationships. Smoking is often associated with stress, celebration, boredom other moods. </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Patients will have situations and places where they have always smoked that they will be challenged and will need to be considered in their treatment plan. </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In addition to addiction, tobacco use becomes integral to individuals’ daily routines, and this further reinforces tobacco dependence. Smoking can often be used as a method of coping with</a:t>
            </a:r>
          </a:p>
          <a:p>
            <a:r>
              <a:rPr lang="en-GB" i="0" dirty="0">
                <a:latin typeface="Arial" panose="020B0604020202020204" pitchFamily="34" charset="0"/>
                <a:cs typeface="Arial" panose="020B0604020202020204" pitchFamily="34" charset="0"/>
              </a:rPr>
              <a:t>stress, when socialising, and in the management of some underlying mental health disorders.</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What does this mean? In addition to addressing the tobacco dependence, support is necessary to change routines and behaviours to support a smokefree lifestyle.</a:t>
            </a:r>
          </a:p>
          <a:p>
            <a:endParaRPr lang="en-GB" altLang="en-US" dirty="0">
              <a:ea typeface="ＭＳ Ｐゴシック"/>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62</a:t>
            </a:fld>
            <a:endParaRPr lang="en-US"/>
          </a:p>
        </p:txBody>
      </p:sp>
    </p:spTree>
    <p:extLst>
      <p:ext uri="{BB962C8B-B14F-4D97-AF65-F5344CB8AC3E}">
        <p14:creationId xmlns:p14="http://schemas.microsoft.com/office/powerpoint/2010/main" val="15835298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Arial" panose="020B0604020202020204" pitchFamily="34" charset="0"/>
                <a:cs typeface="Arial" panose="020B0604020202020204" pitchFamily="34" charset="0"/>
              </a:rPr>
              <a:t>There is also a genetic component to how easily someone can become dependent on smoking, how much they smoke per day, and how easy it is to stop smoking.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Research has shown that there are many genetic factors that contribute to tobacco dependence.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For example the speed at which nicotine is </a:t>
            </a:r>
            <a:r>
              <a:rPr lang="en-US" dirty="0" err="1">
                <a:latin typeface="Arial" panose="020B0604020202020204" pitchFamily="34" charset="0"/>
                <a:cs typeface="Arial" panose="020B0604020202020204" pitchFamily="34" charset="0"/>
              </a:rPr>
              <a:t>metabolised</a:t>
            </a:r>
            <a:r>
              <a:rPr lang="en-US" dirty="0">
                <a:latin typeface="Arial" panose="020B0604020202020204" pitchFamily="34" charset="0"/>
                <a:cs typeface="Arial" panose="020B0604020202020204" pitchFamily="34" charset="0"/>
              </a:rPr>
              <a:t> is  genetically determined. There are fast and slow nicotine </a:t>
            </a:r>
            <a:r>
              <a:rPr lang="en-US" dirty="0" err="1">
                <a:latin typeface="Arial" panose="020B0604020202020204" pitchFamily="34" charset="0"/>
                <a:cs typeface="Arial" panose="020B0604020202020204" pitchFamily="34" charset="0"/>
              </a:rPr>
              <a:t>metabolisers</a:t>
            </a:r>
            <a:r>
              <a:rPr lang="en-US" dirty="0">
                <a:latin typeface="Arial" panose="020B0604020202020204" pitchFamily="34" charset="0"/>
                <a:cs typeface="Arial" panose="020B0604020202020204" pitchFamily="34" charset="0"/>
              </a:rPr>
              <a:t>. Slow nicotine nicotine </a:t>
            </a:r>
            <a:r>
              <a:rPr lang="en-US" dirty="0" err="1">
                <a:latin typeface="Arial" panose="020B0604020202020204" pitchFamily="34" charset="0"/>
                <a:cs typeface="Arial" panose="020B0604020202020204" pitchFamily="34" charset="0"/>
              </a:rPr>
              <a:t>metabolisers</a:t>
            </a:r>
            <a:r>
              <a:rPr lang="en-US" dirty="0">
                <a:latin typeface="Arial" panose="020B0604020202020204" pitchFamily="34" charset="0"/>
                <a:cs typeface="Arial" panose="020B0604020202020204" pitchFamily="34" charset="0"/>
              </a:rPr>
              <a:t> will typically smoke fewer cigarettes, have fewer withdrawal symptoms when they quit, more success with stopping and better response to treatment. Fast nicotine </a:t>
            </a:r>
            <a:r>
              <a:rPr lang="en-US" dirty="0" err="1">
                <a:latin typeface="Arial" panose="020B0604020202020204" pitchFamily="34" charset="0"/>
                <a:cs typeface="Arial" panose="020B0604020202020204" pitchFamily="34" charset="0"/>
              </a:rPr>
              <a:t>metabolisers</a:t>
            </a:r>
            <a:r>
              <a:rPr lang="en-US" dirty="0">
                <a:latin typeface="Arial" panose="020B0604020202020204" pitchFamily="34" charset="0"/>
                <a:cs typeface="Arial" panose="020B0604020202020204" pitchFamily="34" charset="0"/>
              </a:rPr>
              <a:t> on the other hand will smoke more heavily, experience greater withdrawal symptoms and have greater difficulty with stopping successfully.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63</a:t>
            </a:fld>
            <a:endParaRPr lang="en-US"/>
          </a:p>
        </p:txBody>
      </p:sp>
    </p:spTree>
    <p:extLst>
      <p:ext uri="{BB962C8B-B14F-4D97-AF65-F5344CB8AC3E}">
        <p14:creationId xmlns:p14="http://schemas.microsoft.com/office/powerpoint/2010/main" val="38217482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[Play film clip]</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Ask participants if they have any comments following the film clip.</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64</a:t>
            </a:fld>
            <a:endParaRPr lang="en-US"/>
          </a:p>
        </p:txBody>
      </p:sp>
    </p:spTree>
    <p:extLst>
      <p:ext uri="{BB962C8B-B14F-4D97-AF65-F5344CB8AC3E}">
        <p14:creationId xmlns:p14="http://schemas.microsoft.com/office/powerpoint/2010/main" val="28257262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ea typeface="Calibri"/>
                <a:cs typeface="Arial" panose="020B0604020202020204" pitchFamily="34" charset="0"/>
              </a:rPr>
              <a:t>[Animated slide]</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Now that we have reviewed tobacco dependence, we want to make a shared promise with one another. </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That is that we will never again refer to tobacco dependence as a ’lifestyle choice’ or ‘bad habit’ or even ‘a personal freedom’ as we often hear.</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It is a powerful addiction and it is a chronic relapsing clinical condition. </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This reframing is key to ensuring as we would in treating any other clinical condition ensure patients have access to treatment and support.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65</a:t>
            </a:fld>
            <a:endParaRPr lang="en-US"/>
          </a:p>
        </p:txBody>
      </p:sp>
    </p:spTree>
    <p:extLst>
      <p:ext uri="{BB962C8B-B14F-4D97-AF65-F5344CB8AC3E}">
        <p14:creationId xmlns:p14="http://schemas.microsoft.com/office/powerpoint/2010/main" val="23383213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Geneva" pitchFamily="-109" charset="0"/>
                <a:cs typeface="Geneva" pitchFamily="-109" charset="0"/>
              </a:rPr>
              <a:t>[</a:t>
            </a:r>
            <a:r>
              <a:rPr lang="en-US" sz="1200" kern="1200" dirty="0">
                <a:solidFill>
                  <a:schemeClr val="tx1"/>
                </a:solidFill>
                <a:latin typeface="Arial" panose="020B0604020202020204" pitchFamily="34" charset="0"/>
                <a:ea typeface="Geneva" pitchFamily="-109" charset="0"/>
                <a:cs typeface="Arial" panose="020B0604020202020204" pitchFamily="34" charset="0"/>
              </a:rPr>
              <a:t>Read out the summary points.]</a:t>
            </a:r>
          </a:p>
          <a:p>
            <a:endParaRPr lang="en-US" sz="1200" kern="1200" dirty="0">
              <a:solidFill>
                <a:schemeClr val="tx1"/>
              </a:solidFill>
              <a:latin typeface="Arial" panose="020B0604020202020204" pitchFamily="34" charset="0"/>
              <a:ea typeface="Geneva" pitchFamily="-109" charset="0"/>
              <a:cs typeface="Arial" panose="020B0604020202020204" pitchFamily="34" charset="0"/>
            </a:endParaRPr>
          </a:p>
          <a:p>
            <a:pPr eaLnBrk="1" fontAlgn="auto" hangingPunct="1">
              <a:spcBef>
                <a:spcPts val="0"/>
              </a:spcBef>
              <a:spcAft>
                <a:spcPts val="0"/>
              </a:spcAft>
              <a:defRPr/>
            </a:pPr>
            <a:r>
              <a:rPr lang="en-GB" dirty="0">
                <a:latin typeface="Arial" panose="020B0604020202020204" pitchFamily="34" charset="0"/>
                <a:ea typeface="+mn-ea"/>
                <a:cs typeface="Arial" panose="020B0604020202020204" pitchFamily="34" charset="0"/>
              </a:rPr>
              <a:t>It is </a:t>
            </a:r>
            <a:r>
              <a:rPr lang="en-GB" sz="1200" kern="1200" dirty="0">
                <a:solidFill>
                  <a:schemeClr val="tx1"/>
                </a:solidFill>
                <a:effectLst/>
                <a:latin typeface="Arial" panose="020B0604020202020204" pitchFamily="34" charset="0"/>
                <a:ea typeface="+mn-ea"/>
                <a:cs typeface="Arial" panose="020B0604020202020204" pitchFamily="34" charset="0"/>
              </a:rPr>
              <a:t>important for all</a:t>
            </a:r>
            <a:r>
              <a:rPr lang="en-GB" sz="1200" kern="1200" baseline="0" dirty="0">
                <a:solidFill>
                  <a:schemeClr val="tx1"/>
                </a:solidFill>
                <a:effectLst/>
                <a:latin typeface="Arial" panose="020B0604020202020204" pitchFamily="34" charset="0"/>
                <a:ea typeface="+mn-ea"/>
                <a:cs typeface="Arial" panose="020B0604020202020204" pitchFamily="34" charset="0"/>
              </a:rPr>
              <a:t> clinicians to have a understand the </a:t>
            </a:r>
            <a:r>
              <a:rPr lang="en-GB" sz="1200" kern="1200" baseline="0" dirty="0" err="1">
                <a:solidFill>
                  <a:schemeClr val="tx1"/>
                </a:solidFill>
                <a:effectLst/>
                <a:latin typeface="Arial" panose="020B0604020202020204" pitchFamily="34" charset="0"/>
                <a:ea typeface="+mn-ea"/>
                <a:cs typeface="Arial" panose="020B0604020202020204" pitchFamily="34" charset="0"/>
              </a:rPr>
              <a:t>patho</a:t>
            </a:r>
            <a:r>
              <a:rPr lang="en-GB" sz="1200" kern="1200" baseline="0" dirty="0">
                <a:solidFill>
                  <a:schemeClr val="tx1"/>
                </a:solidFill>
                <a:effectLst/>
                <a:latin typeface="Arial" panose="020B0604020202020204" pitchFamily="34" charset="0"/>
                <a:ea typeface="+mn-ea"/>
                <a:cs typeface="Arial" panose="020B0604020202020204" pitchFamily="34" charset="0"/>
              </a:rPr>
              <a:t>-physiology of </a:t>
            </a:r>
            <a:r>
              <a:rPr lang="en-GB" sz="1200" kern="1200" dirty="0">
                <a:solidFill>
                  <a:schemeClr val="tx1"/>
                </a:solidFill>
                <a:effectLst/>
                <a:latin typeface="Arial" panose="020B0604020202020204" pitchFamily="34" charset="0"/>
                <a:ea typeface="+mn-ea"/>
                <a:cs typeface="Arial" panose="020B0604020202020204" pitchFamily="34" charset="0"/>
              </a:rPr>
              <a:t>nicotine addiction and the other aspects, which make it difficult for patients to quit smoking so that we can provide the best support</a:t>
            </a:r>
            <a:r>
              <a:rPr lang="en-GB" sz="1200" kern="1200" baseline="0" dirty="0">
                <a:solidFill>
                  <a:schemeClr val="tx1"/>
                </a:solidFill>
                <a:effectLst/>
                <a:latin typeface="Arial" panose="020B0604020202020204" pitchFamily="34" charset="0"/>
                <a:ea typeface="+mn-ea"/>
                <a:cs typeface="Arial" panose="020B0604020202020204" pitchFamily="34" charset="0"/>
              </a:rPr>
              <a:t> to our patients</a:t>
            </a:r>
            <a:r>
              <a:rPr lang="en-GB" sz="1200" kern="1200" dirty="0">
                <a:solidFill>
                  <a:schemeClr val="tx1"/>
                </a:solidFill>
                <a:effectLst/>
                <a:latin typeface="Arial" panose="020B0604020202020204" pitchFamily="34" charset="0"/>
                <a:ea typeface="+mn-ea"/>
                <a:cs typeface="Arial" panose="020B0604020202020204" pitchFamily="34" charset="0"/>
              </a:rPr>
              <a:t>. The more sensitive we can be to the very real physical and psychological challenges stopping smoking poses for most individuals who try to quit smoking will make it easier for you to offer your support and assistance. Many </a:t>
            </a:r>
            <a:r>
              <a:rPr lang="en-GB" dirty="0">
                <a:latin typeface="Arial" panose="020B0604020202020204" pitchFamily="34" charset="0"/>
                <a:ea typeface="+mn-ea"/>
                <a:cs typeface="Arial" panose="020B0604020202020204" pitchFamily="34" charset="0"/>
              </a:rPr>
              <a:t>people who have stopped smoking </a:t>
            </a:r>
            <a:r>
              <a:rPr lang="en-GB" sz="1200" kern="1200" dirty="0">
                <a:solidFill>
                  <a:schemeClr val="tx1"/>
                </a:solidFill>
                <a:effectLst/>
                <a:latin typeface="Arial" panose="020B0604020202020204" pitchFamily="34" charset="0"/>
                <a:ea typeface="+mn-ea"/>
                <a:cs typeface="Arial" panose="020B0604020202020204" pitchFamily="34" charset="0"/>
              </a:rPr>
              <a:t>will say that </a:t>
            </a:r>
            <a:r>
              <a:rPr lang="en-GB" dirty="0">
                <a:latin typeface="Arial" panose="020B0604020202020204" pitchFamily="34" charset="0"/>
                <a:ea typeface="+mn-ea"/>
                <a:cs typeface="Arial" panose="020B0604020202020204" pitchFamily="34" charset="0"/>
              </a:rPr>
              <a:t>it</a:t>
            </a:r>
            <a:r>
              <a:rPr lang="en-GB" sz="1200" kern="1200" dirty="0">
                <a:solidFill>
                  <a:schemeClr val="tx1"/>
                </a:solidFill>
                <a:effectLst/>
                <a:latin typeface="Arial" panose="020B0604020202020204" pitchFamily="34" charset="0"/>
                <a:ea typeface="+mn-ea"/>
                <a:cs typeface="Arial" panose="020B0604020202020204" pitchFamily="34" charset="0"/>
              </a:rPr>
              <a:t> was one of the most difficult things they have had to do in their life. The good news is that almost all </a:t>
            </a:r>
            <a:r>
              <a:rPr lang="en-GB" dirty="0">
                <a:latin typeface="Arial" panose="020B0604020202020204" pitchFamily="34" charset="0"/>
                <a:ea typeface="+mn-ea"/>
                <a:cs typeface="Arial" panose="020B0604020202020204" pitchFamily="34" charset="0"/>
              </a:rPr>
              <a:t>will </a:t>
            </a:r>
            <a:r>
              <a:rPr lang="en-GB" sz="1200" kern="1200" dirty="0">
                <a:solidFill>
                  <a:schemeClr val="tx1"/>
                </a:solidFill>
                <a:effectLst/>
                <a:latin typeface="Arial" panose="020B0604020202020204" pitchFamily="34" charset="0"/>
                <a:ea typeface="+mn-ea"/>
                <a:cs typeface="Arial" panose="020B0604020202020204" pitchFamily="34" charset="0"/>
              </a:rPr>
              <a:t>feel better,</a:t>
            </a:r>
            <a:r>
              <a:rPr lang="en-GB" dirty="0">
                <a:latin typeface="Arial" panose="020B0604020202020204" pitchFamily="34" charset="0"/>
                <a:ea typeface="+mn-ea"/>
                <a:cs typeface="Arial" panose="020B0604020202020204" pitchFamily="34" charset="0"/>
              </a:rPr>
              <a:t> </a:t>
            </a:r>
            <a:r>
              <a:rPr lang="en-GB" sz="1200" kern="1200" dirty="0">
                <a:solidFill>
                  <a:schemeClr val="tx1"/>
                </a:solidFill>
                <a:effectLst/>
                <a:latin typeface="Arial" panose="020B0604020202020204" pitchFamily="34" charset="0"/>
                <a:ea typeface="+mn-ea"/>
                <a:cs typeface="Arial" panose="020B0604020202020204" pitchFamily="34" charset="0"/>
              </a:rPr>
              <a:t>healthier, and can be proud of overcoming something as important as stopping smoking.</a:t>
            </a:r>
            <a:r>
              <a:rPr lang="en-GB" dirty="0">
                <a:latin typeface="Arial" panose="020B0604020202020204" pitchFamily="34" charset="0"/>
                <a:ea typeface="+mn-ea"/>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66</a:t>
            </a:fld>
            <a:endParaRPr lang="en-US"/>
          </a:p>
        </p:txBody>
      </p:sp>
    </p:spTree>
    <p:extLst>
      <p:ext uri="{BB962C8B-B14F-4D97-AF65-F5344CB8AC3E}">
        <p14:creationId xmlns:p14="http://schemas.microsoft.com/office/powerpoint/2010/main" val="36017253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67</a:t>
            </a:fld>
            <a:endParaRPr lang="en-US" dirty="0"/>
          </a:p>
        </p:txBody>
      </p:sp>
    </p:spTree>
    <p:extLst>
      <p:ext uri="{BB962C8B-B14F-4D97-AF65-F5344CB8AC3E}">
        <p14:creationId xmlns:p14="http://schemas.microsoft.com/office/powerpoint/2010/main" val="27163410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68</a:t>
            </a:fld>
            <a:endParaRPr lang="en-US"/>
          </a:p>
        </p:txBody>
      </p:sp>
    </p:spTree>
    <p:extLst>
      <p:ext uri="{BB962C8B-B14F-4D97-AF65-F5344CB8AC3E}">
        <p14:creationId xmlns:p14="http://schemas.microsoft.com/office/powerpoint/2010/main" val="10388351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standard treatment programme (STP) developed by the NCSCT is grounded in evidence-based behaviour change techniques. </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80000"/>
              </a:lnSpc>
              <a:spcBef>
                <a:spcPct val="30000"/>
              </a:spcBef>
              <a:spcAft>
                <a:spcPct val="0"/>
              </a:spcAft>
              <a:buClrTx/>
              <a:buSzTx/>
              <a:buFontTx/>
              <a:buNone/>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STP is designed to guide you through an evidence-based behavioural support programme. Follow the STP and you will be maximising the effectiveness of the support that you give.</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Services have been using the NCSCT STP for over 10 years.</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An electronic version of the STP is included within your participant pack and is also available for download on the NCSCT website, via the clinical tools link in the left hand menu.</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We recommend taking time to read through the STP, which was updated in October 2019.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The STP refers to F2F interventions, however the skills and BCT’s can easily be transferred to telephone and web based support.</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will refer to sections of the standard treatment programme throughout the course.</a:t>
            </a:r>
            <a:endParaRPr lang="en-GB"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endParaRPr lang="en-GB" altLang="en-US" dirty="0"/>
          </a:p>
          <a:p>
            <a:pPr>
              <a:lnSpc>
                <a:spcPct val="80000"/>
              </a:lnSpc>
            </a:pPr>
            <a:endParaRPr lang="en-GB" altLang="en-US" dirty="0"/>
          </a:p>
          <a:p>
            <a:pPr>
              <a:lnSpc>
                <a:spcPct val="80000"/>
              </a:lnSpc>
            </a:pPr>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69</a:t>
            </a:fld>
            <a:endParaRPr lang="en-US"/>
          </a:p>
        </p:txBody>
      </p:sp>
    </p:spTree>
    <p:extLst>
      <p:ext uri="{BB962C8B-B14F-4D97-AF65-F5344CB8AC3E}">
        <p14:creationId xmlns:p14="http://schemas.microsoft.com/office/powerpoint/2010/main" val="22560412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5E3F9-4C0F-CEA9-F6D7-8A3C524BC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D04DF0-4A38-7DC9-4013-CA498FC887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F902A2-17EB-011F-FCF2-9F2B35639AEA}"/>
              </a:ext>
            </a:extLst>
          </p:cNvPr>
          <p:cNvSpPr>
            <a:spLocks noGrp="1"/>
          </p:cNvSpPr>
          <p:nvPr>
            <p:ph type="body" idx="1"/>
          </p:nvPr>
        </p:nvSpPr>
        <p:spPr/>
        <p:txBody>
          <a:bodyPr>
            <a:normAutofit fontScale="85000" lnSpcReduction="20000"/>
          </a:bodyPr>
          <a:lstStyle/>
          <a:p>
            <a:r>
              <a:rPr lang="en-US" sz="1200" b="1" spc="-50" dirty="0">
                <a:latin typeface="Arial" panose="020B0604020202020204" pitchFamily="34" charset="0"/>
                <a:cs typeface="Arial" panose="020B0604020202020204" pitchFamily="34" charset="0"/>
              </a:rPr>
              <a:t>1. We will place the checklist for the initial assessment and treatment plan on screen. </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1. Establish rapport and learn about how patient has been managing their abstinence</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2. Provide </a:t>
            </a:r>
            <a:r>
              <a:rPr lang="en-US" sz="1200" b="1" spc="-50" dirty="0" err="1">
                <a:latin typeface="Arial" panose="020B0604020202020204" pitchFamily="34" charset="0"/>
                <a:cs typeface="Arial" panose="020B0604020202020204" pitchFamily="34" charset="0"/>
              </a:rPr>
              <a:t>personalised</a:t>
            </a:r>
            <a:r>
              <a:rPr lang="en-US" sz="1200" b="1" spc="-50" dirty="0">
                <a:latin typeface="Arial" panose="020B0604020202020204" pitchFamily="34" charset="0"/>
                <a:cs typeface="Arial" panose="020B0604020202020204" pitchFamily="34" charset="0"/>
              </a:rPr>
              <a:t> advice and inform about available support </a:t>
            </a:r>
          </a:p>
          <a:p>
            <a:endParaRPr lang="en-US" sz="1200" b="1" spc="-50" dirty="0">
              <a:latin typeface="Arial" panose="020B0604020202020204" pitchFamily="34" charset="0"/>
              <a:cs typeface="Arial" panose="020B0604020202020204" pitchFamily="34" charset="0"/>
            </a:endParaRPr>
          </a:p>
          <a:p>
            <a:pPr marL="228600" indent="-228600">
              <a:buAutoNum type="arabicPeriod" startAt="3"/>
            </a:pPr>
            <a:r>
              <a:rPr lang="en-US" sz="1200" b="1" spc="-50" dirty="0">
                <a:latin typeface="Arial" panose="020B0604020202020204" pitchFamily="34" charset="0"/>
                <a:cs typeface="Arial" panose="020B0604020202020204" pitchFamily="34" charset="0"/>
              </a:rPr>
              <a:t>Conduct assessment</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spc="-50" dirty="0">
                <a:latin typeface="Arial" panose="020B0604020202020204" pitchFamily="34" charset="0"/>
                <a:cs typeface="Arial" panose="020B0604020202020204" pitchFamily="34" charset="0"/>
              </a:rPr>
              <a:t>Assess</a:t>
            </a:r>
            <a:r>
              <a:rPr lang="en-US" sz="1200" spc="-50" dirty="0">
                <a:latin typeface="Arial" panose="020B0604020202020204" pitchFamily="34" charset="0"/>
                <a:cs typeface="Arial" panose="020B0604020202020204" pitchFamily="34" charset="0"/>
              </a:rPr>
              <a:t> level of tobacco dependence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withdrawal symptoms and urges to smoke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the use of treatment (frequency, correct technique)</a:t>
            </a: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r>
              <a:rPr lang="en-CA" b="1" i="1" dirty="0">
                <a:effectLst/>
                <a:latin typeface="Helvetica" pitchFamily="2" charset="0"/>
              </a:rPr>
              <a:t>4, Agree to treatment plan and provide specialist support during hospital stay</a:t>
            </a:r>
            <a:endParaRPr lang="en-CA" b="1"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importance of tobacco dependence aids and instructions for use</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Adjust NRT (as needed) and/or consider use of nicotine vapes/analogues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managing urges to smoke and identify personal coping strategies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Explain and conduct carbon monoxide testing</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Discuss patient’s smokefree goal/plan during and beyond hospital admission</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Provide brief motivational intervention for patients (as appropriate)</a:t>
            </a:r>
            <a:endParaRPr lang="en-CA" sz="1200" b="0" i="1" spc="0" dirty="0">
              <a:effectLst/>
              <a:latin typeface="Helvetica" pitchFamily="2" charset="0"/>
            </a:endParaRPr>
          </a:p>
          <a:p>
            <a:endParaRPr lang="en-CA" sz="1200" b="0" i="1" spc="0" dirty="0">
              <a:effectLst/>
              <a:latin typeface="Helvetica" pitchFamily="2" charset="0"/>
              <a:cs typeface="Arial" panose="020B0604020202020204" pitchFamily="34" charset="0"/>
            </a:endParaRPr>
          </a:p>
          <a:p>
            <a:r>
              <a:rPr lang="en-CA" i="1" dirty="0">
                <a:effectLst/>
                <a:latin typeface="Helvetica" pitchFamily="2" charset="0"/>
              </a:rPr>
              <a:t>5. Provide summary, agree to next follow-up, and prompt commitment</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Address any questions or concerns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Prompt commitment from patient for staying smokefree or harm reduction goals</a:t>
            </a:r>
            <a:endParaRPr lang="en-CA" dirty="0">
              <a:effectLst/>
              <a:latin typeface="Helvetica" pitchFamily="2" charset="0"/>
            </a:endParaRPr>
          </a:p>
          <a:p>
            <a:endParaRPr lang="en-US" sz="1200" b="1" spc="-50" dirty="0">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A47A8E90-4E9B-AACE-0586-6D23D8066835}"/>
              </a:ext>
            </a:extLst>
          </p:cNvPr>
          <p:cNvSpPr>
            <a:spLocks noGrp="1"/>
          </p:cNvSpPr>
          <p:nvPr>
            <p:ph type="sldNum" sz="quarter" idx="5"/>
          </p:nvPr>
        </p:nvSpPr>
        <p:spPr/>
        <p:txBody>
          <a:bodyPr/>
          <a:lstStyle/>
          <a:p>
            <a:pPr>
              <a:defRPr/>
            </a:pPr>
            <a:fld id="{242A2382-4541-B845-B6D5-E8B5A330E247}" type="slidenum">
              <a:rPr lang="en-US" smtClean="0"/>
              <a:pPr>
                <a:defRPr/>
              </a:pPr>
              <a:t>70</a:t>
            </a:fld>
            <a:endParaRPr lang="en-US"/>
          </a:p>
        </p:txBody>
      </p:sp>
    </p:spTree>
    <p:extLst>
      <p:ext uri="{BB962C8B-B14F-4D97-AF65-F5344CB8AC3E}">
        <p14:creationId xmlns:p14="http://schemas.microsoft.com/office/powerpoint/2010/main" val="4289544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Review programme for day 1 of the training course. </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Mention times of planned break and lunch. Mention interactive nature of course</a:t>
            </a:r>
          </a:p>
          <a:p>
            <a:endParaRPr lang="en-GB"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26647953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C67EE-7AAD-B923-2BFC-81EC5AF7C8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D13F5C-DBF1-E732-506E-A0936671CF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5C42CC-A6DC-261D-3C3C-A3B13A18145F}"/>
              </a:ext>
            </a:extLst>
          </p:cNvPr>
          <p:cNvSpPr>
            <a:spLocks noGrp="1"/>
          </p:cNvSpPr>
          <p:nvPr>
            <p:ph type="body" idx="1"/>
          </p:nvPr>
        </p:nvSpPr>
        <p:spPr/>
        <p:txBody>
          <a:bodyPr>
            <a:normAutofit fontScale="25000" lnSpcReduction="20000"/>
          </a:bodyPr>
          <a:lstStyle/>
          <a:p>
            <a:r>
              <a:rPr lang="en-US" sz="1200" b="1" spc="0" baseline="0" dirty="0">
                <a:latin typeface="Arial" panose="020B0604020202020204" pitchFamily="34" charset="0"/>
                <a:cs typeface="Arial" panose="020B0604020202020204" pitchFamily="34" charset="0"/>
              </a:rPr>
              <a:t>[Walk through the five elements of the initial assessment and Treatment Plan. Direct participants to the checklist handout and details in the STP]</a:t>
            </a:r>
          </a:p>
          <a:p>
            <a:endParaRPr lang="en-US" sz="1200" b="1" spc="0" baseline="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Prior to seeing the patient: </a:t>
            </a: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Prior to seeing the patient, learn about their reason for admission, any relevant diagnoses, and their physical and mental state </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When approaching the patient, conduct a visual assessment of their current physical and mental state and use this to guide your interaction</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As you engage with the patient, assess their ability to interact with you. Factors such as pain, consciousness and cognitive impairment will all need to be considered</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US" dirty="0">
                <a:latin typeface="Arial" panose="020B0604020202020204" pitchFamily="34" charset="0"/>
                <a:cs typeface="Arial" panose="020B0604020202020204" pitchFamily="34" charset="0"/>
              </a:rPr>
              <a:t>Spend the first few minutes of this visit to assess the patient’s ability to speak with you and establish rapport. </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GB" dirty="0">
                <a:latin typeface="Arial" panose="020B0604020202020204" pitchFamily="34" charset="0"/>
                <a:cs typeface="Arial" panose="020B0604020202020204" pitchFamily="34" charset="0"/>
              </a:rPr>
              <a:t>Communicating in a non-judgmental, empathetic manner can be important in making patients feel more open to, and receptive of, support</a:t>
            </a:r>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342900" indent="-342900">
              <a:lnSpc>
                <a:spcPts val="2800"/>
              </a:lnSpc>
              <a:spcBef>
                <a:spcPts val="500"/>
              </a:spcBef>
              <a:spcAft>
                <a:spcPts val="500"/>
              </a:spcAft>
              <a:buFont typeface="Century Gothic,Sans-Serif"/>
              <a:buChar char="■"/>
            </a:pPr>
            <a:r>
              <a:rPr lang="en-CA" dirty="0">
                <a:latin typeface="Arial" panose="020B0604020202020204" pitchFamily="34" charset="0"/>
                <a:cs typeface="Arial" panose="020B0604020202020204" pitchFamily="34" charset="0"/>
              </a:rPr>
              <a:t>Patients experiencing extreme nicotine withdrawal are unlikely to be able to discuss stopping. The best thing you can do is help them with managing acute withdrawal. </a:t>
            </a:r>
          </a:p>
          <a:p>
            <a:endParaRPr lang="en-US" b="1" dirty="0">
              <a:latin typeface="Arial" panose="020B0604020202020204" pitchFamily="34" charset="0"/>
              <a:cs typeface="Arial" panose="020B0604020202020204" pitchFamily="34" charset="0"/>
            </a:endParaRPr>
          </a:p>
          <a:p>
            <a:r>
              <a:rPr lang="en-US" sz="1200" b="1" spc="0" baseline="0" dirty="0">
                <a:latin typeface="Arial" panose="020B0604020202020204" pitchFamily="34" charset="0"/>
                <a:cs typeface="Arial" panose="020B0604020202020204" pitchFamily="34" charset="0"/>
              </a:rPr>
              <a:t>1. Establish rapport and learn about how patient has been managing their abstinence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Spend the first few minutes of this visit to assess the patient’s ability to speak with you and establish rapport.</a:t>
            </a:r>
            <a:endParaRPr lang="en-CA" sz="1200" spc="0" baseline="0" dirty="0">
              <a:effectLst/>
              <a:latin typeface="Arial" panose="020B0604020202020204" pitchFamily="34" charset="0"/>
              <a:ea typeface="Arial" panose="020B0604020202020204" pitchFamily="34" charset="0"/>
              <a:cs typeface="Arial" panose="020B0604020202020204" pitchFamily="34" charset="0"/>
            </a:endParaRPr>
          </a:p>
          <a:p>
            <a:endPar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Establishing and building rapport is crucial for effective interactions with patients who smoke and has been shown to be directly linked to more successful outcomes. </a:t>
            </a:r>
            <a:endParaRPr lang="en-US" sz="1200" b="1" spc="0" baseline="0" dirty="0">
              <a:latin typeface="Arial" panose="020B0604020202020204" pitchFamily="34" charset="0"/>
              <a:cs typeface="Arial" panose="020B0604020202020204" pitchFamily="34" charset="0"/>
            </a:endParaRPr>
          </a:p>
          <a:p>
            <a:pP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Introduce yourself to the patient:</a:t>
            </a:r>
            <a:endParaRPr lang="en-CA" sz="1200" b="0" spc="0" baseline="0" dirty="0">
              <a:effectLst/>
              <a:latin typeface="Arial" panose="020B0604020202020204" pitchFamily="34" charset="0"/>
              <a:ea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a:buFont typeface="Arial"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“Hello, my name is _____ from the Tobacco Dependence Team here at the hospital /trust.”</a:t>
            </a:r>
            <a:endParaRPr lang="en-US" dirty="0">
              <a:solidFill>
                <a:srgbClr val="231F20"/>
              </a:solidFill>
              <a:latin typeface="Arial" panose="020B0604020202020204" pitchFamily="34" charset="0"/>
              <a:cs typeface="Arial" panose="020B0604020202020204" pitchFamily="34" charset="0"/>
            </a:endParaRPr>
          </a:p>
          <a:p>
            <a:pPr>
              <a:buFont typeface="Arial"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“How are you feeling today?”</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your role and the role of the Tobacco Dependence Team</a:t>
            </a:r>
            <a:endParaRPr lang="en-US" sz="1200" b="0" spc="0" baseline="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marL="285750" indent="-285750">
              <a:buFont typeface="Arial,Sans-Serif"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“My job is to meet with all patients who smoke to ensure you are comfortable during</a:t>
            </a:r>
            <a:endParaRPr lang="en-US" dirty="0">
              <a:solidFill>
                <a:srgbClr val="231F20"/>
              </a:solidFill>
              <a:latin typeface="Arial" panose="020B0604020202020204" pitchFamily="34" charset="0"/>
              <a:cs typeface="Arial" panose="020B0604020202020204" pitchFamily="34" charset="0"/>
            </a:endParaRPr>
          </a:p>
          <a:p>
            <a:pPr marL="285750" indent="-285750">
              <a:buFont typeface="Arial,Sans-Serif" panose="020B0604020202020204" pitchFamily="34" charset="0"/>
              <a:buChar char="•"/>
              <a:defRPr/>
            </a:pPr>
            <a:r>
              <a:rPr lang="en-US" i="1" dirty="0">
                <a:solidFill>
                  <a:srgbClr val="231F20"/>
                </a:solidFill>
                <a:latin typeface="Arial" panose="020B0604020202020204" pitchFamily="34" charset="0"/>
                <a:cs typeface="Arial" panose="020B0604020202020204" pitchFamily="34" charset="0"/>
              </a:rPr>
              <a:t>your stay</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US" dirty="0">
              <a:solidFill>
                <a:srgbClr val="231F20"/>
              </a:solidFill>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457200">
              <a:lnSpc>
                <a:spcPct val="100000"/>
              </a:lnSpc>
              <a:spcBef>
                <a:spcPct val="30000"/>
              </a:spcBef>
              <a:spcAft>
                <a:spcPct val="0"/>
              </a:spcAft>
              <a:buClrTx/>
              <a:buSzTx/>
              <a:buFont typeface="Arial" panose="020B0604020202020204" pitchFamily="34" charset="0"/>
              <a:buChar char="•"/>
              <a:tabLst/>
              <a:defRPr/>
            </a:pPr>
            <a:r>
              <a:rPr lang="en-US" sz="1200" b="0" spc="0" baseline="0" dirty="0">
                <a:solidFill>
                  <a:srgbClr val="231F20"/>
                </a:solidFill>
                <a:effectLst/>
                <a:latin typeface="Arial" panose="020B0604020202020204" pitchFamily="34" charset="0"/>
                <a:ea typeface="Arial" panose="020B0604020202020204" pitchFamily="34" charset="0"/>
                <a:cs typeface="Arial" panose="020B0604020202020204" pitchFamily="34" charset="0"/>
              </a:rPr>
              <a:t>Ask about how they have been doing with staying smokefree during their admission and discuss the response.</a:t>
            </a:r>
            <a:endParaRPr lang="en-US" dirty="0">
              <a:latin typeface="Arial" panose="020B0604020202020204" pitchFamily="34" charset="0"/>
              <a:cs typeface="Arial" panose="020B0604020202020204" pitchFamily="34" charset="0"/>
            </a:endParaRPr>
          </a:p>
          <a:p>
            <a:pPr>
              <a:spcBef>
                <a:spcPts val="520"/>
              </a:spcBef>
              <a:spcAft>
                <a:spcPts val="0"/>
              </a:spcAft>
              <a:buSzPts val="900"/>
            </a:pPr>
            <a:endParaRPr lang="en-US" spc="0" baseline="0" dirty="0">
              <a:solidFill>
                <a:srgbClr val="231F20"/>
              </a:solidFill>
              <a:latin typeface="Arial" panose="020B0604020202020204" pitchFamily="34" charset="0"/>
              <a:cs typeface="Arial" panose="020B0604020202020204" pitchFamily="34" charset="0"/>
            </a:endParaRPr>
          </a:p>
          <a:p>
            <a:r>
              <a:rPr lang="en-US" i="1" dirty="0">
                <a:solidFill>
                  <a:srgbClr val="231F20"/>
                </a:solidFill>
                <a:latin typeface="Arial" panose="020B0604020202020204" pitchFamily="34" charset="0"/>
                <a:cs typeface="Arial" panose="020B0604020202020204" pitchFamily="34" charset="0"/>
              </a:rPr>
              <a:t>“How are you getting on, have you managed to stay smokefree since your admission</a:t>
            </a:r>
            <a:endParaRPr lang="en-US" dirty="0">
              <a:latin typeface="Arial" panose="020B0604020202020204" pitchFamily="34" charset="0"/>
              <a:cs typeface="Arial" panose="020B0604020202020204" pitchFamily="34" charset="0"/>
            </a:endParaRPr>
          </a:p>
          <a:p>
            <a:r>
              <a:rPr lang="en-US" i="1" dirty="0">
                <a:solidFill>
                  <a:srgbClr val="231F20"/>
                </a:solidFill>
                <a:latin typeface="Arial" panose="020B0604020202020204" pitchFamily="34" charset="0"/>
                <a:cs typeface="Arial" panose="020B0604020202020204" pitchFamily="34" charset="0"/>
              </a:rPr>
              <a:t>to hospital?”</a:t>
            </a:r>
            <a:endParaRPr lang="en-US" dirty="0">
              <a:latin typeface="Arial" panose="020B0604020202020204" pitchFamily="34" charset="0"/>
              <a:cs typeface="Arial" panose="020B0604020202020204" pitchFamily="34" charset="0"/>
            </a:endParaRPr>
          </a:p>
          <a:p>
            <a:pPr>
              <a:spcBef>
                <a:spcPts val="520"/>
              </a:spcBef>
              <a:spcAft>
                <a:spcPts val="0"/>
              </a:spcAft>
              <a:buSzPts val="900"/>
            </a:pPr>
            <a:endParaRPr lang="en-US" dirty="0">
              <a:solidFill>
                <a:srgbClr val="231F20"/>
              </a:solidFill>
              <a:latin typeface="Arial" panose="020B0604020202020204" pitchFamily="34" charset="0"/>
              <a:cs typeface="Arial" panose="020B0604020202020204" pitchFamily="34" charset="0"/>
            </a:endParaRPr>
          </a:p>
          <a:p>
            <a:endParaRPr lang="en-US" i="1" dirty="0">
              <a:solidFill>
                <a:srgbClr val="0092C8"/>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68FB1CB-7089-41BB-5B5E-1FFB42EDB8C3}"/>
              </a:ext>
            </a:extLst>
          </p:cNvPr>
          <p:cNvSpPr>
            <a:spLocks noGrp="1"/>
          </p:cNvSpPr>
          <p:nvPr>
            <p:ph type="sldNum" sz="quarter" idx="5"/>
          </p:nvPr>
        </p:nvSpPr>
        <p:spPr/>
        <p:txBody>
          <a:bodyPr/>
          <a:lstStyle/>
          <a:p>
            <a:pPr>
              <a:defRPr/>
            </a:pPr>
            <a:fld id="{242A2382-4541-B845-B6D5-E8B5A330E247}" type="slidenum">
              <a:rPr lang="en-US" smtClean="0"/>
              <a:pPr>
                <a:defRPr/>
              </a:pPr>
              <a:t>71</a:t>
            </a:fld>
            <a:endParaRPr lang="en-US" dirty="0"/>
          </a:p>
        </p:txBody>
      </p:sp>
    </p:spTree>
    <p:extLst>
      <p:ext uri="{BB962C8B-B14F-4D97-AF65-F5344CB8AC3E}">
        <p14:creationId xmlns:p14="http://schemas.microsoft.com/office/powerpoint/2010/main" val="36098678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4FFC8-0952-617E-70EA-183BAEB876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593E27-0A23-596E-5B69-65F8B2D9F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866ACE-EC4E-6590-EA90-3DCBD633516F}"/>
              </a:ext>
            </a:extLst>
          </p:cNvPr>
          <p:cNvSpPr>
            <a:spLocks noGrp="1"/>
          </p:cNvSpPr>
          <p:nvPr>
            <p:ph type="body" idx="1"/>
          </p:nvPr>
        </p:nvSpPr>
        <p:spPr/>
        <p:txBody>
          <a:bodyPr>
            <a:normAutofit fontScale="92500" lnSpcReduction="20000"/>
          </a:bodyPr>
          <a:lstStyle/>
          <a:p>
            <a:r>
              <a:rPr lang="en-US" sz="1200" b="0" dirty="0">
                <a:solidFill>
                  <a:srgbClr val="231F20"/>
                </a:solidFill>
                <a:effectLst/>
                <a:latin typeface="Arial"/>
                <a:ea typeface="Arial" panose="020B0604020202020204" pitchFamily="34" charset="0"/>
                <a:cs typeface="Arial"/>
              </a:rPr>
              <a:t>[Animated slide]</a:t>
            </a:r>
          </a:p>
          <a:p>
            <a:endParaRPr lang="en-US" sz="1200" b="0" dirty="0">
              <a:solidFill>
                <a:srgbClr val="231F20"/>
              </a:solidFill>
              <a:effectLst/>
              <a:latin typeface="Arial"/>
              <a:ea typeface="Arial" panose="020B0604020202020204" pitchFamily="34" charset="0"/>
              <a:cs typeface="Arial"/>
            </a:endParaRPr>
          </a:p>
          <a:p>
            <a:r>
              <a:rPr lang="en-US" sz="1200" b="1" spc="-50" dirty="0">
                <a:latin typeface="Arial"/>
                <a:cs typeface="Arial"/>
              </a:rPr>
              <a:t>2. Provide </a:t>
            </a:r>
            <a:r>
              <a:rPr lang="en-US" sz="1200" b="1" spc="-50" dirty="0" err="1">
                <a:latin typeface="Arial"/>
                <a:cs typeface="Arial"/>
              </a:rPr>
              <a:t>personalised</a:t>
            </a:r>
            <a:r>
              <a:rPr lang="en-US" sz="1200" b="1" spc="-50" dirty="0">
                <a:latin typeface="Arial"/>
                <a:cs typeface="Arial"/>
              </a:rPr>
              <a:t> advice and inform about available support</a:t>
            </a:r>
            <a:r>
              <a:rPr lang="en-US" b="1" spc="-50" dirty="0">
                <a:latin typeface="Arial"/>
                <a:cs typeface="Arial"/>
              </a:rPr>
              <a:t> </a:t>
            </a:r>
            <a:endParaRPr lang="en-US" sz="1200" b="1" spc="-50" dirty="0">
              <a:solidFill>
                <a:schemeClr val="tx1"/>
              </a:solidFill>
              <a:effectLst/>
              <a:latin typeface="Arial" panose="020B0604020202020204" pitchFamily="34" charset="0"/>
              <a:cs typeface="Arial" panose="020B0604020202020204" pitchFamily="34" charset="0"/>
            </a:endParaRPr>
          </a:p>
          <a:p>
            <a:endParaRPr lang="en-US" sz="1200" b="0" spc="-50" dirty="0">
              <a:solidFill>
                <a:schemeClr val="tx1"/>
              </a:solidFill>
              <a:effectLst/>
              <a:latin typeface="Arial" panose="020B0604020202020204" pitchFamily="34" charset="0"/>
              <a:cs typeface="Arial" panose="020B0604020202020204" pitchFamily="34" charset="0"/>
            </a:endParaRPr>
          </a:p>
          <a:p>
            <a:r>
              <a:rPr lang="en-US" sz="1200" b="1" dirty="0">
                <a:solidFill>
                  <a:srgbClr val="231F20"/>
                </a:solidFill>
                <a:effectLst/>
                <a:latin typeface="Arial"/>
                <a:ea typeface="Arial" panose="020B0604020202020204" pitchFamily="34" charset="0"/>
                <a:cs typeface="Arial"/>
              </a:rPr>
              <a:t>Provide</a:t>
            </a:r>
            <a:r>
              <a:rPr lang="en-US" sz="1200" b="1" spc="-65" dirty="0">
                <a:solidFill>
                  <a:srgbClr val="231F20"/>
                </a:solidFill>
                <a:effectLst/>
                <a:latin typeface="Arial"/>
                <a:ea typeface="Arial" panose="020B0604020202020204" pitchFamily="34" charset="0"/>
                <a:cs typeface="Arial"/>
              </a:rPr>
              <a:t> </a:t>
            </a:r>
            <a:r>
              <a:rPr lang="en-US" sz="1200" b="1" dirty="0" err="1">
                <a:solidFill>
                  <a:srgbClr val="231F20"/>
                </a:solidFill>
                <a:effectLst/>
                <a:latin typeface="Arial"/>
                <a:ea typeface="Arial" panose="020B0604020202020204" pitchFamily="34" charset="0"/>
                <a:cs typeface="Arial"/>
              </a:rPr>
              <a:t>personalised</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advice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about</a:t>
            </a:r>
            <a:r>
              <a:rPr lang="en-US" sz="1200" b="1" spc="-6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importance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being</a:t>
            </a:r>
            <a:r>
              <a:rPr lang="en-US" sz="1200" b="1" spc="-65" dirty="0">
                <a:solidFill>
                  <a:srgbClr val="231F20"/>
                </a:solidFill>
                <a:effectLst/>
                <a:latin typeface="Arial"/>
                <a:ea typeface="Arial" panose="020B0604020202020204" pitchFamily="34" charset="0"/>
                <a:cs typeface="Arial"/>
              </a:rPr>
              <a:t> </a:t>
            </a:r>
            <a:r>
              <a:rPr lang="en-US" sz="1200" b="1" spc="-10" dirty="0">
                <a:solidFill>
                  <a:srgbClr val="231F20"/>
                </a:solidFill>
                <a:effectLst/>
                <a:latin typeface="Arial"/>
                <a:ea typeface="Arial" panose="020B0604020202020204" pitchFamily="34" charset="0"/>
                <a:cs typeface="Arial"/>
              </a:rPr>
              <a:t>smokefree:</a:t>
            </a:r>
            <a:endParaRPr lang="en-CA" sz="1200" b="1" i="0" spc="-10" dirty="0">
              <a:solidFill>
                <a:schemeClr val="tx1"/>
              </a:solidFill>
              <a:effectLst/>
              <a:latin typeface="Arial"/>
              <a:ea typeface="Arial" panose="020B0604020202020204" pitchFamily="34" charset="0"/>
              <a:cs typeface="Arial"/>
            </a:endParaRPr>
          </a:p>
          <a:p>
            <a:r>
              <a:rPr lang="en-US" sz="1200" b="0" i="1" dirty="0">
                <a:solidFill>
                  <a:srgbClr val="0092C8"/>
                </a:solidFill>
                <a:effectLst/>
                <a:latin typeface="Arial"/>
                <a:ea typeface="Arial" panose="020B0604020202020204" pitchFamily="34" charset="0"/>
                <a:cs typeface="Arial"/>
              </a:rPr>
              <a:t>“Staying</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smokefree</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is</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so</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important</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for</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your</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recovery</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and</a:t>
            </a:r>
            <a:r>
              <a:rPr lang="en-US" sz="1200" b="0" i="1" spc="-3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keeping</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you</a:t>
            </a:r>
            <a:r>
              <a:rPr lang="en-US" sz="1200" b="0" i="1" spc="-40" dirty="0">
                <a:solidFill>
                  <a:srgbClr val="0092C8"/>
                </a:solidFill>
                <a:effectLst/>
                <a:latin typeface="Arial"/>
                <a:ea typeface="Arial" panose="020B0604020202020204" pitchFamily="34" charset="0"/>
                <a:cs typeface="Arial"/>
              </a:rPr>
              <a:t> </a:t>
            </a:r>
            <a:r>
              <a:rPr lang="en-US" sz="1200" b="0" i="1" spc="-10" dirty="0">
                <a:solidFill>
                  <a:srgbClr val="0092C8"/>
                </a:solidFill>
                <a:effectLst/>
                <a:latin typeface="Arial"/>
                <a:ea typeface="Arial" panose="020B0604020202020204" pitchFamily="34" charset="0"/>
                <a:cs typeface="Arial"/>
              </a:rPr>
              <a:t>healthy. </a:t>
            </a:r>
            <a:r>
              <a:rPr lang="en-US" sz="1200" b="0" i="1" dirty="0">
                <a:solidFill>
                  <a:srgbClr val="0092C8"/>
                </a:solidFill>
                <a:effectLst/>
                <a:latin typeface="Arial"/>
                <a:ea typeface="Arial" panose="020B0604020202020204" pitchFamily="34" charset="0"/>
                <a:cs typeface="Arial"/>
              </a:rPr>
              <a:t>We</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know</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stopping</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smoking</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isn’t</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easy</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and</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we</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are</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here</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a:t>
            </a:r>
            <a:r>
              <a:rPr lang="en-US" sz="1200" b="0" i="1" spc="-2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help.</a:t>
            </a:r>
            <a:r>
              <a:rPr lang="en-US" sz="1200" b="0" i="1" spc="-2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Given</a:t>
            </a:r>
            <a:r>
              <a:rPr lang="en-US" sz="1200" b="0" i="1" spc="-20" dirty="0">
                <a:solidFill>
                  <a:srgbClr val="0092C8"/>
                </a:solidFill>
                <a:effectLst/>
                <a:latin typeface="Arial"/>
                <a:ea typeface="Arial" panose="020B0604020202020204" pitchFamily="34" charset="0"/>
                <a:cs typeface="Arial"/>
              </a:rPr>
              <a:t> your</a:t>
            </a:r>
            <a:r>
              <a:rPr lang="en-CA" sz="1200" b="0" i="0" spc="-20" dirty="0">
                <a:solidFill>
                  <a:schemeClr val="tx1"/>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[condition:</a:t>
            </a:r>
            <a:r>
              <a:rPr lang="en-US" sz="1200" b="0" i="1" spc="-5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e.g.,</a:t>
            </a:r>
            <a:r>
              <a:rPr lang="en-US" sz="1200" b="0" i="1" spc="-50" dirty="0">
                <a:solidFill>
                  <a:srgbClr val="0092C8"/>
                </a:solidFill>
                <a:effectLst/>
                <a:latin typeface="Arial"/>
                <a:ea typeface="Arial" panose="020B0604020202020204" pitchFamily="34" charset="0"/>
                <a:cs typeface="Arial"/>
              </a:rPr>
              <a:t> </a:t>
            </a:r>
            <a:r>
              <a:rPr lang="en-US" i="1" spc="-50" dirty="0">
                <a:solidFill>
                  <a:srgbClr val="0092C8"/>
                </a:solidFill>
                <a:latin typeface="Arial"/>
                <a:ea typeface="Arial" panose="020B0604020202020204" pitchFamily="34" charset="0"/>
                <a:cs typeface="Arial"/>
              </a:rPr>
              <a:t>heart</a:t>
            </a:r>
            <a:r>
              <a:rPr lang="en-US" sz="1200" b="0" i="1" spc="-50" dirty="0">
                <a:solidFill>
                  <a:srgbClr val="0092C8"/>
                </a:solidFill>
                <a:effectLst/>
                <a:latin typeface="Arial"/>
                <a:ea typeface="Arial" panose="020B0604020202020204" pitchFamily="34" charset="0"/>
                <a:cs typeface="Arial"/>
              </a:rPr>
              <a:t> disease, </a:t>
            </a:r>
            <a:r>
              <a:rPr lang="en-US" sz="1200" b="0" i="1" dirty="0">
                <a:solidFill>
                  <a:srgbClr val="0092C8"/>
                </a:solidFill>
                <a:effectLst/>
                <a:latin typeface="Arial"/>
                <a:ea typeface="Arial" panose="020B0604020202020204" pitchFamily="34" charset="0"/>
                <a:cs typeface="Arial"/>
              </a:rPr>
              <a:t>diabetes</a:t>
            </a:r>
            <a:r>
              <a:rPr lang="en-US" i="1" dirty="0">
                <a:solidFill>
                  <a:srgbClr val="0092C8"/>
                </a:solidFill>
                <a:latin typeface="Arial"/>
                <a:ea typeface="Arial" panose="020B0604020202020204" pitchFamily="34" charset="0"/>
                <a:cs typeface="Arial"/>
              </a:rPr>
              <a:t>, surgery, diabetes</a:t>
            </a:r>
            <a:r>
              <a:rPr lang="en-US" sz="1200" b="0" i="1" spc="-5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 it’s really important for your recovery that you stay smokefree.”</a:t>
            </a:r>
            <a:endParaRPr lang="en-CA" sz="1200" b="0" i="1" dirty="0">
              <a:solidFill>
                <a:schemeClr val="tx1"/>
              </a:solidFill>
              <a:effectLst/>
              <a:latin typeface="Arial"/>
              <a:ea typeface="Arial" panose="020B0604020202020204" pitchFamily="34" charset="0"/>
              <a:cs typeface="Arial"/>
            </a:endParaRPr>
          </a:p>
          <a:p>
            <a:endParaRPr lang="en-CA" sz="1200" b="0"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dirty="0">
                <a:solidFill>
                  <a:srgbClr val="231F20"/>
                </a:solidFill>
                <a:effectLst/>
                <a:latin typeface="Arial"/>
                <a:ea typeface="Arial" panose="020B0604020202020204" pitchFamily="34" charset="0"/>
                <a:cs typeface="Arial"/>
              </a:rPr>
              <a:t>Explain</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that</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treating</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tobacco</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dependence</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is</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standard</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care</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in the NHS</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and</a:t>
            </a:r>
            <a:r>
              <a:rPr lang="en-US" sz="1200" b="1" spc="-35"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inform about available support:</a:t>
            </a:r>
            <a:endParaRPr lang="en-CA" sz="1200" b="0" i="0" dirty="0">
              <a:solidFill>
                <a:schemeClr val="tx1"/>
              </a:solidFill>
              <a:effectLst/>
              <a:latin typeface="Arial"/>
              <a:ea typeface="Arial" panose="020B0604020202020204" pitchFamily="34" charset="0"/>
              <a:cs typeface="Arial"/>
            </a:endParaRPr>
          </a:p>
          <a:p>
            <a:r>
              <a:rPr lang="en-US" sz="1200" b="0" i="1" dirty="0">
                <a:solidFill>
                  <a:srgbClr val="0092C8"/>
                </a:solidFill>
                <a:effectLst/>
                <a:latin typeface="Arial"/>
                <a:ea typeface="Arial" panose="020B0604020202020204" pitchFamily="34" charset="0"/>
                <a:cs typeface="Arial"/>
              </a:rPr>
              <a:t>“We</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treat</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all</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patients</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with</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tobacco</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dependence</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with</a:t>
            </a:r>
            <a:r>
              <a:rPr lang="en-US" sz="1200" b="0" i="1" spc="-5" dirty="0">
                <a:solidFill>
                  <a:srgbClr val="0092C8"/>
                </a:solidFill>
                <a:effectLst/>
                <a:latin typeface="Arial"/>
                <a:ea typeface="Arial" panose="020B0604020202020204" pitchFamily="34" charset="0"/>
                <a:cs typeface="Arial"/>
              </a:rPr>
              <a:t> nicotine vapes and or NRT </a:t>
            </a:r>
            <a:r>
              <a:rPr lang="en-US" sz="1200" b="0" i="1" dirty="0">
                <a:solidFill>
                  <a:srgbClr val="0092C8"/>
                </a:solidFill>
                <a:effectLst/>
                <a:latin typeface="Arial"/>
                <a:ea typeface="Arial" panose="020B0604020202020204" pitchFamily="34" charset="0"/>
                <a:cs typeface="Arial"/>
              </a:rPr>
              <a:t>to</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make</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them</a:t>
            </a:r>
            <a:r>
              <a:rPr lang="en-US" sz="1200" b="0" i="1" spc="-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more comfortable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during</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their</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stay</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in</a:t>
            </a:r>
            <a:r>
              <a:rPr lang="en-US" sz="1200" b="0" i="1" spc="-45" dirty="0">
                <a:solidFill>
                  <a:srgbClr val="0092C8"/>
                </a:solidFill>
                <a:effectLst/>
                <a:latin typeface="Arial"/>
                <a:ea typeface="Arial" panose="020B0604020202020204" pitchFamily="34" charset="0"/>
                <a:cs typeface="Arial"/>
              </a:rPr>
              <a:t> all NHS</a:t>
            </a:r>
            <a:r>
              <a:rPr lang="en-US" i="1" spc="-45" dirty="0">
                <a:solidFill>
                  <a:srgbClr val="0092C8"/>
                </a:solidFill>
                <a:latin typeface="Arial"/>
                <a:ea typeface="Arial" panose="020B0604020202020204" pitchFamily="34" charset="0"/>
                <a:cs typeface="Arial"/>
              </a:rPr>
              <a:t> </a:t>
            </a:r>
            <a:r>
              <a:rPr lang="en-US" sz="1200" b="0" i="1" spc="-45" dirty="0">
                <a:solidFill>
                  <a:srgbClr val="0092C8"/>
                </a:solidFill>
                <a:effectLst/>
                <a:latin typeface="Arial"/>
                <a:ea typeface="Arial" panose="020B0604020202020204" pitchFamily="34" charset="0"/>
                <a:cs typeface="Arial"/>
              </a:rPr>
              <a:t> </a:t>
            </a:r>
            <a:r>
              <a:rPr lang="en-US" i="1" spc="-45" dirty="0">
                <a:solidFill>
                  <a:srgbClr val="0092C8"/>
                </a:solidFill>
                <a:latin typeface="Arial"/>
                <a:ea typeface="Arial" panose="020B0604020202020204" pitchFamily="34" charset="0"/>
                <a:cs typeface="Arial"/>
              </a:rPr>
              <a:t>trusts (mental</a:t>
            </a:r>
            <a:r>
              <a:rPr lang="en-US" sz="1200" b="0" i="1" spc="-45" dirty="0">
                <a:solidFill>
                  <a:srgbClr val="0092C8"/>
                </a:solidFill>
                <a:effectLst/>
                <a:latin typeface="Arial"/>
                <a:ea typeface="Arial" panose="020B0604020202020204" pitchFamily="34" charset="0"/>
                <a:cs typeface="Arial"/>
              </a:rPr>
              <a:t> health </a:t>
            </a:r>
            <a:r>
              <a:rPr lang="en-US" sz="1200" b="0" i="1" dirty="0">
                <a:solidFill>
                  <a:srgbClr val="0092C8"/>
                </a:solidFill>
                <a:effectLst/>
                <a:latin typeface="Arial"/>
                <a:ea typeface="Arial" panose="020B0604020202020204" pitchFamily="34" charset="0"/>
                <a:cs typeface="Arial"/>
              </a:rPr>
              <a:t>hospitals</a:t>
            </a:r>
            <a:r>
              <a:rPr lang="en-US" i="1" dirty="0">
                <a:solidFill>
                  <a:srgbClr val="0092C8"/>
                </a:solidFill>
                <a:latin typeface="Arial"/>
                <a:ea typeface="Arial" panose="020B0604020202020204" pitchFamily="34" charset="0"/>
                <a:cs typeface="Arial"/>
              </a:rPr>
              <a: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As</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Tobacco</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Dependence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Adviser</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this hospital, I can support you with staying smokefree. We will also offer you support when you go home.”</a:t>
            </a:r>
            <a:endParaRPr lang="en-CA" sz="1200" b="0" i="1" spc="0" dirty="0">
              <a:solidFill>
                <a:srgbClr val="0092C8"/>
              </a:solidFill>
              <a:effectLst/>
              <a:latin typeface="Arial"/>
              <a:ea typeface="Arial" panose="020B0604020202020204" pitchFamily="34" charset="0"/>
              <a:cs typeface="Arial"/>
            </a:endParaRPr>
          </a:p>
          <a:p>
            <a:endParaRPr lang="en-CA" sz="1200" b="0" i="1" spc="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a:p>
            <a:r>
              <a:rPr lang="en-US" sz="1200" b="1" spc="-30" dirty="0">
                <a:solidFill>
                  <a:srgbClr val="231F20"/>
                </a:solidFill>
                <a:effectLst/>
                <a:latin typeface="Arial"/>
                <a:ea typeface="Arial" panose="020B0604020202020204" pitchFamily="34" charset="0"/>
                <a:cs typeface="Arial"/>
              </a:rPr>
              <a:t>Explain how tobacco dependence develops, and how assessing tobacco dependence can assist </a:t>
            </a:r>
            <a:r>
              <a:rPr lang="en-US" sz="1200" b="1" dirty="0">
                <a:solidFill>
                  <a:srgbClr val="231F20"/>
                </a:solidFill>
                <a:effectLst/>
                <a:latin typeface="Arial"/>
                <a:ea typeface="Arial" panose="020B0604020202020204" pitchFamily="34" charset="0"/>
                <a:cs typeface="Arial"/>
              </a:rPr>
              <a:t>with</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choice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stop</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smoking</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medication,</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and</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provide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the</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patient</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with</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an</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understanding</a:t>
            </a:r>
            <a:r>
              <a:rPr lang="en-US" sz="1200" b="1" spc="-60" dirty="0">
                <a:solidFill>
                  <a:srgbClr val="231F20"/>
                </a:solidFill>
                <a:effectLst/>
                <a:latin typeface="Arial"/>
                <a:ea typeface="Arial" panose="020B0604020202020204" pitchFamily="34" charset="0"/>
                <a:cs typeface="Arial"/>
              </a:rPr>
              <a:t> </a:t>
            </a:r>
            <a:r>
              <a:rPr lang="en-US" sz="1200" b="1" dirty="0">
                <a:solidFill>
                  <a:srgbClr val="231F20"/>
                </a:solidFill>
                <a:effectLst/>
                <a:latin typeface="Arial"/>
                <a:ea typeface="Arial" panose="020B0604020202020204" pitchFamily="34" charset="0"/>
                <a:cs typeface="Arial"/>
              </a:rPr>
              <a:t>of what they need to overcome. </a:t>
            </a:r>
            <a:r>
              <a:rPr lang="en-US" sz="1200" b="1" spc="-20" dirty="0">
                <a:solidFill>
                  <a:srgbClr val="231F20"/>
                </a:solidFill>
                <a:effectLst/>
                <a:latin typeface="Arial"/>
                <a:ea typeface="Arial" panose="020B0604020202020204" pitchFamily="34" charset="0"/>
                <a:cs typeface="Arial"/>
              </a:rPr>
              <a:t>You</a:t>
            </a:r>
            <a:r>
              <a:rPr lang="en-US" sz="1200" b="1" spc="-55" dirty="0">
                <a:solidFill>
                  <a:srgbClr val="231F20"/>
                </a:solidFill>
                <a:effectLst/>
                <a:latin typeface="Arial"/>
                <a:ea typeface="Arial" panose="020B0604020202020204" pitchFamily="34" charset="0"/>
                <a:cs typeface="Arial"/>
              </a:rPr>
              <a:t> </a:t>
            </a:r>
            <a:r>
              <a:rPr lang="en-US" sz="1200" b="1" spc="-20" dirty="0">
                <a:solidFill>
                  <a:srgbClr val="231F20"/>
                </a:solidFill>
                <a:effectLst/>
                <a:latin typeface="Arial"/>
                <a:ea typeface="Arial" panose="020B0604020202020204" pitchFamily="34" charset="0"/>
                <a:cs typeface="Arial"/>
              </a:rPr>
              <a:t>could</a:t>
            </a:r>
            <a:r>
              <a:rPr lang="en-US" sz="1200" b="1" spc="-45" dirty="0">
                <a:solidFill>
                  <a:srgbClr val="231F20"/>
                </a:solidFill>
                <a:effectLst/>
                <a:latin typeface="Arial"/>
                <a:ea typeface="Arial" panose="020B0604020202020204" pitchFamily="34" charset="0"/>
                <a:cs typeface="Arial"/>
              </a:rPr>
              <a:t> </a:t>
            </a:r>
            <a:r>
              <a:rPr lang="en-US" sz="1200" b="1" spc="-20" dirty="0">
                <a:solidFill>
                  <a:srgbClr val="231F20"/>
                </a:solidFill>
                <a:effectLst/>
                <a:latin typeface="Arial"/>
                <a:ea typeface="Arial" panose="020B0604020202020204" pitchFamily="34" charset="0"/>
                <a:cs typeface="Arial"/>
              </a:rPr>
              <a:t>say:</a:t>
            </a:r>
            <a:endParaRPr lang="en-CA" sz="1200" b="0" i="0" spc="-20" dirty="0">
              <a:solidFill>
                <a:schemeClr val="tx1"/>
              </a:solidFill>
              <a:effectLst/>
              <a:latin typeface="Arial"/>
              <a:ea typeface="Arial" panose="020B0604020202020204" pitchFamily="34" charset="0"/>
              <a:cs typeface="Arial"/>
            </a:endParaRPr>
          </a:p>
          <a:p>
            <a:r>
              <a:rPr lang="en-US" sz="1200" b="0" i="1" dirty="0">
                <a:solidFill>
                  <a:srgbClr val="0092C8"/>
                </a:solidFill>
                <a:effectLst/>
                <a:latin typeface="Arial"/>
                <a:ea typeface="Arial" panose="020B0604020202020204" pitchFamily="34" charset="0"/>
                <a:cs typeface="Arial"/>
              </a:rPr>
              <a:t>“Most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people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who</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smoke</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are</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addicted.</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This</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means</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that</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your</a:t>
            </a:r>
            <a:r>
              <a:rPr lang="en-US" sz="1200" b="0" i="1" spc="-40"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brain</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has</a:t>
            </a:r>
            <a:r>
              <a:rPr lang="en-US" sz="1200" b="0" i="1" spc="-4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become</a:t>
            </a:r>
            <a:r>
              <a:rPr lang="en-US" sz="1200" b="0" i="1" spc="-40" dirty="0">
                <a:solidFill>
                  <a:srgbClr val="0092C8"/>
                </a:solidFill>
                <a:effectLst/>
                <a:latin typeface="Arial"/>
                <a:ea typeface="Arial" panose="020B0604020202020204" pitchFamily="34" charset="0"/>
                <a:cs typeface="Arial"/>
              </a:rPr>
              <a:t> </a:t>
            </a:r>
            <a:r>
              <a:rPr lang="en-US" sz="1200" b="0" i="1" spc="-20" dirty="0">
                <a:solidFill>
                  <a:srgbClr val="0092C8"/>
                </a:solidFill>
                <a:effectLst/>
                <a:latin typeface="Arial"/>
                <a:ea typeface="Arial" panose="020B0604020202020204" pitchFamily="34" charset="0"/>
                <a:cs typeface="Arial"/>
              </a:rPr>
              <a:t>used </a:t>
            </a:r>
            <a:r>
              <a:rPr lang="en-US" sz="1200" b="0" i="1" dirty="0">
                <a:solidFill>
                  <a:srgbClr val="0092C8"/>
                </a:solidFill>
                <a:effectLst/>
                <a:latin typeface="Arial"/>
                <a:ea typeface="Arial" panose="020B0604020202020204" pitchFamily="34" charset="0"/>
                <a:cs typeface="Arial"/>
              </a:rPr>
              <a:t>to getting regular doses of nicotine. When you don’t get regular nicotine, you get unpleasant feelings. These are temporary withdrawal symptoms and these can make it</a:t>
            </a:r>
            <a:r>
              <a:rPr lang="en-US" sz="1200" b="0" i="1" spc="-6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difficult</a:t>
            </a:r>
            <a:r>
              <a:rPr lang="en-US" sz="1200" b="0" i="1" spc="-65" dirty="0">
                <a:solidFill>
                  <a:srgbClr val="0092C8"/>
                </a:solidFill>
                <a:effectLst/>
                <a:latin typeface="Arial"/>
                <a:ea typeface="Arial" panose="020B0604020202020204" pitchFamily="34" charset="0"/>
                <a:cs typeface="Arial"/>
              </a:rPr>
              <a:t> </a:t>
            </a:r>
            <a:r>
              <a:rPr lang="en-US" sz="1200" b="0" i="1" dirty="0">
                <a:solidFill>
                  <a:srgbClr val="0092C8"/>
                </a:solidFill>
                <a:effectLst/>
                <a:latin typeface="Arial"/>
                <a:ea typeface="Arial" panose="020B0604020202020204" pitchFamily="34" charset="0"/>
                <a:cs typeface="Arial"/>
              </a:rPr>
              <a:t>to</a:t>
            </a:r>
            <a:r>
              <a:rPr lang="en-US" sz="1200" b="0" i="1" spc="-65" dirty="0">
                <a:solidFill>
                  <a:srgbClr val="0092C8"/>
                </a:solidFill>
                <a:effectLst/>
                <a:latin typeface="Arial"/>
                <a:ea typeface="Arial" panose="020B0604020202020204" pitchFamily="34" charset="0"/>
                <a:cs typeface="Arial"/>
              </a:rPr>
              <a:t> </a:t>
            </a:r>
            <a:r>
              <a:rPr lang="en-US" sz="1200" b="0" i="1" spc="-10" dirty="0">
                <a:solidFill>
                  <a:srgbClr val="0092C8"/>
                </a:solidFill>
                <a:effectLst/>
                <a:latin typeface="Arial"/>
                <a:ea typeface="Arial" panose="020B0604020202020204" pitchFamily="34" charset="0"/>
                <a:cs typeface="Arial"/>
              </a:rPr>
              <a:t>manage.”</a:t>
            </a:r>
          </a:p>
          <a:p>
            <a:endParaRPr lang="en-US" sz="1200" b="0" i="1" spc="-10" dirty="0">
              <a:solidFill>
                <a:srgbClr val="0092C8"/>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C1F77E7-C975-92E1-164A-39E852B678B8}"/>
              </a:ext>
            </a:extLst>
          </p:cNvPr>
          <p:cNvSpPr>
            <a:spLocks noGrp="1"/>
          </p:cNvSpPr>
          <p:nvPr>
            <p:ph type="sldNum" sz="quarter" idx="5"/>
          </p:nvPr>
        </p:nvSpPr>
        <p:spPr/>
        <p:txBody>
          <a:bodyPr/>
          <a:lstStyle/>
          <a:p>
            <a:pPr>
              <a:defRPr/>
            </a:pPr>
            <a:fld id="{242A2382-4541-B845-B6D5-E8B5A330E247}" type="slidenum">
              <a:rPr lang="en-US" smtClean="0"/>
              <a:pPr>
                <a:defRPr/>
              </a:pPr>
              <a:t>72</a:t>
            </a:fld>
            <a:endParaRPr lang="en-US"/>
          </a:p>
        </p:txBody>
      </p:sp>
    </p:spTree>
    <p:extLst>
      <p:ext uri="{BB962C8B-B14F-4D97-AF65-F5344CB8AC3E}">
        <p14:creationId xmlns:p14="http://schemas.microsoft.com/office/powerpoint/2010/main" val="38841035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Arial" pitchFamily="34" charset="0"/>
              <a:buChar char="•"/>
            </a:pPr>
            <a:r>
              <a:rPr lang="en-US" dirty="0">
                <a:latin typeface="Arial" panose="020B0604020202020204" pitchFamily="34" charset="0"/>
                <a:cs typeface="Arial" panose="020B0604020202020204" pitchFamily="34" charset="0"/>
              </a:rPr>
              <a:t>Offer of treatment is provided in a clear, strong, personalized, unambiguous and non-judgmental manner</a:t>
            </a:r>
          </a:p>
          <a:p>
            <a:pPr marL="228600" lvl="0" indent="-228600">
              <a:buFont typeface="Arial" pitchFamily="34" charset="0"/>
              <a:buChar char="•"/>
            </a:pPr>
            <a:endParaRPr lang="en-US" dirty="0">
              <a:latin typeface="Arial" panose="020B0604020202020204" pitchFamily="34" charset="0"/>
              <a:cs typeface="Arial" panose="020B0604020202020204" pitchFamily="34" charset="0"/>
            </a:endParaRPr>
          </a:p>
          <a:p>
            <a:pPr marL="228600" indent="-228600">
              <a:buFont typeface="Arial" pitchFamily="34" charset="0"/>
              <a:buChar char="•"/>
            </a:pPr>
            <a:r>
              <a:rPr lang="en-US" dirty="0">
                <a:latin typeface="Arial" panose="020B0604020202020204" pitchFamily="34" charset="0"/>
                <a:cs typeface="Arial" panose="020B0604020202020204" pitchFamily="34" charset="0"/>
              </a:rPr>
              <a:t>This advise should be matched with offering to assist in supporting a patient with treatment to go smokefree</a:t>
            </a:r>
          </a:p>
          <a:p>
            <a:pPr marL="228600" lvl="0" indent="-228600"/>
            <a:endParaRPr lang="en-US" dirty="0">
              <a:latin typeface="Arial" panose="020B0604020202020204" pitchFamily="34" charset="0"/>
              <a:cs typeface="Arial" panose="020B0604020202020204" pitchFamily="34" charset="0"/>
            </a:endParaRPr>
          </a:p>
          <a:p>
            <a:pPr marL="228600" lvl="0" indent="-228600">
              <a:buFont typeface="Arial" pitchFamily="34" charset="0"/>
              <a:buChar char="•"/>
            </a:pPr>
            <a:endParaRPr lang="en-US" sz="1200" kern="1200" dirty="0">
              <a:latin typeface="Arial" panose="020B0604020202020204" pitchFamily="34" charset="0"/>
              <a:ea typeface="Calibri"/>
              <a:cs typeface="Arial" panose="020B0604020202020204" pitchFamily="34" charset="0"/>
            </a:endParaRPr>
          </a:p>
          <a:p>
            <a:pPr lvl="0"/>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73</a:t>
            </a:fld>
            <a:endParaRPr lang="en-US"/>
          </a:p>
        </p:txBody>
      </p:sp>
    </p:spTree>
    <p:extLst>
      <p:ext uri="{BB962C8B-B14F-4D97-AF65-F5344CB8AC3E}">
        <p14:creationId xmlns:p14="http://schemas.microsoft.com/office/powerpoint/2010/main" val="33982713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B5241-8F8A-D1CD-02F6-72A5CB9A0B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7EEB15-DD5A-B494-156A-7417794C42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07F0AB-7813-8B6F-7BAA-AC925EE8A0DC}"/>
              </a:ext>
            </a:extLst>
          </p:cNvPr>
          <p:cNvSpPr>
            <a:spLocks noGrp="1"/>
          </p:cNvSpPr>
          <p:nvPr>
            <p:ph type="body" idx="1"/>
          </p:nvPr>
        </p:nvSpPr>
        <p:spPr/>
        <p:txBody>
          <a:bodyPr>
            <a:normAutofit fontScale="25000" lnSpcReduction="20000"/>
          </a:bodyPr>
          <a:lstStyle/>
          <a:p>
            <a:r>
              <a:rPr lang="en-US" sz="1200" b="1" spc="-50" dirty="0">
                <a:latin typeface="Arial" panose="020B0604020202020204" pitchFamily="34" charset="0"/>
                <a:cs typeface="Arial" panose="020B0604020202020204" pitchFamily="34" charset="0"/>
              </a:rPr>
              <a:t>[Animated slide, 3 clicks]</a:t>
            </a:r>
          </a:p>
          <a:p>
            <a:endParaRPr lang="en-US" sz="1200" b="1" spc="-50" dirty="0">
              <a:latin typeface="Arial" panose="020B0604020202020204" pitchFamily="34" charset="0"/>
              <a:cs typeface="Arial" panose="020B0604020202020204" pitchFamily="34" charset="0"/>
            </a:endParaRPr>
          </a:p>
          <a:p>
            <a:pPr marL="228600" indent="-228600">
              <a:buAutoNum type="arabicPeriod" startAt="3"/>
            </a:pPr>
            <a:r>
              <a:rPr lang="en-US" sz="1200" b="1" spc="-50" dirty="0">
                <a:latin typeface="Arial" panose="020B0604020202020204" pitchFamily="34" charset="0"/>
                <a:cs typeface="Arial" panose="020B0604020202020204" pitchFamily="34" charset="0"/>
              </a:rPr>
              <a:t>Conduct assessment</a:t>
            </a: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b="1" spc="-50" dirty="0">
                <a:latin typeface="Arial" panose="020B0604020202020204" pitchFamily="34" charset="0"/>
                <a:cs typeface="Arial" panose="020B0604020202020204" pitchFamily="34" charset="0"/>
              </a:rPr>
              <a:t>Assess</a:t>
            </a:r>
            <a:r>
              <a:rPr lang="en-US" sz="1200" b="1" spc="-50" dirty="0">
                <a:latin typeface="Arial" panose="020B0604020202020204" pitchFamily="34" charset="0"/>
                <a:cs typeface="Arial" panose="020B0604020202020204" pitchFamily="34" charset="0"/>
              </a:rPr>
              <a:t> level of tobacco dependence</a:t>
            </a:r>
          </a:p>
          <a:p>
            <a:pPr marL="0" indent="0">
              <a:lnSpc>
                <a:spcPts val="2000"/>
              </a:lnSpc>
              <a:spcBef>
                <a:spcPts val="0"/>
              </a:spcBef>
              <a:spcAft>
                <a:spcPts val="0"/>
              </a:spcAft>
              <a:buClr>
                <a:srgbClr val="F79644"/>
              </a:buClr>
              <a:buFontTx/>
              <a:buNone/>
              <a:tabLst>
                <a:tab pos="1285875" algn="l"/>
              </a:tabLst>
            </a:pP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quickly</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assess</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tobacco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dependence,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many</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cigarettes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per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day</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smoked,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 how soon after waking they had their first cigarette of the day, prior to feeling unwell and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being</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admitted</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hospital?</a:t>
            </a:r>
            <a:endParaRPr lang="en-CA" sz="1200" spc="-5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a:lnSpc>
                <a:spcPts val="2000"/>
              </a:lnSpc>
              <a:spcBef>
                <a:spcPts val="0"/>
              </a:spcBef>
              <a:spcAft>
                <a:spcPts val="0"/>
              </a:spcAft>
              <a:buClr>
                <a:srgbClr val="F79644"/>
              </a:buClr>
              <a:tabLst>
                <a:tab pos="1285875" algn="l"/>
              </a:tabLst>
            </a:pPr>
            <a:endParaRPr lang="en-US" sz="1200" b="1" spc="-50" dirty="0">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b="1" spc="-50" dirty="0">
                <a:latin typeface="Arial" panose="020B0604020202020204" pitchFamily="34" charset="0"/>
                <a:cs typeface="Arial" panose="020B0604020202020204" pitchFamily="34" charset="0"/>
              </a:rPr>
              <a:t>Assess withdrawal symptoms and urges to smoke</a:t>
            </a:r>
          </a:p>
          <a:p>
            <a:pPr marR="1337945" lvl="0">
              <a:lnSpc>
                <a:spcPct val="123000"/>
              </a:lnSpc>
              <a:spcBef>
                <a:spcPts val="515"/>
              </a:spcBef>
              <a:spcAft>
                <a:spcPts val="0"/>
              </a:spcAft>
              <a:buClr>
                <a:srgbClr val="00AEEF"/>
              </a:buClr>
              <a:buSzPts val="900"/>
              <a:tabLst>
                <a:tab pos="1154430" algn="l"/>
              </a:tabLst>
            </a:pPr>
            <a:r>
              <a:rPr lang="en-US" sz="1200" spc="-10" dirty="0">
                <a:solidFill>
                  <a:srgbClr val="231F20"/>
                </a:solidFill>
                <a:effectLst/>
                <a:latin typeface="Arial" panose="020B0604020202020204" pitchFamily="34" charset="0"/>
                <a:ea typeface="Zapf Dingbats"/>
                <a:cs typeface="Arial" panose="020B0604020202020204" pitchFamily="34" charset="0"/>
              </a:rPr>
              <a:t>Explain</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that</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many</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people</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that</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stop</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smoking</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experience</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range</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of</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symptoms.</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You</a:t>
            </a:r>
            <a:r>
              <a:rPr lang="en-US" sz="1200" spc="-55"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could </a:t>
            </a:r>
            <a:r>
              <a:rPr lang="en-US" sz="1200" spc="-20" dirty="0">
                <a:solidFill>
                  <a:srgbClr val="231F20"/>
                </a:solidFill>
                <a:effectLst/>
                <a:latin typeface="Arial" panose="020B0604020202020204" pitchFamily="34" charset="0"/>
                <a:ea typeface="Zapf Dingbats"/>
                <a:cs typeface="Arial" panose="020B0604020202020204" pitchFamily="34" charset="0"/>
              </a:rPr>
              <a:t>ask</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the</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patient</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to</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describe</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symptoms</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they</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may</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have</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experienced</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during</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previous</a:t>
            </a:r>
            <a:r>
              <a:rPr lang="en-US" sz="1200" spc="-4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periods </a:t>
            </a:r>
            <a:r>
              <a:rPr lang="en-US" sz="1200" spc="0" dirty="0">
                <a:solidFill>
                  <a:srgbClr val="231F20"/>
                </a:solidFill>
                <a:effectLst/>
                <a:latin typeface="Arial" panose="020B0604020202020204" pitchFamily="34" charset="0"/>
                <a:ea typeface="Zapf Dingbats"/>
                <a:cs typeface="Arial" panose="020B0604020202020204" pitchFamily="34" charset="0"/>
              </a:rPr>
              <a:t>of abstinence, including how they managed them and how long they lasted:</a:t>
            </a:r>
            <a:endParaRPr lang="en-CA" sz="1200" dirty="0">
              <a:latin typeface="Arial" panose="020B0604020202020204" pitchFamily="34" charset="0"/>
              <a:ea typeface="Zapf Dingbats"/>
              <a:cs typeface="Arial" panose="020B0604020202020204" pitchFamily="34" charset="0"/>
            </a:endParaRPr>
          </a:p>
          <a:p>
            <a:pPr marR="1337945" lvl="0">
              <a:lnSpc>
                <a:spcPct val="123000"/>
              </a:lnSpc>
              <a:spcBef>
                <a:spcPts val="515"/>
              </a:spcBef>
              <a:spcAft>
                <a:spcPts val="0"/>
              </a:spcAft>
              <a:buClr>
                <a:srgbClr val="00AEEF"/>
              </a:buClr>
              <a:buSzPts val="900"/>
              <a:tabLst>
                <a:tab pos="1154430"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“Some people experience urges to smoke, anger, frustration, anxiety, increased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appetite, restlessness, difficulty concentrating, headaches, , insomnia, constipation, tiredness, low energy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or depressed mood.”</a:t>
            </a:r>
            <a:endParaRPr lang="en-CA" sz="1200" dirty="0">
              <a:effectLst/>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endParaRPr lang="en-US" sz="1200" spc="0" dirty="0">
              <a:solidFill>
                <a:srgbClr val="231F20"/>
              </a:solidFill>
              <a:effectLst/>
              <a:latin typeface="Arial" panose="020B0604020202020204" pitchFamily="34" charset="0"/>
              <a:ea typeface="Zapf Dingbats"/>
              <a:cs typeface="Arial" panose="020B0604020202020204" pitchFamily="34" charset="0"/>
            </a:endParaRPr>
          </a:p>
          <a:p>
            <a:pPr lvl="0">
              <a:spcBef>
                <a:spcPts val="520"/>
              </a:spcBef>
              <a:spcAft>
                <a:spcPts val="0"/>
              </a:spcAft>
              <a:buClr>
                <a:srgbClr val="00AEEF"/>
              </a:buClr>
              <a:buSzPts val="900"/>
              <a:tabLst>
                <a:tab pos="1146175" algn="l"/>
              </a:tabLst>
            </a:pPr>
            <a:r>
              <a:rPr lang="en-US" sz="1200" spc="0" dirty="0">
                <a:solidFill>
                  <a:srgbClr val="231F20"/>
                </a:solidFill>
                <a:effectLst/>
                <a:latin typeface="Arial" panose="020B0604020202020204" pitchFamily="34" charset="0"/>
                <a:ea typeface="Zapf Dingbats"/>
                <a:cs typeface="Arial" panose="020B0604020202020204" pitchFamily="34" charset="0"/>
              </a:rPr>
              <a:t>Ask</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patient:</a:t>
            </a:r>
            <a:r>
              <a:rPr lang="en-CA" sz="1200" dirty="0">
                <a:latin typeface="Arial" panose="020B0604020202020204" pitchFamily="34" charset="0"/>
                <a:ea typeface="Zapf Dingbats"/>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“Have</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been</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experiencing</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any</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withdrawal</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symptoms</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or</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urges</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smoke?”</a:t>
            </a:r>
            <a:endParaRPr lang="en-CA" sz="1200" b="1" i="1" spc="-10"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common</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early</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period</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stopping,</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it</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useful</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ask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rate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severity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experiencing.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This</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valuable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tool</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identifying</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who</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may</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benefit</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from</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adjustment.</a:t>
            </a:r>
            <a:r>
              <a:rPr lang="en-US" sz="1200" dirty="0">
                <a:effectLst/>
                <a:latin typeface="Arial" panose="020B0604020202020204" pitchFamily="34" charset="0"/>
                <a:ea typeface="Arial" panose="020B0604020202020204" pitchFamily="34" charset="0"/>
                <a:cs typeface="Arial" panose="020B0604020202020204" pitchFamily="34" charset="0"/>
              </a:rPr>
              <a:t> </a:t>
            </a:r>
            <a:endParaRPr lang="en-CA" sz="1200"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 a scale from 0 (none at all)) to 4 (being severe), how severe is the you’re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experiencing?”</a:t>
            </a:r>
          </a:p>
          <a:p>
            <a:pPr lvl="0">
              <a:spcBef>
                <a:spcPts val="520"/>
              </a:spcBef>
              <a:spcAft>
                <a:spcPts val="0"/>
              </a:spcAft>
              <a:buClr>
                <a:srgbClr val="00AEEF"/>
              </a:buClr>
              <a:buSzPts val="900"/>
              <a:tabLst>
                <a:tab pos="1146175"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scale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of</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0</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(none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at</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all))</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4</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(severe)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urges</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4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experiencing?”</a:t>
            </a:r>
            <a:endParaRPr lang="en-US" sz="1200" b="1" i="1" dirty="0">
              <a:solidFill>
                <a:srgbClr val="0092C8"/>
              </a:solidFill>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 frequently are you having urges to smoke?”</a:t>
            </a:r>
            <a:endParaRPr lang="en-CA" sz="1200" b="1" i="1" dirty="0">
              <a:latin typeface="Arial" panose="020B0604020202020204" pitchFamily="34" charset="0"/>
              <a:ea typeface="Arial" panose="020B0604020202020204" pitchFamily="34" charset="0"/>
              <a:cs typeface="Arial" panose="020B0604020202020204" pitchFamily="34" charset="0"/>
            </a:endParaRPr>
          </a:p>
          <a:p>
            <a:pPr lvl="0">
              <a:spcBef>
                <a:spcPts val="520"/>
              </a:spcBef>
              <a:spcAft>
                <a:spcPts val="0"/>
              </a:spcAft>
              <a:buClr>
                <a:srgbClr val="00AEEF"/>
              </a:buClr>
              <a:buSzPts val="900"/>
              <a:tabLst>
                <a:tab pos="1146175" algn="l"/>
              </a:tabLst>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reporting</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are</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3</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4</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severity,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adjustment</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should</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considered</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experiencing</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frequent</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endParaRPr lang="en-CA" sz="1200" dirty="0">
              <a:effectLst/>
              <a:latin typeface="Arial" panose="020B0604020202020204" pitchFamily="34" charset="0"/>
              <a:ea typeface="Arial" panose="020B0604020202020204" pitchFamily="34" charset="0"/>
              <a:cs typeface="Arial" panose="020B0604020202020204" pitchFamily="34" charset="0"/>
            </a:endParaRPr>
          </a:p>
          <a:p>
            <a:pPr lvl="0">
              <a:spcBef>
                <a:spcPts val="1040"/>
              </a:spcBef>
              <a:buClr>
                <a:srgbClr val="00AEEF"/>
              </a:buClr>
              <a:buSzPts val="900"/>
              <a:tabLst>
                <a:tab pos="1154430" algn="l"/>
              </a:tabLst>
            </a:pPr>
            <a:endParaRPr lang="en-US" sz="1200" b="1" spc="-10" dirty="0">
              <a:solidFill>
                <a:srgbClr val="231F20"/>
              </a:solidFill>
              <a:effectLst/>
              <a:latin typeface="Arial" panose="020B0604020202020204" pitchFamily="34" charset="0"/>
              <a:ea typeface="Zapf Dingbats"/>
              <a:cs typeface="Arial" panose="020B0604020202020204" pitchFamily="34" charset="0"/>
            </a:endParaRPr>
          </a:p>
          <a:p>
            <a:pPr lvl="0">
              <a:spcBef>
                <a:spcPts val="1040"/>
              </a:spcBef>
              <a:buClr>
                <a:srgbClr val="00AEEF"/>
              </a:buClr>
              <a:buSzPts val="900"/>
              <a:tabLst>
                <a:tab pos="1154430" algn="l"/>
              </a:tabLst>
            </a:pPr>
            <a:r>
              <a:rPr lang="en-US" sz="1200" b="1" spc="-10" dirty="0">
                <a:solidFill>
                  <a:srgbClr val="231F20"/>
                </a:solidFill>
                <a:effectLst/>
                <a:latin typeface="Arial" panose="020B0604020202020204" pitchFamily="34" charset="0"/>
                <a:ea typeface="Zapf Dingbats"/>
                <a:cs typeface="Arial" panose="020B0604020202020204" pitchFamily="34" charset="0"/>
              </a:rPr>
              <a:t>Reassure</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the</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patient</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that</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withdrawal</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symptoms</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are</a:t>
            </a:r>
            <a:r>
              <a:rPr lang="en-US" sz="1200" b="1" spc="-40"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normal</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when</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you</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first</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stop</a:t>
            </a:r>
            <a:r>
              <a:rPr lang="en-US" sz="1200" b="1" spc="-45" dirty="0">
                <a:solidFill>
                  <a:srgbClr val="231F20"/>
                </a:solidFill>
                <a:effectLst/>
                <a:latin typeface="Arial" panose="020B0604020202020204" pitchFamily="34" charset="0"/>
                <a:ea typeface="Zapf Dingbats"/>
                <a:cs typeface="Arial" panose="020B0604020202020204" pitchFamily="34" charset="0"/>
              </a:rPr>
              <a:t> </a:t>
            </a:r>
            <a:r>
              <a:rPr lang="en-US" sz="1200" b="1" spc="-10" dirty="0">
                <a:solidFill>
                  <a:srgbClr val="231F20"/>
                </a:solidFill>
                <a:effectLst/>
                <a:latin typeface="Arial" panose="020B0604020202020204" pitchFamily="34" charset="0"/>
                <a:ea typeface="Zapf Dingbats"/>
                <a:cs typeface="Arial" panose="020B0604020202020204" pitchFamily="34" charset="0"/>
              </a:rPr>
              <a:t>smoking.</a:t>
            </a:r>
            <a:endParaRPr lang="en-CA" sz="1200" b="1" spc="-10" dirty="0">
              <a:latin typeface="Arial" panose="020B0604020202020204" pitchFamily="34" charset="0"/>
              <a:ea typeface="Zapf Dingbats"/>
              <a:cs typeface="Arial" panose="020B0604020202020204" pitchFamily="34" charset="0"/>
            </a:endParaRPr>
          </a:p>
          <a:p>
            <a:pPr lvl="0">
              <a:spcBef>
                <a:spcPts val="1040"/>
              </a:spcBef>
              <a:buClr>
                <a:srgbClr val="00AEEF"/>
              </a:buClr>
              <a:buSzPts val="900"/>
              <a:tabLst>
                <a:tab pos="1154430" algn="l"/>
              </a:tabLst>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“Withdrawal symptoms are normal – your body is crying out for the nicotine you used to</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get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from</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cigarettes.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good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news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is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this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is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temporary,</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medications will help make withdrawal symptoms more manageable.”</a:t>
            </a:r>
            <a:endParaRPr lang="en-CA" sz="1200" b="1" i="1" dirty="0">
              <a:latin typeface="Arial" panose="020B0604020202020204" pitchFamily="34" charset="0"/>
              <a:ea typeface="Arial" panose="020B0604020202020204" pitchFamily="34" charset="0"/>
              <a:cs typeface="Arial" panose="020B0604020202020204" pitchFamily="34" charset="0"/>
            </a:endParaRPr>
          </a:p>
          <a:p>
            <a:pPr lvl="0">
              <a:spcBef>
                <a:spcPts val="1040"/>
              </a:spcBef>
              <a:buClr>
                <a:srgbClr val="00AEEF"/>
              </a:buClr>
              <a:buSzPts val="900"/>
              <a:tabLst>
                <a:tab pos="1154430" algn="l"/>
              </a:tabLst>
            </a:pPr>
            <a:r>
              <a:rPr lang="en-US" sz="1200" spc="-10" dirty="0">
                <a:solidFill>
                  <a:srgbClr val="231F20"/>
                </a:solidFill>
                <a:effectLst/>
                <a:latin typeface="Arial" panose="020B0604020202020204" pitchFamily="34" charset="0"/>
                <a:ea typeface="Zapf Dingbats"/>
                <a:cs typeface="Arial" panose="020B0604020202020204" pitchFamily="34" charset="0"/>
              </a:rPr>
              <a:t>Reassure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patient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that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most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symptoms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last,</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on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average,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between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two</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and</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four</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weeks,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10" dirty="0">
                <a:solidFill>
                  <a:srgbClr val="231F20"/>
                </a:solidFill>
                <a:effectLst/>
                <a:latin typeface="Arial" panose="020B0604020202020204" pitchFamily="34" charset="0"/>
                <a:ea typeface="Zapf Dingbats"/>
                <a:cs typeface="Arial" panose="020B0604020202020204" pitchFamily="34" charset="0"/>
              </a:rPr>
              <a:t>and </a:t>
            </a:r>
            <a:r>
              <a:rPr lang="en-US" sz="1200" spc="0" dirty="0">
                <a:solidFill>
                  <a:srgbClr val="231F20"/>
                </a:solidFill>
                <a:effectLst/>
                <a:latin typeface="Arial" panose="020B0604020202020204" pitchFamily="34" charset="0"/>
                <a:ea typeface="Zapf Dingbats"/>
                <a:cs typeface="Arial" panose="020B0604020202020204" pitchFamily="34" charset="0"/>
              </a:rPr>
              <a:t>will</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become</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less</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severe</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and</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less</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frequent</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longer</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they</a:t>
            </a:r>
            <a:r>
              <a:rPr lang="en-US" sz="1200" spc="-7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remain</a:t>
            </a:r>
            <a:r>
              <a:rPr lang="en-US" sz="1200" spc="-75"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smokefree:</a:t>
            </a:r>
          </a:p>
          <a:p>
            <a:pPr lvl="0">
              <a:spcBef>
                <a:spcPts val="1040"/>
              </a:spcBef>
              <a:buClr>
                <a:srgbClr val="00AEEF"/>
              </a:buClr>
              <a:buSzPts val="900"/>
              <a:tabLst>
                <a:tab pos="1154430" algn="l"/>
              </a:tabLst>
            </a:pPr>
            <a:endParaRPr lang="en-CA" sz="1200" spc="0" dirty="0">
              <a:effectLst/>
              <a:latin typeface="Arial" panose="020B0604020202020204" pitchFamily="34" charset="0"/>
              <a:ea typeface="Zapf Dingbats"/>
              <a:cs typeface="Arial" panose="020B0604020202020204" pitchFamily="34" charset="0"/>
            </a:endParaRPr>
          </a:p>
          <a:p>
            <a:pPr>
              <a:lnSpc>
                <a:spcPts val="2000"/>
              </a:lnSpc>
              <a:spcBef>
                <a:spcPts val="0"/>
              </a:spcBef>
              <a:spcAft>
                <a:spcPts val="0"/>
              </a:spcAft>
              <a:buClr>
                <a:srgbClr val="F79644"/>
              </a:buClr>
              <a:tabLst>
                <a:tab pos="1285875" algn="l"/>
              </a:tabLst>
            </a:pPr>
            <a:r>
              <a:rPr lang="en-US" sz="1200" b="1" spc="-50" dirty="0">
                <a:latin typeface="Arial" panose="020B0604020202020204" pitchFamily="34" charset="0"/>
                <a:cs typeface="Arial" panose="020B0604020202020204" pitchFamily="34" charset="0"/>
              </a:rPr>
              <a:t>Assess the use of treatment (frequency, correct technique)</a:t>
            </a:r>
          </a:p>
          <a:p>
            <a:pPr>
              <a:lnSpc>
                <a:spcPts val="2000"/>
              </a:lnSpc>
              <a:spcBef>
                <a:spcPts val="0"/>
              </a:spcBef>
              <a:spcAft>
                <a:spcPts val="0"/>
              </a:spcAft>
              <a:buClr>
                <a:srgbClr val="F79644"/>
              </a:buClr>
              <a:tabLst>
                <a:tab pos="1285875" algn="l"/>
              </a:tabLst>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Find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out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smokefree aid,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including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product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used and the frequency of </a:t>
            </a:r>
            <a:r>
              <a:rPr lang="en-US" sz="1200" dirty="0" err="1">
                <a:solidFill>
                  <a:srgbClr val="231F20"/>
                </a:solidFill>
                <a:effectLst/>
                <a:latin typeface="Arial" panose="020B0604020202020204" pitchFamily="34" charset="0"/>
                <a:ea typeface="Arial" panose="020B0604020202020204" pitchFamily="34" charset="0"/>
                <a:cs typeface="Arial" panose="020B0604020202020204" pitchFamily="34" charset="0"/>
              </a:rPr>
              <a:t>use.</a:t>
            </a:r>
            <a:r>
              <a:rPr lang="en-US" sz="1200" spc="-20" dirty="0" err="1">
                <a:solidFill>
                  <a:srgbClr val="231F20"/>
                </a:solidFill>
                <a:effectLst/>
                <a:latin typeface="Arial" panose="020B0604020202020204" pitchFamily="34" charset="0"/>
                <a:ea typeface="Arial" panose="020B0604020202020204" pitchFamily="34" charset="0"/>
                <a:cs typeface="Arial" panose="020B0604020202020204" pitchFamily="34" charset="0"/>
              </a:rPr>
              <a:t>You</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could</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say:</a:t>
            </a:r>
          </a:p>
          <a:p>
            <a:pPr>
              <a:lnSpc>
                <a:spcPts val="2000"/>
              </a:lnSpc>
              <a:spcBef>
                <a:spcPts val="0"/>
              </a:spcBef>
              <a:spcAft>
                <a:spcPts val="0"/>
              </a:spcAft>
              <a:buClr>
                <a:srgbClr val="F79644"/>
              </a:buClr>
              <a:tabLst>
                <a:tab pos="1285875" algn="l"/>
              </a:tabLst>
            </a:pPr>
            <a:r>
              <a:rPr lang="en-US" sz="1200" b="1" i="1" spc="-20" dirty="0">
                <a:solidFill>
                  <a:schemeClr val="accent5">
                    <a:lumMod val="75000"/>
                  </a:schemeClr>
                </a:solidFill>
                <a:effectLst/>
                <a:latin typeface="Arial" panose="020B0604020202020204" pitchFamily="34" charset="0"/>
                <a:ea typeface="Arial" panose="020B0604020202020204" pitchFamily="34" charset="0"/>
                <a:cs typeface="Arial" panose="020B0604020202020204" pitchFamily="34" charset="0"/>
              </a:rPr>
              <a:t>“You were given a vape when you arrived yesterday, how have you been getting on with it?”</a:t>
            </a:r>
            <a:r>
              <a:rPr lang="en-US" sz="1200" b="1" i="1" spc="-10" dirty="0">
                <a:solidFill>
                  <a:schemeClr val="accent5">
                    <a:lumMod val="75000"/>
                  </a:schemeClr>
                </a:solidFill>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latin typeface="Arial" panose="020B0604020202020204" pitchFamily="34" charset="0"/>
                <a:ea typeface="Arial" panose="020B0604020202020204" pitchFamily="34" charset="0"/>
                <a:cs typeface="Arial" panose="020B0604020202020204" pitchFamily="34" charset="0"/>
              </a:rPr>
              <a:t>or </a:t>
            </a:r>
          </a:p>
          <a:p>
            <a:pPr>
              <a:lnSpc>
                <a:spcPts val="2000"/>
              </a:lnSpc>
              <a:spcBef>
                <a:spcPts val="0"/>
              </a:spcBef>
              <a:spcAft>
                <a:spcPts val="0"/>
              </a:spcAft>
              <a:buClr>
                <a:srgbClr val="F79644"/>
              </a:buClr>
              <a:tabLst>
                <a:tab pos="1285875" algn="l"/>
              </a:tabLst>
            </a:pP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were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prescribed</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[prescribed</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medications,</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e.g.,</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NRT</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patch</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and</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mouth</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spray].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Have you been using them regularly?”</a:t>
            </a:r>
          </a:p>
          <a:p>
            <a:pPr>
              <a:lnSpc>
                <a:spcPts val="2000"/>
              </a:lnSpc>
              <a:spcBef>
                <a:spcPts val="0"/>
              </a:spcBef>
              <a:spcAft>
                <a:spcPts val="0"/>
              </a:spcAft>
              <a:buClr>
                <a:srgbClr val="F79644"/>
              </a:buClr>
              <a:tabLst>
                <a:tab pos="1285875" algn="l"/>
              </a:tabLst>
            </a:pP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“How frequently</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you using</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[faster-acting</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NRT product,</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e.g.</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nasal</a:t>
            </a:r>
            <a:r>
              <a:rPr lang="en-US" sz="1200" b="1" i="1" spc="-1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spray, lozenge, vape]?”</a:t>
            </a:r>
            <a:endPar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Enquire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why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didn’t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start,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stopped</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Review</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correct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technique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for their specific medication or vape.</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dirty="0">
              <a:effectLst/>
              <a:latin typeface="Arial" panose="020B0604020202020204" pitchFamily="34" charset="0"/>
              <a:ea typeface="Arial" panose="020B0604020202020204" pitchFamily="34" charset="0"/>
              <a:cs typeface="Arial" panose="020B0604020202020204" pitchFamily="34" charset="0"/>
            </a:endParaRP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Assess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side</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may</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experiencing</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help</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them</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distinguish</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between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side</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“Have</a:t>
            </a:r>
            <a:r>
              <a:rPr lang="en-US" sz="1200" b="1" i="1" spc="-5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any</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difficulty/side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effects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with</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nicotine vape/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NRT/</a:t>
            </a:r>
            <a:r>
              <a:rPr lang="en-US" sz="1200" b="1" i="1" spc="-19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stop</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medication(s)?”</a:t>
            </a:r>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endParaRPr lang="en-CA" sz="1200" spc="-3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“Some</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side</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effects</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sometimes</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occur</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when</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NRT</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is</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not</a:t>
            </a:r>
            <a:r>
              <a:rPr lang="en-US" sz="1200" b="1" i="1" spc="-6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used</a:t>
            </a:r>
            <a:r>
              <a:rPr lang="en-US" sz="1200" b="1" i="1" spc="-6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correctly.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Let me review correct use with you and we can see if that helps.”</a:t>
            </a:r>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i="1" spc="0" dirty="0">
              <a:solidFill>
                <a:schemeClr val="tx1"/>
              </a:solidFill>
              <a:effectLst/>
              <a:latin typeface="Arial" panose="020B0604020202020204" pitchFamily="34" charset="0"/>
              <a:ea typeface="Zapf Dingbats"/>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1" spc="0" dirty="0">
                <a:solidFill>
                  <a:schemeClr val="tx1"/>
                </a:solidFill>
                <a:effectLst/>
                <a:latin typeface="Arial" panose="020B0604020202020204" pitchFamily="34" charset="0"/>
                <a:ea typeface="Zapf Dingbats"/>
                <a:cs typeface="Arial" panose="020B0604020202020204" pitchFamily="34" charset="0"/>
              </a:rPr>
              <a:t>D</a:t>
            </a:r>
            <a:r>
              <a:rPr lang="en-US" sz="1200" spc="0" dirty="0">
                <a:solidFill>
                  <a:srgbClr val="231F20"/>
                </a:solidFill>
                <a:effectLst/>
                <a:latin typeface="Arial" panose="020B0604020202020204" pitchFamily="34" charset="0"/>
                <a:ea typeface="Zapf Dingbats"/>
                <a:cs typeface="Arial" panose="020B0604020202020204" pitchFamily="34" charset="0"/>
              </a:rPr>
              <a:t>iscuss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strategies</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for</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managing</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common</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side</a:t>
            </a:r>
            <a:r>
              <a:rPr lang="en-US" sz="1200" spc="-60" dirty="0">
                <a:solidFill>
                  <a:srgbClr val="231F20"/>
                </a:solidFill>
                <a:effectLst/>
                <a:latin typeface="Arial" panose="020B0604020202020204" pitchFamily="34" charset="0"/>
                <a:ea typeface="Zapf Dingbats"/>
                <a:cs typeface="Arial" panose="020B0604020202020204" pitchFamily="34" charset="0"/>
              </a:rPr>
              <a:t> </a:t>
            </a:r>
            <a:r>
              <a:rPr lang="en-US" sz="1200" spc="0" dirty="0">
                <a:solidFill>
                  <a:srgbClr val="231F20"/>
                </a:solidFill>
                <a:effectLst/>
                <a:latin typeface="Arial" panose="020B0604020202020204" pitchFamily="34" charset="0"/>
                <a:ea typeface="Zapf Dingbats"/>
                <a:cs typeface="Arial" panose="020B0604020202020204" pitchFamily="34" charset="0"/>
              </a:rPr>
              <a:t>effects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i="1" spc="0"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“There are a few tips I can provide to help you manage better with some of the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side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effects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mentioned,</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such</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as</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sleep</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disturbance,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skin</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irritation,</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coughing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and throat irritation.”</a:t>
            </a:r>
            <a:endParaRPr lang="en-CA" sz="1200" dirty="0">
              <a:effectLst/>
              <a:latin typeface="Arial" panose="020B0604020202020204" pitchFamily="34" charset="0"/>
              <a:ea typeface="Arial" panose="020B0604020202020204" pitchFamily="34" charset="0"/>
              <a:cs typeface="Arial" panose="020B0604020202020204" pitchFamily="34" charset="0"/>
            </a:endParaRP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a:extLst>
              <a:ext uri="{FF2B5EF4-FFF2-40B4-BE49-F238E27FC236}">
                <a16:creationId xmlns:a16="http://schemas.microsoft.com/office/drawing/2014/main" id="{D3C29499-636F-C699-B9EF-A11EDAFB3FB7}"/>
              </a:ext>
            </a:extLst>
          </p:cNvPr>
          <p:cNvSpPr>
            <a:spLocks noGrp="1"/>
          </p:cNvSpPr>
          <p:nvPr>
            <p:ph type="sldNum" sz="quarter" idx="5"/>
          </p:nvPr>
        </p:nvSpPr>
        <p:spPr/>
        <p:txBody>
          <a:bodyPr/>
          <a:lstStyle/>
          <a:p>
            <a:pPr>
              <a:defRPr/>
            </a:pPr>
            <a:fld id="{242A2382-4541-B845-B6D5-E8B5A330E247}" type="slidenum">
              <a:rPr lang="en-US" smtClean="0"/>
              <a:pPr>
                <a:defRPr/>
              </a:pPr>
              <a:t>74</a:t>
            </a:fld>
            <a:endParaRPr lang="en-US"/>
          </a:p>
        </p:txBody>
      </p:sp>
    </p:spTree>
    <p:extLst>
      <p:ext uri="{BB962C8B-B14F-4D97-AF65-F5344CB8AC3E}">
        <p14:creationId xmlns:p14="http://schemas.microsoft.com/office/powerpoint/2010/main" val="401731304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EE95A-C1C9-BC0E-AA77-B2171B1EF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74E4FB-BB1F-793C-E542-510227C07A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CA989-3A20-897C-CAF2-8B16467795C3}"/>
              </a:ext>
            </a:extLst>
          </p:cNvPr>
          <p:cNvSpPr>
            <a:spLocks noGrp="1"/>
          </p:cNvSpPr>
          <p:nvPr>
            <p:ph type="body" idx="1"/>
          </p:nvPr>
        </p:nvSpPr>
        <p:spPr/>
        <p:txBody>
          <a:bodyPr>
            <a:normAutofit fontScale="47500" lnSpcReduction="20000"/>
          </a:bodyPr>
          <a:lstStyle/>
          <a:p>
            <a:r>
              <a:rPr lang="en-CA" sz="1200" b="1" i="1" dirty="0">
                <a:effectLst/>
                <a:latin typeface="Arial" panose="020B0604020202020204" pitchFamily="34" charset="0"/>
                <a:cs typeface="Arial" panose="020B0604020202020204" pitchFamily="34" charset="0"/>
              </a:rPr>
              <a:t>4. Agree to treatment plan and provide specialist support during hospital stay</a:t>
            </a:r>
          </a:p>
          <a:p>
            <a:endParaRPr lang="en-CA" sz="1200" b="1" dirty="0">
              <a:effectLst/>
              <a:latin typeface="Arial" panose="020B0604020202020204" pitchFamily="34" charset="0"/>
              <a:cs typeface="Arial" panose="020B0604020202020204" pitchFamily="34" charset="0"/>
            </a:endParaRPr>
          </a:p>
          <a:p>
            <a:r>
              <a:rPr lang="en-CA" sz="1200" i="1" dirty="0">
                <a:solidFill>
                  <a:srgbClr val="00FFFF"/>
                </a:solidFill>
                <a:effectLst/>
                <a:latin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Advise</a:t>
            </a:r>
            <a:r>
              <a:rPr lang="en-US" sz="1200" b="1" spc="-40"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on</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importance</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of</a:t>
            </a:r>
            <a:r>
              <a:rPr lang="en-US" sz="1200" b="1" spc="-40"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tobacco</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dependence</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aids</a:t>
            </a:r>
            <a:r>
              <a:rPr lang="en-US" sz="1200" b="1" spc="-40"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and</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instructions</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10" dirty="0">
                <a:solidFill>
                  <a:srgbClr val="00AEEF"/>
                </a:solidFill>
                <a:effectLst/>
                <a:latin typeface="Arial" panose="020B0604020202020204" pitchFamily="34" charset="0"/>
                <a:ea typeface="Arial" panose="020B0604020202020204" pitchFamily="34" charset="0"/>
                <a:cs typeface="Arial" panose="020B0604020202020204" pitchFamily="34" charset="0"/>
              </a:rPr>
              <a:t>for</a:t>
            </a:r>
            <a:r>
              <a:rPr lang="en-US" sz="1200" b="1" spc="-35" dirty="0">
                <a:solidFill>
                  <a:srgbClr val="00AEEF"/>
                </a:solidFill>
                <a:effectLst/>
                <a:latin typeface="Arial" panose="020B0604020202020204" pitchFamily="34" charset="0"/>
                <a:ea typeface="Arial" panose="020B0604020202020204" pitchFamily="34" charset="0"/>
                <a:cs typeface="Arial" panose="020B0604020202020204" pitchFamily="34" charset="0"/>
              </a:rPr>
              <a:t> </a:t>
            </a:r>
            <a:r>
              <a:rPr lang="en-US" sz="1200" b="1" spc="-25" dirty="0">
                <a:solidFill>
                  <a:srgbClr val="00AEEF"/>
                </a:solidFill>
                <a:effectLst/>
                <a:latin typeface="Arial" panose="020B0604020202020204" pitchFamily="34" charset="0"/>
                <a:ea typeface="Arial" panose="020B0604020202020204" pitchFamily="34" charset="0"/>
                <a:cs typeface="Arial" panose="020B0604020202020204" pitchFamily="34" charset="0"/>
              </a:rPr>
              <a:t>use</a:t>
            </a:r>
            <a:endParaRPr lang="en-CA" sz="1200" b="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Reinforce</a:t>
            </a:r>
            <a:r>
              <a:rPr lang="en-US" sz="1200" spc="-1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importance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tobacco</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dependence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medications</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vapes.</a:t>
            </a:r>
            <a:endParaRPr lang="en-CA" sz="1200"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Ensure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understands</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using</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medication</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regularly</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correctly</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highly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recommended</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will</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maximise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its</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efficiency</a:t>
            </a:r>
            <a:endParaRPr lang="en-US" sz="1200" spc="-20" dirty="0">
              <a:solidFill>
                <a:srgbClr val="231F20"/>
              </a:solidFill>
              <a:effectLst/>
              <a:latin typeface="Arial" panose="020B0604020202020204" pitchFamily="34" charset="0"/>
              <a:ea typeface="Zapf Dingbats"/>
              <a:cs typeface="Arial" panose="020B0604020202020204" pitchFamily="34" charset="0"/>
            </a:endParaRPr>
          </a:p>
          <a:p>
            <a:pPr marL="342900" marR="1265555" lvl="0" indent="-342900">
              <a:lnSpc>
                <a:spcPct val="123000"/>
              </a:lnSpc>
              <a:spcBef>
                <a:spcPts val="760"/>
              </a:spcBef>
              <a:spcAft>
                <a:spcPts val="0"/>
              </a:spcAft>
              <a:buClr>
                <a:srgbClr val="00AEEF"/>
              </a:buClr>
              <a:buSzPts val="900"/>
              <a:buFont typeface="Zapf Dingbats"/>
              <a:buChar char="■"/>
              <a:tabLst>
                <a:tab pos="1154430" algn="l"/>
              </a:tabLst>
            </a:pPr>
            <a:r>
              <a:rPr lang="en-US" sz="1200" spc="-20" dirty="0">
                <a:solidFill>
                  <a:srgbClr val="231F20"/>
                </a:solidFill>
                <a:effectLst/>
                <a:latin typeface="Arial" panose="020B0604020202020204" pitchFamily="34" charset="0"/>
                <a:ea typeface="Zapf Dingbats"/>
                <a:cs typeface="Arial" panose="020B0604020202020204" pitchFamily="34" charset="0"/>
              </a:rPr>
              <a:t>Review</a:t>
            </a:r>
            <a:r>
              <a:rPr lang="en-US" sz="1200" spc="-30"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correct</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use</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and</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technique</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with</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the</a:t>
            </a:r>
            <a:r>
              <a:rPr lang="en-US" sz="1200" spc="-25" dirty="0">
                <a:solidFill>
                  <a:srgbClr val="231F20"/>
                </a:solidFill>
                <a:effectLst/>
                <a:latin typeface="Arial" panose="020B0604020202020204" pitchFamily="34" charset="0"/>
                <a:ea typeface="Zapf Dingbats"/>
                <a:cs typeface="Arial" panose="020B0604020202020204" pitchFamily="34" charset="0"/>
              </a:rPr>
              <a:t> </a:t>
            </a:r>
            <a:r>
              <a:rPr lang="en-US" sz="1200" spc="-20" dirty="0">
                <a:solidFill>
                  <a:srgbClr val="231F20"/>
                </a:solidFill>
                <a:effectLst/>
                <a:latin typeface="Arial" panose="020B0604020202020204" pitchFamily="34" charset="0"/>
                <a:ea typeface="Zapf Dingbats"/>
                <a:cs typeface="Arial" panose="020B0604020202020204" pitchFamily="34" charset="0"/>
              </a:rPr>
              <a:t>patient</a:t>
            </a:r>
            <a:r>
              <a:rPr lang="en-US" sz="1200" spc="-25" dirty="0">
                <a:solidFill>
                  <a:srgbClr val="231F20"/>
                </a:solidFill>
                <a:effectLst/>
                <a:latin typeface="Arial" panose="020B0604020202020204" pitchFamily="34" charset="0"/>
                <a:ea typeface="Zapf Dingbats"/>
                <a:cs typeface="Arial" panose="020B0604020202020204" pitchFamily="34" charset="0"/>
              </a:rPr>
              <a:t>.</a:t>
            </a:r>
            <a:endPar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pPr marL="342900" marR="1265555" lvl="0" indent="-342900">
              <a:lnSpc>
                <a:spcPct val="123000"/>
              </a:lnSpc>
              <a:spcBef>
                <a:spcPts val="760"/>
              </a:spcBef>
              <a:spcAft>
                <a:spcPts val="0"/>
              </a:spcAft>
              <a:buClr>
                <a:srgbClr val="00AEEF"/>
              </a:buClr>
              <a:buSzPts val="900"/>
              <a:buFont typeface="Zapf Dingbats"/>
              <a:buChar char="■"/>
              <a:tabLst>
                <a:tab pos="1154430" algn="l"/>
              </a:tabLst>
            </a:pP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Reinforce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need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use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faster-acting</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regularly</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throughout</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day,</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hour,</a:t>
            </a:r>
            <a:r>
              <a:rPr lang="en-US" sz="1200"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every</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hour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 as required to help cope with urges to smoke:</a:t>
            </a:r>
            <a:endParaRPr lang="en-CA" sz="1200" i="1" dirty="0">
              <a:solidFill>
                <a:srgbClr val="00FFFF"/>
              </a:solidFill>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Adjust NRT (as needed) and/or consider use of nicotine vapes/analogues</a:t>
            </a:r>
          </a:p>
          <a:p>
            <a:endParaRPr lang="en-CA" sz="1200" i="1" dirty="0">
              <a:solidFill>
                <a:srgbClr val="231F20"/>
              </a:solidFill>
              <a:effectLst/>
              <a:latin typeface="Arial" panose="020B0604020202020204" pitchFamily="34" charset="0"/>
              <a:ea typeface="Arial" panose="020B0604020202020204" pitchFamily="34" charset="0"/>
              <a:cs typeface="Arial" panose="020B0604020202020204" pitchFamily="34" charset="0"/>
            </a:endParaRPr>
          </a:p>
          <a:p>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Monitoring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initial</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period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following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abstinence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ensure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 the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selected</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dose</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meets</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2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needs.</a:t>
            </a:r>
            <a:endParaRPr lang="en-CA" sz="120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most</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common situation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does</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not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receive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sufficient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effectively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 withdrawal symptoms and cravings to smoke.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Some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patients</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will</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require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dose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NRT</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or nicotine strength of the vape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increased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nicotine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analogue</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added</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plan</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effectively</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response</a:t>
            </a:r>
            <a:r>
              <a:rPr lang="en-US" sz="1200" spc="-7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well as</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preference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can</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be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used</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guide</a:t>
            </a:r>
            <a:r>
              <a:rPr lang="en-US" sz="1200" spc="-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treatment.</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dirty="0">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Advise on managing urges to smoke and identify personal coping strategies</a:t>
            </a:r>
            <a:endParaRPr lang="en-CA" sz="1200" b="1" dirty="0">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tailored</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guidance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managing</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any</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withdrawal</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symptoms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urges</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5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may be experiencing.</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Explain and conduct carbon monoxide testing</a:t>
            </a:r>
            <a:endParaRPr lang="en-CA" sz="1200" b="1" dirty="0">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Regular CO testing is recommended by NICE (2023) it should have the same priority as blood sugar level testing for diabetic patients or blood pressure monitoring for people with hypertension. In the mental health hospital daily CO tests are a vital sign to monitor for people who smoke. </a:t>
            </a:r>
            <a:endParaRPr lang="en-CA" sz="1200" i="1" dirty="0">
              <a:solidFill>
                <a:srgbClr val="00FFFF"/>
              </a:solidFill>
              <a:effectLst/>
              <a:latin typeface="Arial" panose="020B0604020202020204" pitchFamily="34" charset="0"/>
              <a:cs typeface="Arial" panose="020B0604020202020204" pitchFamily="34" charset="0"/>
            </a:endParaRPr>
          </a:p>
          <a:p>
            <a:endParaRPr lang="en-CA" sz="1200" i="1" dirty="0">
              <a:solidFill>
                <a:srgbClr val="00FFFF"/>
              </a:solidFill>
              <a:effectLst/>
              <a:latin typeface="Arial" panose="020B0604020202020204" pitchFamily="34" charset="0"/>
              <a:cs typeface="Arial" panose="020B0604020202020204" pitchFamily="34" charset="0"/>
            </a:endParaRPr>
          </a:p>
          <a:p>
            <a:r>
              <a:rPr lang="en-CA" sz="1200" b="1" i="1" dirty="0">
                <a:solidFill>
                  <a:srgbClr val="00FFFF"/>
                </a:solidFill>
                <a:effectLst/>
                <a:latin typeface="Arial" panose="020B0604020202020204" pitchFamily="34" charset="0"/>
                <a:cs typeface="Arial" panose="020B0604020202020204" pitchFamily="34" charset="0"/>
              </a:rPr>
              <a:t>■ </a:t>
            </a:r>
            <a:r>
              <a:rPr lang="en-CA" sz="1200" b="1" i="1" dirty="0">
                <a:effectLst/>
                <a:latin typeface="Arial" panose="020B0604020202020204" pitchFamily="34" charset="0"/>
                <a:cs typeface="Arial" panose="020B0604020202020204" pitchFamily="34" charset="0"/>
              </a:rPr>
              <a:t>Discuss patient’s smokefree goal/plan during and beyond hospital admission</a:t>
            </a:r>
            <a:endParaRPr lang="en-CA" sz="1200" b="1" i="1"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i="1"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patient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they</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feel</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stopping</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smoking:</a:t>
            </a:r>
            <a:r>
              <a:rPr lang="en-CA" sz="1200" b="0" i="0" spc="-1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do</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feel</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about</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not</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smoking</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during</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your</a:t>
            </a:r>
            <a:r>
              <a:rPr lang="en-US" sz="1200" b="1" i="1" spc="-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hospital</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 stay?” </a:t>
            </a:r>
            <a:r>
              <a:rPr lang="en-US" sz="1200" spc="-25" dirty="0">
                <a:solidFill>
                  <a:srgbClr val="231F20"/>
                </a:solidFill>
                <a:effectLst/>
                <a:latin typeface="Arial" panose="020B0604020202020204" pitchFamily="34" charset="0"/>
                <a:ea typeface="Arial" panose="020B0604020202020204" pitchFamily="34" charset="0"/>
                <a:cs typeface="Arial" panose="020B0604020202020204" pitchFamily="34" charset="0"/>
              </a:rPr>
              <a:t>Or</a:t>
            </a:r>
            <a:endParaRPr lang="en-CA" sz="1200" b="0" i="0" spc="-25"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CA" sz="1200" b="0" i="0" spc="-25"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ready</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receive</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treatment</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and</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support</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stay</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smokefree</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once</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2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a:t>
            </a:r>
            <a:r>
              <a:rPr lang="en-US" sz="1200" b="1" i="1" spc="-2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home?”</a:t>
            </a: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If</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yes,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reasons</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for</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wanting</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4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stop:</a:t>
            </a:r>
            <a:r>
              <a:rPr lang="en-CA" sz="1200" b="0" i="0" spc="-1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has</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made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decide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go</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smokefree</a:t>
            </a:r>
            <a:r>
              <a:rPr lang="en-US" sz="1200" b="1" i="1" spc="-30"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spc="-10" dirty="0">
                <a:solidFill>
                  <a:srgbClr val="0092C8"/>
                </a:solidFill>
                <a:effectLst/>
                <a:latin typeface="Arial" panose="020B0604020202020204" pitchFamily="34" charset="0"/>
                <a:ea typeface="Arial" panose="020B0604020202020204" pitchFamily="34" charset="0"/>
                <a:cs typeface="Arial" panose="020B0604020202020204" pitchFamily="34" charset="0"/>
              </a:rPr>
              <a:t>now?”</a:t>
            </a:r>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CA" sz="1200" b="1" i="1" spc="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Ask</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their</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confidence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staying</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smokefree</a:t>
            </a:r>
            <a:r>
              <a:rPr lang="en-US" sz="1200" spc="-4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while</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in</a:t>
            </a:r>
            <a:r>
              <a:rPr lang="en-US" sz="1200" spc="-5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spc="-10" dirty="0">
                <a:solidFill>
                  <a:srgbClr val="231F20"/>
                </a:solidFill>
                <a:effectLst/>
                <a:latin typeface="Arial" panose="020B0604020202020204" pitchFamily="34" charset="0"/>
                <a:ea typeface="Arial" panose="020B0604020202020204" pitchFamily="34" charset="0"/>
                <a:cs typeface="Arial" panose="020B0604020202020204" pitchFamily="34" charset="0"/>
              </a:rPr>
              <a:t>hospital:</a:t>
            </a:r>
            <a:endParaRPr lang="en-CA" sz="1200" b="0" i="0" spc="-1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p>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“On</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scale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of</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1</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to</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10</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how</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confident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are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you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that</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you</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will</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be</a:t>
            </a:r>
            <a:r>
              <a:rPr lang="en-US" sz="1200" b="1" i="1" spc="-35" dirty="0">
                <a:solidFill>
                  <a:srgbClr val="0092C8"/>
                </a:solidFill>
                <a:effectLst/>
                <a:latin typeface="Arial" panose="020B0604020202020204" pitchFamily="34" charset="0"/>
                <a:ea typeface="Arial" panose="020B0604020202020204" pitchFamily="34" charset="0"/>
                <a:cs typeface="Arial" panose="020B0604020202020204" pitchFamily="34" charset="0"/>
              </a:rPr>
              <a:t>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able to stay smokefree during your admission, if 1 is NOT very confident and 10 is very confident, what level would you rate your confidence today?”</a:t>
            </a:r>
            <a:endParaRPr lang="en-CA" sz="1200" dirty="0">
              <a:effectLst/>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4F388E86-1167-8F1E-CF97-B65F74D3F095}"/>
              </a:ext>
            </a:extLst>
          </p:cNvPr>
          <p:cNvSpPr>
            <a:spLocks noGrp="1"/>
          </p:cNvSpPr>
          <p:nvPr>
            <p:ph type="sldNum" sz="quarter" idx="5"/>
          </p:nvPr>
        </p:nvSpPr>
        <p:spPr/>
        <p:txBody>
          <a:bodyPr/>
          <a:lstStyle/>
          <a:p>
            <a:pPr>
              <a:defRPr/>
            </a:pPr>
            <a:fld id="{242A2382-4541-B845-B6D5-E8B5A330E247}" type="slidenum">
              <a:rPr lang="en-US" smtClean="0"/>
              <a:pPr>
                <a:defRPr/>
              </a:pPr>
              <a:t>75</a:t>
            </a:fld>
            <a:endParaRPr lang="en-US"/>
          </a:p>
        </p:txBody>
      </p:sp>
    </p:spTree>
    <p:extLst>
      <p:ext uri="{BB962C8B-B14F-4D97-AF65-F5344CB8AC3E}">
        <p14:creationId xmlns:p14="http://schemas.microsoft.com/office/powerpoint/2010/main" val="32989139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Arial" panose="020B0604020202020204" pitchFamily="34" charset="0"/>
                <a:ea typeface="Calibri"/>
                <a:cs typeface="Arial" panose="020B0604020202020204" pitchFamily="34" charset="0"/>
              </a:rPr>
              <a:t>Withdrawal symptoms and urges to smoke (cravings) are the main reasons why people return to smoking in the early stages of </a:t>
            </a:r>
            <a:r>
              <a:rPr lang="en-US" dirty="0">
                <a:latin typeface="Arial" panose="020B0604020202020204" pitchFamily="34" charset="0"/>
                <a:ea typeface="Calibri"/>
                <a:cs typeface="Arial" panose="020B0604020202020204" pitchFamily="34" charset="0"/>
              </a:rPr>
              <a:t>stopping smoking</a:t>
            </a:r>
            <a:endParaRPr lang="en-GB" sz="1200" dirty="0">
              <a:effectLst/>
              <a:latin typeface="Arial" panose="020B0604020202020204" pitchFamily="34" charset="0"/>
              <a:ea typeface="Calibri"/>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While most withdrawal symptoms typically last up to 4 weeks, they are usually at their worst for the first 3-5 days after</a:t>
            </a:r>
            <a:r>
              <a:rPr lang="en-US" dirty="0">
                <a:latin typeface="Arial" panose="020B0604020202020204" pitchFamily="34" charset="0"/>
                <a:ea typeface="Calibri"/>
                <a:cs typeface="Arial" panose="020B0604020202020204" pitchFamily="34" charset="0"/>
              </a:rPr>
              <a:t> abstaining</a:t>
            </a:r>
            <a:r>
              <a:rPr lang="en-US" sz="1200" dirty="0">
                <a:effectLst/>
                <a:latin typeface="Arial" panose="020B0604020202020204" pitchFamily="34" charset="0"/>
                <a:ea typeface="Calibri"/>
                <a:cs typeface="Arial" panose="020B0604020202020204" pitchFamily="34" charset="0"/>
              </a:rPr>
              <a:t>.</a:t>
            </a:r>
            <a:r>
              <a:rPr lang="en-US" dirty="0">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Around 70%</a:t>
            </a:r>
            <a:r>
              <a:rPr lang="en-US" dirty="0">
                <a:latin typeface="Arial" panose="020B0604020202020204" pitchFamily="34" charset="0"/>
                <a:ea typeface="Calibri"/>
                <a:cs typeface="Arial" panose="020B0604020202020204" pitchFamily="34" charset="0"/>
              </a:rPr>
              <a:t> </a:t>
            </a:r>
            <a:r>
              <a:rPr lang="en-US" sz="1200" dirty="0">
                <a:effectLst/>
                <a:latin typeface="Arial" panose="020B0604020202020204" pitchFamily="34" charset="0"/>
                <a:ea typeface="Calibri"/>
                <a:cs typeface="Arial" panose="020B0604020202020204" pitchFamily="34" charset="0"/>
              </a:rPr>
              <a:t>will experience urges to smoke after stopping and they can persist for weeks, months and even years.</a:t>
            </a:r>
            <a:endParaRPr lang="en-GB" sz="1200" dirty="0">
              <a:effectLst/>
              <a:latin typeface="Arial" panose="020B0604020202020204" pitchFamily="34" charset="0"/>
              <a:ea typeface="Calibri"/>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p>
          <a:p>
            <a:pPr marL="287655" indent="-288290"/>
            <a:r>
              <a:rPr lang="en-US" dirty="0">
                <a:latin typeface="Arial" panose="020B0604020202020204" pitchFamily="34" charset="0"/>
                <a:cs typeface="Arial" panose="020B0604020202020204" pitchFamily="34" charset="0"/>
              </a:rPr>
              <a:t>It can be helpful to think of two types of urges: a </a:t>
            </a:r>
            <a:r>
              <a:rPr lang="en-US" b="1" dirty="0">
                <a:solidFill>
                  <a:schemeClr val="accent3">
                    <a:lumMod val="75000"/>
                  </a:schemeClr>
                </a:solidFill>
                <a:latin typeface="Arial" panose="020B0604020202020204" pitchFamily="34" charset="0"/>
                <a:cs typeface="Arial" panose="020B0604020202020204" pitchFamily="34" charset="0"/>
              </a:rPr>
              <a:t>background urge </a:t>
            </a:r>
            <a:r>
              <a:rPr lang="en-US" dirty="0">
                <a:latin typeface="Arial" panose="020B0604020202020204" pitchFamily="34" charset="0"/>
                <a:cs typeface="Arial" panose="020B0604020202020204" pitchFamily="34" charset="0"/>
              </a:rPr>
              <a:t>to smoke that is pretty much present most of the time and more acute </a:t>
            </a:r>
            <a:r>
              <a:rPr lang="en-US" b="1" dirty="0">
                <a:solidFill>
                  <a:schemeClr val="accent3">
                    <a:lumMod val="75000"/>
                  </a:schemeClr>
                </a:solidFill>
                <a:latin typeface="Arial" panose="020B0604020202020204" pitchFamily="34" charset="0"/>
                <a:cs typeface="Arial" panose="020B0604020202020204" pitchFamily="34" charset="0"/>
              </a:rPr>
              <a:t>breakthrough urges </a:t>
            </a:r>
            <a:r>
              <a:rPr lang="en-US" dirty="0">
                <a:latin typeface="Arial" panose="020B0604020202020204" pitchFamily="34" charset="0"/>
                <a:cs typeface="Arial" panose="020B0604020202020204" pitchFamily="34" charset="0"/>
              </a:rPr>
              <a:t>triggered by persons, places, moods, routines </a:t>
            </a:r>
            <a:r>
              <a:rPr lang="en-US" dirty="0" err="1">
                <a:latin typeface="Arial" panose="020B0604020202020204" pitchFamily="34" charset="0"/>
                <a:cs typeface="Arial" panose="020B0604020202020204" pitchFamily="34" charset="0"/>
              </a:rPr>
              <a:t>etc</a:t>
            </a:r>
            <a:endParaRPr lang="en-US" dirty="0">
              <a:latin typeface="Arial" panose="020B0604020202020204" pitchFamily="34" charset="0"/>
              <a:cs typeface="Arial" panose="020B0604020202020204" pitchFamily="34" charset="0"/>
            </a:endParaRPr>
          </a:p>
          <a:p>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Urges can range from weak to strong and will remain strong, but become far less frequent, as time passes. Some patients will describe this as an overwhelming, all-consuming feeling and others as a less intense but still difficult experience,</a:t>
            </a:r>
            <a:r>
              <a:rPr lang="en-US" dirty="0">
                <a:latin typeface="Arial" panose="020B0604020202020204" pitchFamily="34" charset="0"/>
                <a:ea typeface="Calibri"/>
                <a:cs typeface="Arial" panose="020B0604020202020204" pitchFamily="34" charset="0"/>
              </a:rPr>
              <a:t> </a:t>
            </a:r>
            <a:endParaRPr lang="en-GB" dirty="0">
              <a:latin typeface="Arial" panose="020B0604020202020204" pitchFamily="34" charset="0"/>
              <a:ea typeface="Calibri" panose="020F0502020204030204" pitchFamily="34" charset="0"/>
              <a:cs typeface="Arial" panose="020B0604020202020204" pitchFamily="34" charset="0"/>
            </a:endParaRPr>
          </a:p>
          <a:p>
            <a:r>
              <a:rPr lang="en-CA" dirty="0">
                <a:latin typeface="Arial" panose="020B0604020202020204" pitchFamily="34" charset="0"/>
                <a:ea typeface="Calibri"/>
                <a:cs typeface="Arial" panose="020B0604020202020204" pitchFamily="34" charset="0"/>
              </a:rPr>
              <a:t> </a:t>
            </a:r>
            <a:endParaRPr lang="en-GB" dirty="0">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Urges are generally at their peak for a few minutes</a:t>
            </a:r>
            <a:r>
              <a:rPr lang="en-CA" sz="1200" dirty="0">
                <a:effectLst/>
                <a:latin typeface="Arial" panose="020B0604020202020204" pitchFamily="34" charset="0"/>
                <a:ea typeface="Calibri"/>
                <a:cs typeface="Arial" panose="020B0604020202020204" pitchFamily="34" charset="0"/>
              </a:rPr>
              <a:t> and</a:t>
            </a:r>
            <a:r>
              <a:rPr lang="en-GB" sz="1200" dirty="0">
                <a:effectLst/>
                <a:latin typeface="Arial" panose="020B0604020202020204" pitchFamily="34" charset="0"/>
                <a:ea typeface="Calibri"/>
                <a:cs typeface="Arial" panose="020B0604020202020204" pitchFamily="34" charset="0"/>
              </a:rPr>
              <a:t> will become less frequent the longer someone doesn’t smoke. They will also become more used to them and adept at managing them.</a:t>
            </a:r>
          </a:p>
          <a:p>
            <a:r>
              <a:rPr lang="en-GB" sz="1200" dirty="0">
                <a:effectLst/>
                <a:latin typeface="Arial" panose="020B0604020202020204" pitchFamily="34" charset="0"/>
                <a:ea typeface="Calibri"/>
                <a:cs typeface="Arial" panose="020B0604020202020204" pitchFamily="34" charset="0"/>
              </a:rPr>
              <a:t> </a:t>
            </a:r>
          </a:p>
          <a:p>
            <a:r>
              <a:rPr lang="en-GB" sz="1200" b="1" dirty="0">
                <a:effectLst/>
                <a:latin typeface="Arial" panose="020B0604020202020204" pitchFamily="34" charset="0"/>
                <a:ea typeface="Calibri"/>
                <a:cs typeface="Arial" panose="020B0604020202020204" pitchFamily="34" charset="0"/>
              </a:rPr>
              <a:t>Urges to smoke triggered by smoking cues.</a:t>
            </a:r>
            <a:endParaRPr lang="en-GB" sz="1200" dirty="0">
              <a:effectLst/>
              <a:latin typeface="Arial" panose="020B0604020202020204" pitchFamily="34" charset="0"/>
              <a:ea typeface="Calibri"/>
              <a:cs typeface="Arial" panose="020B0604020202020204" pitchFamily="34" charset="0"/>
            </a:endParaRPr>
          </a:p>
          <a:p>
            <a:br>
              <a:rPr lang="en-GB" sz="1200" dirty="0">
                <a:effectLst/>
                <a:latin typeface="Arial" panose="020B0604020202020204" pitchFamily="34" charset="0"/>
                <a:ea typeface="Calibri" panose="020F0502020204030204" pitchFamily="34" charset="0"/>
                <a:cs typeface="Arial" panose="020B0604020202020204" pitchFamily="34" charset="0"/>
              </a:rPr>
            </a:br>
            <a:r>
              <a:rPr lang="en-GB" sz="1200" dirty="0">
                <a:effectLst/>
                <a:latin typeface="Arial" panose="020B0604020202020204" pitchFamily="34" charset="0"/>
                <a:ea typeface="Calibri"/>
                <a:cs typeface="Arial" panose="020B0604020202020204" pitchFamily="34" charset="0"/>
              </a:rPr>
              <a:t>Being in a situation with other smokers, or experiencing events that have previously been associated with smoking, is a high risk time for smokers trying to stop.</a:t>
            </a:r>
            <a:br>
              <a:rPr lang="en-GB" sz="1200" dirty="0">
                <a:effectLst/>
                <a:latin typeface="Arial" panose="020B0604020202020204" pitchFamily="34" charset="0"/>
                <a:ea typeface="Calibri" panose="020F0502020204030204" pitchFamily="34" charset="0"/>
                <a:cs typeface="Arial" panose="020B0604020202020204" pitchFamily="34" charset="0"/>
              </a:rPr>
            </a:br>
            <a:br>
              <a:rPr lang="en-GB" sz="1200" dirty="0">
                <a:effectLst/>
                <a:latin typeface="Arial" panose="020B0604020202020204" pitchFamily="34" charset="0"/>
                <a:ea typeface="Calibri" panose="020F0502020204030204" pitchFamily="34" charset="0"/>
                <a:cs typeface="Arial" panose="020B0604020202020204" pitchFamily="34" charset="0"/>
              </a:rPr>
            </a:br>
            <a:r>
              <a:rPr lang="en-GB" sz="1200" dirty="0">
                <a:effectLst/>
                <a:latin typeface="Arial" panose="020B0604020202020204" pitchFamily="34" charset="0"/>
                <a:ea typeface="Calibri"/>
                <a:cs typeface="Arial" panose="020B0604020202020204" pitchFamily="34" charset="0"/>
              </a:rPr>
              <a:t>When smokers encounter a cue, they have the impulse to reach for a cigarette. If they consciously resist this, they experience the impulse as an 'urge' to smoke.</a:t>
            </a:r>
          </a:p>
          <a:p>
            <a:r>
              <a:rPr lang="en-US" sz="1200" dirty="0">
                <a:effectLst/>
                <a:latin typeface="Arial" panose="020B0604020202020204" pitchFamily="34" charset="0"/>
                <a:ea typeface="Calibri"/>
                <a:cs typeface="Arial" panose="020B0604020202020204" pitchFamily="34" charset="0"/>
              </a:rPr>
              <a:t>It can be helpful to think of two types of urges: a background urge to smoke that is pretty much present most of the time and more acute breakthrough urges triggered by persons, places, moods, routines etc.</a:t>
            </a:r>
            <a:endParaRPr lang="en-GB" sz="1200" dirty="0">
              <a:effectLst/>
              <a:latin typeface="Arial" panose="020B0604020202020204" pitchFamily="34" charset="0"/>
              <a:ea typeface="Calibri"/>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Educating patients on urges to smoke and working with patients to have a plan to cope with urges to smoke when they occur and avoiding triggers is part of the support we will be providing at the quit plan visit and follow-up visits.</a:t>
            </a:r>
            <a:r>
              <a:rPr lang="en-US" dirty="0">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a:cs typeface="Arial" panose="020B0604020202020204" pitchFamily="34" charset="0"/>
            </a:endParaRPr>
          </a:p>
          <a:p>
            <a:r>
              <a:rPr lang="en-US" sz="1200" dirty="0">
                <a:effectLst/>
                <a:latin typeface="Arial" panose="020B0604020202020204" pitchFamily="34" charset="0"/>
                <a:ea typeface="Calibri"/>
                <a:cs typeface="Arial" panose="020B0604020202020204" pitchFamily="34" charset="0"/>
              </a:rPr>
              <a:t>As long as the individual does not have even a single puff on a cigarette, cravings will reduce over the first few weeks of stopping</a:t>
            </a:r>
            <a:endParaRPr lang="en-GB" sz="1200" dirty="0">
              <a:effectLst/>
              <a:latin typeface="Arial" panose="020B0604020202020204" pitchFamily="34" charset="0"/>
              <a:ea typeface="Calibri"/>
              <a:cs typeface="Arial" panose="020B0604020202020204" pitchFamily="34" charset="0"/>
            </a:endParaRPr>
          </a:p>
          <a:p>
            <a:r>
              <a:rPr lang="en-GB" sz="1200" dirty="0">
                <a:effectLst/>
                <a:latin typeface="Arial" panose="020B0604020202020204" pitchFamily="34" charset="0"/>
                <a:ea typeface="Calibri"/>
                <a:cs typeface="Arial" panose="020B0604020202020204" pitchFamily="34" charset="0"/>
              </a:rPr>
              <a:t> </a:t>
            </a:r>
          </a:p>
          <a:p>
            <a:r>
              <a:rPr lang="en-GB" sz="1200" dirty="0">
                <a:effectLst/>
                <a:latin typeface="Arial" panose="020B0604020202020204" pitchFamily="34" charset="0"/>
                <a:ea typeface="Calibri"/>
                <a:cs typeface="Arial" panose="020B0604020202020204" pitchFamily="34" charset="0"/>
              </a:rPr>
              <a:t>Supporting patients in the acute period of stopping to identify strategies for coping with cravings is crucial.</a:t>
            </a:r>
            <a:r>
              <a:rPr lang="en-CA" dirty="0">
                <a:latin typeface="Arial" panose="020B0604020202020204" pitchFamily="34" charset="0"/>
                <a:ea typeface="Calibri"/>
                <a:cs typeface="Arial" panose="020B0604020202020204" pitchFamily="34" charset="0"/>
              </a:rPr>
              <a:t> </a:t>
            </a:r>
            <a:r>
              <a:rPr lang="en-CA" sz="1200" dirty="0">
                <a:effectLst/>
                <a:latin typeface="Arial" panose="020B0604020202020204" pitchFamily="34" charset="0"/>
                <a:ea typeface="Calibri"/>
                <a:cs typeface="Arial" panose="020B0604020202020204" pitchFamily="34" charset="0"/>
              </a:rPr>
              <a:t> Patients can be advised to:</a:t>
            </a:r>
            <a:r>
              <a:rPr lang="en-CA" dirty="0">
                <a:latin typeface="Arial" panose="020B0604020202020204" pitchFamily="34" charset="0"/>
                <a:ea typeface="Calibri"/>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Calibri"/>
                <a:cs typeface="Arial" panose="020B0604020202020204" pitchFamily="34" charset="0"/>
              </a:rPr>
              <a:t>Keep busy and distract themselves when a craving hits.</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a:cs typeface="Arial" panose="020B0604020202020204" pitchFamily="34" charset="0"/>
              </a:rPr>
              <a:t>Avoiding places in which they will have the urge to smoke (e.g., the pub).</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a:cs typeface="Arial" panose="020B0604020202020204" pitchFamily="34" charset="0"/>
              </a:rPr>
              <a:t>Change routines to address the habit element of smoking and avoid triggers (like being around other smokers).</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Calibri"/>
                <a:cs typeface="Arial" panose="020B0604020202020204" pitchFamily="34" charset="0"/>
              </a:rPr>
              <a:t>Working with patients to create “If, then” plans can be particularly useful for helping patients come up with a plan for what they will do when they experience cravings to smoke.</a:t>
            </a:r>
            <a:endParaRPr lang="en-GB" sz="1200" dirty="0">
              <a:effectLst/>
              <a:latin typeface="Arial" panose="020B0604020202020204" pitchFamily="34" charset="0"/>
              <a:ea typeface="Calibri"/>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Calibri"/>
                <a:cs typeface="Arial" panose="020B0604020202020204" pitchFamily="34" charset="0"/>
              </a:rPr>
              <a:t>For some patients it can be helpful to have them visualise or verbalise what their “if, then” plan will be. Having a menu of options can be useful (including things like keeping hands busy, playing a digital game, calling someone, making use of short acting NRT or vape, etc.)</a:t>
            </a:r>
            <a:endParaRPr lang="en-GB" sz="1200" dirty="0">
              <a:effectLst/>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76</a:t>
            </a:fld>
            <a:endParaRPr lang="en-US"/>
          </a:p>
        </p:txBody>
      </p:sp>
    </p:spTree>
    <p:extLst>
      <p:ext uri="{BB962C8B-B14F-4D97-AF65-F5344CB8AC3E}">
        <p14:creationId xmlns:p14="http://schemas.microsoft.com/office/powerpoint/2010/main" val="7187628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8AA0C-0BA1-72D9-EA06-4F67DEA6D1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FCCE9E-5150-0F0C-C09B-3E9519ED2A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F99692-D44E-2CE5-1BB8-A10BC6BEABB6}"/>
              </a:ext>
            </a:extLst>
          </p:cNvPr>
          <p:cNvSpPr>
            <a:spLocks noGrp="1"/>
          </p:cNvSpPr>
          <p:nvPr>
            <p:ph type="body" idx="1"/>
          </p:nvPr>
        </p:nvSpPr>
        <p:spPr/>
        <p:txBody>
          <a:bodyPr/>
          <a:lstStyle/>
          <a:p>
            <a:pPr>
              <a:defRPr/>
            </a:pPr>
            <a:r>
              <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These are the options the patient may choose during the admission - they may also switch and decide to progress from abstaining temporarily to a longer-term abstinence during their stay once they have experienced the </a:t>
            </a:r>
            <a:r>
              <a:rPr lang="en-US" dirty="0" err="1">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specialised</a:t>
            </a:r>
            <a:r>
              <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 support and treatment – this is why it is important to establish how they feel at each visit and encourage along the way.</a:t>
            </a:r>
          </a:p>
          <a:p>
            <a:pPr>
              <a:defRPr/>
            </a:pPr>
            <a:endPar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endParaRPr>
          </a:p>
          <a:p>
            <a:pPr>
              <a:defRPr/>
            </a:pPr>
            <a:r>
              <a:rPr lang="en-US" dirty="0">
                <a:effectLst>
                  <a:glow>
                    <a:prstClr val="white">
                      <a:alpha val="70000"/>
                    </a:prst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We will want to ensure we treat tobacco dependence in all patients during their admission. We will use evidence-based behaviour change techniques to support patients with the ultimate goal being to assist patients with taking the opportunity to stop long-term with evidence-based support and treatment. </a:t>
            </a:r>
          </a:p>
          <a:p>
            <a:pPr>
              <a:defRPr/>
            </a:pPr>
            <a:endParaRPr lang="en-US" dirty="0">
              <a:effectLst>
                <a:glow>
                  <a:prstClr val="white">
                    <a:alpha val="70000"/>
                  </a:prstClr>
                </a:glow>
                <a:outerShdw blurRad="254000" dist="38100" dir="5400000" algn="ctr" rotWithShape="0">
                  <a:srgbClr val="000000">
                    <a:alpha val="25000"/>
                  </a:srgbClr>
                </a:outerShdw>
              </a:effectLst>
              <a:latin typeface="Century Gothic"/>
            </a:endParaRPr>
          </a:p>
        </p:txBody>
      </p:sp>
      <p:sp>
        <p:nvSpPr>
          <p:cNvPr id="4" name="Slide Number Placeholder 3">
            <a:extLst>
              <a:ext uri="{FF2B5EF4-FFF2-40B4-BE49-F238E27FC236}">
                <a16:creationId xmlns:a16="http://schemas.microsoft.com/office/drawing/2014/main" id="{AACC5606-D4CA-F14F-4B17-038B0E6628AD}"/>
              </a:ext>
            </a:extLst>
          </p:cNvPr>
          <p:cNvSpPr>
            <a:spLocks noGrp="1"/>
          </p:cNvSpPr>
          <p:nvPr>
            <p:ph type="sldNum" sz="quarter" idx="5"/>
          </p:nvPr>
        </p:nvSpPr>
        <p:spPr/>
        <p:txBody>
          <a:bodyPr/>
          <a:lstStyle/>
          <a:p>
            <a:pPr>
              <a:defRPr/>
            </a:pPr>
            <a:fld id="{242A2382-4541-B845-B6D5-E8B5A330E247}" type="slidenum">
              <a:rPr lang="en-US" smtClean="0"/>
              <a:pPr>
                <a:defRPr/>
              </a:pPr>
              <a:t>77</a:t>
            </a:fld>
            <a:endParaRPr lang="en-US"/>
          </a:p>
        </p:txBody>
      </p:sp>
    </p:spTree>
    <p:extLst>
      <p:ext uri="{BB962C8B-B14F-4D97-AF65-F5344CB8AC3E}">
        <p14:creationId xmlns:p14="http://schemas.microsoft.com/office/powerpoint/2010/main" val="583022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9BCDE-3482-61CB-F61C-4895C2358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3846B2-F1D5-8C10-1D8E-92BC253679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BD169-8C9B-24E2-A489-3A9CE3D6AA1F}"/>
              </a:ext>
            </a:extLst>
          </p:cNvPr>
          <p:cNvSpPr>
            <a:spLocks noGrp="1"/>
          </p:cNvSpPr>
          <p:nvPr>
            <p:ph type="body" idx="1"/>
          </p:nvPr>
        </p:nvSpPr>
        <p:spPr/>
        <p:txBody>
          <a:bodyPr>
            <a:normAutofit/>
          </a:bodyPr>
          <a:lstStyle/>
          <a:p>
            <a:r>
              <a:rPr lang="en-CA" sz="1200" i="1" dirty="0">
                <a:solidFill>
                  <a:srgbClr val="00FFFF"/>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Provide brief motivational intervention for patients (as appropriate)</a:t>
            </a:r>
            <a:endParaRPr lang="en-CA" sz="1200" b="0" i="1" spc="0" dirty="0">
              <a:effectLst/>
              <a:latin typeface="Arial" panose="020B0604020202020204" pitchFamily="34" charset="0"/>
              <a:cs typeface="Arial" panose="020B0604020202020204" pitchFamily="34" charset="0"/>
            </a:endParaRPr>
          </a:p>
          <a:p>
            <a:endParaRPr lang="en-CA" sz="1200" b="0" i="1" spc="0" dirty="0">
              <a:effectLst/>
              <a:latin typeface="Arial" panose="020B0604020202020204" pitchFamily="34" charset="0"/>
              <a:cs typeface="Arial" panose="020B0604020202020204" pitchFamily="34" charset="0"/>
            </a:endParaRPr>
          </a:p>
          <a:p>
            <a:pPr>
              <a:defRPr/>
            </a:pP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“If you feel you are not able to </a:t>
            </a:r>
            <a:r>
              <a:rPr lang="en-US" b="1" i="1" dirty="0">
                <a:solidFill>
                  <a:srgbClr val="0092C8"/>
                </a:solidFill>
                <a:latin typeface="Arial" panose="020B0604020202020204" pitchFamily="34" charset="0"/>
                <a:ea typeface="Arial" panose="020B0604020202020204" pitchFamily="34" charset="0"/>
                <a:cs typeface="Arial" panose="020B0604020202020204" pitchFamily="34" charset="0"/>
              </a:rPr>
              <a:t>stop </a:t>
            </a:r>
            <a:r>
              <a:rPr lang="en-US" sz="1200" b="1" i="1" dirty="0">
                <a:solidFill>
                  <a:srgbClr val="0092C8"/>
                </a:solidFill>
                <a:effectLst/>
                <a:latin typeface="Arial" panose="020B0604020202020204" pitchFamily="34" charset="0"/>
                <a:ea typeface="Arial" panose="020B0604020202020204" pitchFamily="34" charset="0"/>
                <a:cs typeface="Arial" panose="020B0604020202020204" pitchFamily="34" charset="0"/>
              </a:rPr>
              <a:t>long term now, that’s ok, we are here to support you with staying comfortable and smokefree during your stay in hospital.”</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i="1"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offer</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support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always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open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information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on</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how</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to</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access</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it</a:t>
            </a:r>
            <a:r>
              <a:rPr lang="en-US" sz="1200" spc="-7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sz="1200" dirty="0">
                <a:solidFill>
                  <a:srgbClr val="231F20"/>
                </a:solidFill>
                <a:effectLst/>
                <a:latin typeface="Arial" panose="020B0604020202020204" pitchFamily="34" charset="0"/>
                <a:ea typeface="Arial" panose="020B0604020202020204" pitchFamily="34" charset="0"/>
                <a:cs typeface="Arial" panose="020B0604020202020204" pitchFamily="34" charset="0"/>
              </a:rPr>
              <a:t>if they change their mind</a:t>
            </a:r>
            <a:endParaRPr lang="en-CA" sz="1200" dirty="0">
              <a:effectLst/>
              <a:latin typeface="Arial" panose="020B0604020202020204" pitchFamily="34" charset="0"/>
              <a:ea typeface="Arial" panose="020B0604020202020204" pitchFamily="34" charset="0"/>
              <a:cs typeface="Arial" panose="020B0604020202020204" pitchFamily="34" charset="0"/>
            </a:endParaRPr>
          </a:p>
          <a:p>
            <a:endParaRPr lang="en-CA" sz="1200" dirty="0">
              <a:effectLst/>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26E0F4F1-969E-EAEB-0D30-E870B44BA7C0}"/>
              </a:ext>
            </a:extLst>
          </p:cNvPr>
          <p:cNvSpPr>
            <a:spLocks noGrp="1"/>
          </p:cNvSpPr>
          <p:nvPr>
            <p:ph type="sldNum" sz="quarter" idx="5"/>
          </p:nvPr>
        </p:nvSpPr>
        <p:spPr/>
        <p:txBody>
          <a:bodyPr/>
          <a:lstStyle/>
          <a:p>
            <a:pPr>
              <a:defRPr/>
            </a:pPr>
            <a:fld id="{242A2382-4541-B845-B6D5-E8B5A330E247}" type="slidenum">
              <a:rPr lang="en-US" smtClean="0"/>
              <a:pPr>
                <a:defRPr/>
              </a:pPr>
              <a:t>78</a:t>
            </a:fld>
            <a:endParaRPr lang="en-US"/>
          </a:p>
        </p:txBody>
      </p:sp>
    </p:spTree>
    <p:extLst>
      <p:ext uri="{BB962C8B-B14F-4D97-AF65-F5344CB8AC3E}">
        <p14:creationId xmlns:p14="http://schemas.microsoft.com/office/powerpoint/2010/main" val="37853597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98DA2-584C-7AE9-2EA2-341772D0BB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CAB4B-3765-E435-F163-94495993B9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266B17-223E-A2B0-532B-826740CC3838}"/>
              </a:ext>
            </a:extLst>
          </p:cNvPr>
          <p:cNvSpPr>
            <a:spLocks noGrp="1"/>
          </p:cNvSpPr>
          <p:nvPr>
            <p:ph type="body" idx="1"/>
          </p:nvPr>
        </p:nvSpPr>
        <p:spPr/>
        <p:txBody>
          <a:bodyPr>
            <a:normAutofit fontScale="32500" lnSpcReduction="20000"/>
          </a:bodyPr>
          <a:lstStyle/>
          <a:p>
            <a:r>
              <a:rPr lang="en-CA" sz="1200" i="1" dirty="0">
                <a:effectLst/>
                <a:latin typeface="Arial"/>
                <a:cs typeface="Arial"/>
              </a:rPr>
              <a:t>5. Provide summary, agree to next follow-up, and prompt commitment</a:t>
            </a:r>
          </a:p>
          <a:p>
            <a:pPr marL="975995">
              <a:spcBef>
                <a:spcPts val="940"/>
              </a:spcBef>
              <a:spcAft>
                <a:spcPts val="0"/>
              </a:spcAft>
            </a:pPr>
            <a:r>
              <a:rPr lang="en-US" sz="1200" spc="-10" dirty="0">
                <a:solidFill>
                  <a:srgbClr val="231F20"/>
                </a:solidFill>
                <a:effectLst/>
                <a:latin typeface="Arial"/>
                <a:ea typeface="Arial" panose="020B0604020202020204" pitchFamily="34" charset="0"/>
                <a:cs typeface="Arial"/>
              </a:rPr>
              <a:t>Discuss</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importance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of</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follow-up</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support</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once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patient</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leaves</a:t>
            </a:r>
            <a:r>
              <a:rPr lang="en-US" sz="1200" spc="-5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hospital.</a:t>
            </a:r>
            <a:endParaRPr lang="en-CA" sz="1200" dirty="0">
              <a:effectLst/>
              <a:latin typeface="Arial"/>
              <a:ea typeface="Arial" panose="020B0604020202020204" pitchFamily="34" charset="0"/>
              <a:cs typeface="Arial"/>
            </a:endParaRPr>
          </a:p>
          <a:p>
            <a:pPr marL="927100">
              <a:spcBef>
                <a:spcPts val="975"/>
              </a:spcBef>
              <a:spcAft>
                <a:spcPts val="0"/>
              </a:spcAft>
            </a:pPr>
            <a:r>
              <a:rPr lang="en-US" sz="1200" b="1" i="1" dirty="0">
                <a:solidFill>
                  <a:srgbClr val="0092C8"/>
                </a:solidFill>
                <a:effectLst/>
                <a:latin typeface="Arial"/>
                <a:ea typeface="Arial" panose="020B0604020202020204" pitchFamily="34" charset="0"/>
                <a:cs typeface="Arial"/>
              </a:rPr>
              <a:t>“We</a:t>
            </a:r>
            <a:r>
              <a:rPr lang="en-US" sz="1200" b="1" i="1" spc="15"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know</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working</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with</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a</a:t>
            </a:r>
            <a:r>
              <a:rPr lang="en-US" sz="1200" b="1" i="1" spc="20" dirty="0">
                <a:solidFill>
                  <a:srgbClr val="0092C8"/>
                </a:solidFill>
                <a:effectLst/>
                <a:latin typeface="Arial"/>
                <a:ea typeface="Arial" panose="020B0604020202020204" pitchFamily="34" charset="0"/>
                <a:cs typeface="Arial"/>
              </a:rPr>
              <a:t> tobacco dependence adviser </a:t>
            </a:r>
            <a:r>
              <a:rPr lang="en-US" sz="1200" b="1" i="1" dirty="0">
                <a:solidFill>
                  <a:srgbClr val="0092C8"/>
                </a:solidFill>
                <a:effectLst/>
                <a:latin typeface="Arial"/>
                <a:ea typeface="Arial" panose="020B0604020202020204" pitchFamily="34" charset="0"/>
                <a:cs typeface="Arial"/>
              </a:rPr>
              <a:t>for</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one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to</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three</a:t>
            </a:r>
            <a:r>
              <a:rPr lang="en-US" sz="1200" b="1" i="1" spc="15"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months,</a:t>
            </a:r>
            <a:r>
              <a:rPr lang="en-US" sz="1200" b="1" i="1" spc="20"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either </a:t>
            </a:r>
            <a:r>
              <a:rPr lang="en-US" sz="1200" b="1" i="1" dirty="0">
                <a:solidFill>
                  <a:srgbClr val="0092C8"/>
                </a:solidFill>
                <a:effectLst/>
                <a:latin typeface="Arial"/>
                <a:ea typeface="Arial" panose="020B0604020202020204" pitchFamily="34" charset="0"/>
                <a:cs typeface="Arial"/>
              </a:rPr>
              <a:t>in</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person</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or</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by</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phone,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can</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double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your</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success</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with</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stopping.</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It</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will</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be</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important</a:t>
            </a:r>
            <a:r>
              <a:rPr lang="en-US" sz="1200" b="1" i="1" spc="-20" dirty="0">
                <a:solidFill>
                  <a:srgbClr val="0092C8"/>
                </a:solidFill>
                <a:effectLst/>
                <a:latin typeface="Arial"/>
                <a:ea typeface="Arial" panose="020B0604020202020204" pitchFamily="34" charset="0"/>
                <a:cs typeface="Arial"/>
              </a:rPr>
              <a:t> </a:t>
            </a:r>
            <a:r>
              <a:rPr lang="en-US" sz="1200" b="1" i="1" dirty="0">
                <a:solidFill>
                  <a:srgbClr val="0092C8"/>
                </a:solidFill>
                <a:effectLst/>
                <a:latin typeface="Arial"/>
                <a:ea typeface="Arial" panose="020B0604020202020204" pitchFamily="34" charset="0"/>
                <a:cs typeface="Arial"/>
              </a:rPr>
              <a:t>that, after your discharge from hospital, we link you to support with staying smokefree.”</a:t>
            </a:r>
            <a:endParaRPr lang="en-CA" sz="1200" dirty="0">
              <a:effectLst/>
              <a:latin typeface="Arial"/>
              <a:ea typeface="Arial" panose="020B0604020202020204" pitchFamily="34" charset="0"/>
              <a:cs typeface="Arial"/>
            </a:endParaRPr>
          </a:p>
          <a:p>
            <a:pPr marL="973455" marR="971550" indent="1270">
              <a:lnSpc>
                <a:spcPct val="123000"/>
              </a:lnSpc>
              <a:spcBef>
                <a:spcPts val="685"/>
              </a:spcBef>
              <a:spcAft>
                <a:spcPts val="0"/>
              </a:spcAft>
            </a:pPr>
            <a:r>
              <a:rPr lang="en-US" sz="1200" spc="-10" dirty="0">
                <a:solidFill>
                  <a:srgbClr val="231F20"/>
                </a:solidFill>
                <a:effectLst/>
                <a:latin typeface="Arial"/>
                <a:ea typeface="Arial" panose="020B0604020202020204" pitchFamily="34" charset="0"/>
                <a:cs typeface="Arial"/>
              </a:rPr>
              <a:t>Review</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options</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and</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agree</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to</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discharge</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plan</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with</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ongoing</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support</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and</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treatment</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that</a:t>
            </a:r>
            <a:r>
              <a:rPr lang="en-US" sz="1200" spc="-3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flexes </a:t>
            </a:r>
            <a:r>
              <a:rPr lang="en-US" sz="1200" dirty="0">
                <a:solidFill>
                  <a:srgbClr val="231F20"/>
                </a:solidFill>
                <a:effectLst/>
                <a:latin typeface="Arial"/>
                <a:ea typeface="Arial" panose="020B0604020202020204" pitchFamily="34" charset="0"/>
                <a:cs typeface="Arial"/>
              </a:rPr>
              <a:t>to the needs of the patient.</a:t>
            </a:r>
            <a:endParaRPr lang="en-CA" sz="1200" dirty="0">
              <a:effectLst/>
              <a:latin typeface="Arial"/>
              <a:ea typeface="Arial" panose="020B0604020202020204" pitchFamily="34" charset="0"/>
              <a:cs typeface="Arial"/>
            </a:endParaRPr>
          </a:p>
          <a:p>
            <a:pPr marL="977265" marR="1113155" indent="-50165">
              <a:lnSpc>
                <a:spcPct val="123000"/>
              </a:lnSpc>
              <a:spcBef>
                <a:spcPts val="685"/>
              </a:spcBef>
              <a:spcAft>
                <a:spcPts val="0"/>
              </a:spcAft>
            </a:pPr>
            <a:r>
              <a:rPr lang="en-US" sz="1200" b="1" i="1" dirty="0">
                <a:solidFill>
                  <a:srgbClr val="0092C8"/>
                </a:solidFill>
                <a:effectLst/>
                <a:latin typeface="Arial"/>
                <a:ea typeface="Arial" panose="020B0604020202020204" pitchFamily="34" charset="0"/>
                <a:cs typeface="Arial"/>
              </a:rPr>
              <a:t>“There are a few different methods of follow up support that are available after you leave hospital. Let’s look at these and see which one will suit you best.”</a:t>
            </a:r>
            <a:endParaRPr lang="en-CA" sz="1200" dirty="0">
              <a:effectLst/>
              <a:latin typeface="Arial"/>
              <a:ea typeface="Arial" panose="020B0604020202020204" pitchFamily="34" charset="0"/>
              <a:cs typeface="Arial"/>
            </a:endParaRPr>
          </a:p>
          <a:p>
            <a:pPr marL="927100">
              <a:spcBef>
                <a:spcPts val="685"/>
              </a:spcBef>
              <a:spcAft>
                <a:spcPts val="0"/>
              </a:spcAft>
            </a:pPr>
            <a:r>
              <a:rPr lang="en-US" sz="1200" b="1" i="1" spc="-20" dirty="0">
                <a:solidFill>
                  <a:srgbClr val="0092C8"/>
                </a:solidFill>
                <a:effectLst/>
                <a:latin typeface="Arial"/>
                <a:ea typeface="Arial" panose="020B0604020202020204" pitchFamily="34" charset="0"/>
                <a:cs typeface="Arial"/>
              </a:rPr>
              <a:t>“These</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include</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(as</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locally</a:t>
            </a:r>
            <a:r>
              <a:rPr lang="en-US" sz="1200" b="1" i="1" spc="-30" dirty="0">
                <a:solidFill>
                  <a:srgbClr val="0092C8"/>
                </a:solidFill>
                <a:effectLst/>
                <a:latin typeface="Arial"/>
                <a:ea typeface="Arial" panose="020B0604020202020204" pitchFamily="34" charset="0"/>
                <a:cs typeface="Arial"/>
              </a:rPr>
              <a:t> </a:t>
            </a:r>
            <a:r>
              <a:rPr lang="en-US" sz="1200" b="1" i="1" spc="-20" dirty="0">
                <a:solidFill>
                  <a:srgbClr val="0092C8"/>
                </a:solidFill>
                <a:effectLst/>
                <a:latin typeface="Arial"/>
                <a:ea typeface="Arial" panose="020B0604020202020204" pitchFamily="34" charset="0"/>
                <a:cs typeface="Arial"/>
              </a:rPr>
              <a:t>available):</a:t>
            </a:r>
            <a:endParaRPr lang="en-CA" sz="1200" dirty="0">
              <a:effectLst/>
              <a:latin typeface="Arial"/>
              <a:ea typeface="Arial" panose="020B0604020202020204" pitchFamily="34" charset="0"/>
              <a:cs typeface="Arial"/>
            </a:endParaRPr>
          </a:p>
          <a:p>
            <a:pPr marL="342900" indent="-342900">
              <a:spcBef>
                <a:spcPts val="860"/>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Follow-up</a:t>
            </a:r>
            <a:r>
              <a:rPr lang="en-US" sz="1200" b="1" i="1" spc="-40"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by</a:t>
            </a:r>
            <a:r>
              <a:rPr lang="en-US" sz="1200" b="1" i="1" spc="-3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the</a:t>
            </a:r>
            <a:r>
              <a:rPr lang="en-US" sz="1200" b="1" i="1" spc="-3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local</a:t>
            </a:r>
            <a:r>
              <a:rPr lang="en-US" sz="1200" b="1" i="1" spc="-40"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stop</a:t>
            </a:r>
            <a:r>
              <a:rPr lang="en-US" sz="1200" b="1" i="1" spc="-3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smoking</a:t>
            </a:r>
            <a:r>
              <a:rPr lang="en-US" b="1" i="1" spc="-35" dirty="0">
                <a:solidFill>
                  <a:srgbClr val="0092C8"/>
                </a:solidFill>
                <a:latin typeface="Arial"/>
                <a:ea typeface="Arial" panose="020B0604020202020204" pitchFamily="34" charset="0"/>
                <a:cs typeface="Arial"/>
              </a:rPr>
              <a:t> service</a:t>
            </a:r>
            <a:endParaRPr lang="en-US" sz="1200" b="1" i="1" spc="-20" dirty="0">
              <a:solidFill>
                <a:srgbClr val="0092C8"/>
              </a:solidFill>
              <a:effectLst/>
              <a:latin typeface="Arial"/>
              <a:ea typeface="Arial" panose="020B0604020202020204" pitchFamily="34" charset="0"/>
              <a:cs typeface="Arial" panose="020B0604020202020204" pitchFamily="34" charset="0"/>
            </a:endParaRPr>
          </a:p>
          <a:p>
            <a:pPr marL="342900" lvl="0" indent="-342900">
              <a:spcBef>
                <a:spcPts val="860"/>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Follow-up</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at</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one</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of</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the</a:t>
            </a:r>
            <a:r>
              <a:rPr lang="en-US" sz="1200" b="1" i="1" spc="1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community</a:t>
            </a:r>
            <a:r>
              <a:rPr lang="en-US" sz="1200" b="1" i="1" spc="15"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pharmacies</a:t>
            </a:r>
            <a:endParaRPr lang="en-CA" sz="1200" spc="0" dirty="0">
              <a:effectLst/>
              <a:latin typeface="Arial"/>
              <a:ea typeface="Arial" panose="020B0604020202020204" pitchFamily="34" charset="0"/>
              <a:cs typeface="Arial"/>
            </a:endParaRPr>
          </a:p>
          <a:p>
            <a:pPr marL="342900" lvl="0" indent="-342900">
              <a:spcBef>
                <a:spcPts val="860"/>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Follow-up</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by</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our</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team</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here</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at</a:t>
            </a:r>
            <a:r>
              <a:rPr lang="en-US" sz="1200" b="1" i="1" spc="2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the</a:t>
            </a:r>
            <a:r>
              <a:rPr lang="en-US" sz="1200" b="1" i="1" spc="25"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trust</a:t>
            </a:r>
            <a:endParaRPr lang="en-CA" sz="1200" spc="0" dirty="0">
              <a:effectLst/>
              <a:latin typeface="Arial"/>
              <a:ea typeface="Arial" panose="020B0604020202020204" pitchFamily="34" charset="0"/>
              <a:cs typeface="Arial"/>
            </a:endParaRPr>
          </a:p>
          <a:p>
            <a:pPr marL="342900" lvl="0" indent="-342900">
              <a:spcBef>
                <a:spcPts val="855"/>
              </a:spcBef>
              <a:spcAft>
                <a:spcPts val="0"/>
              </a:spcAft>
              <a:buClr>
                <a:srgbClr val="0092C8"/>
              </a:buClr>
              <a:buSzPts val="1050"/>
              <a:buFont typeface="Arial" panose="020B0604020202020204" pitchFamily="34" charset="0"/>
              <a:buChar char="–"/>
              <a:tabLst>
                <a:tab pos="1078230" algn="l"/>
              </a:tabLst>
            </a:pPr>
            <a:r>
              <a:rPr lang="en-US" sz="1200" b="1" i="1" spc="0" dirty="0">
                <a:solidFill>
                  <a:srgbClr val="0092C8"/>
                </a:solidFill>
                <a:effectLst/>
                <a:latin typeface="Arial"/>
                <a:ea typeface="Arial" panose="020B0604020202020204" pitchFamily="34" charset="0"/>
                <a:cs typeface="Arial"/>
              </a:rPr>
              <a:t>We</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also</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have a</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digital app</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that provides</a:t>
            </a:r>
            <a:r>
              <a:rPr lang="en-US" sz="1200" b="1" i="1" spc="-5" dirty="0">
                <a:solidFill>
                  <a:srgbClr val="0092C8"/>
                </a:solidFill>
                <a:effectLst/>
                <a:latin typeface="Arial"/>
                <a:ea typeface="Arial" panose="020B0604020202020204" pitchFamily="34" charset="0"/>
                <a:cs typeface="Arial"/>
              </a:rPr>
              <a:t> </a:t>
            </a:r>
            <a:r>
              <a:rPr lang="en-US" sz="1200" b="1" i="1" spc="0" dirty="0">
                <a:solidFill>
                  <a:srgbClr val="0092C8"/>
                </a:solidFill>
                <a:effectLst/>
                <a:latin typeface="Arial"/>
                <a:ea typeface="Arial" panose="020B0604020202020204" pitchFamily="34" charset="0"/>
                <a:cs typeface="Arial"/>
              </a:rPr>
              <a:t>support with</a:t>
            </a:r>
            <a:r>
              <a:rPr lang="en-US" sz="1200" b="1" i="1" spc="-5" dirty="0">
                <a:solidFill>
                  <a:srgbClr val="0092C8"/>
                </a:solidFill>
                <a:effectLst/>
                <a:latin typeface="Arial"/>
                <a:ea typeface="Arial" panose="020B0604020202020204" pitchFamily="34" charset="0"/>
                <a:cs typeface="Arial"/>
              </a:rPr>
              <a:t> </a:t>
            </a:r>
            <a:r>
              <a:rPr lang="en-US" sz="1200" b="1" i="1" spc="-10" dirty="0">
                <a:solidFill>
                  <a:srgbClr val="0092C8"/>
                </a:solidFill>
                <a:effectLst/>
                <a:latin typeface="Arial"/>
                <a:ea typeface="Arial" panose="020B0604020202020204" pitchFamily="34" charset="0"/>
                <a:cs typeface="Arial"/>
              </a:rPr>
              <a:t>stopping.”</a:t>
            </a:r>
            <a:endParaRPr lang="en-CA" sz="1200" spc="0" dirty="0">
              <a:effectLst/>
              <a:latin typeface="Arial"/>
              <a:ea typeface="Arial" panose="020B0604020202020204" pitchFamily="34" charset="0"/>
              <a:cs typeface="Arial"/>
            </a:endParaRPr>
          </a:p>
          <a:p>
            <a:pPr marL="975360" marR="971550">
              <a:lnSpc>
                <a:spcPct val="123000"/>
              </a:lnSpc>
              <a:spcBef>
                <a:spcPts val="860"/>
              </a:spcBef>
              <a:spcAft>
                <a:spcPts val="0"/>
              </a:spcAft>
            </a:pPr>
            <a:r>
              <a:rPr lang="en-US" sz="1200" spc="-30" dirty="0">
                <a:solidFill>
                  <a:srgbClr val="231F20"/>
                </a:solidFill>
                <a:effectLst/>
                <a:latin typeface="Arial"/>
                <a:ea typeface="Arial" panose="020B0604020202020204" pitchFamily="34" charset="0"/>
                <a:cs typeface="Arial"/>
              </a:rPr>
              <a:t>Patients</a:t>
            </a:r>
            <a:r>
              <a:rPr lang="en-US" sz="1200" spc="-5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have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the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option</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to</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opt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out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of</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community-based</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support.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However,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important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to</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leave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the door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open</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and</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if</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length</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of</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stay</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permits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to</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reassess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after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the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patient</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has</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been</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smokefree</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for</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a</a:t>
            </a:r>
            <a:r>
              <a:rPr lang="en-US" sz="1200" spc="-45" dirty="0">
                <a:solidFill>
                  <a:srgbClr val="231F20"/>
                </a:solidFill>
                <a:effectLst/>
                <a:latin typeface="Arial"/>
                <a:ea typeface="Arial" panose="020B0604020202020204" pitchFamily="34" charset="0"/>
                <a:cs typeface="Arial"/>
              </a:rPr>
              <a:t> </a:t>
            </a:r>
            <a:r>
              <a:rPr lang="en-US" sz="1200" spc="-30" dirty="0">
                <a:solidFill>
                  <a:srgbClr val="231F20"/>
                </a:solidFill>
                <a:effectLst/>
                <a:latin typeface="Arial"/>
                <a:ea typeface="Arial" panose="020B0604020202020204" pitchFamily="34" charset="0"/>
                <a:cs typeface="Arial"/>
              </a:rPr>
              <a:t>period.</a:t>
            </a:r>
            <a:endParaRPr lang="en-CA" sz="1200" dirty="0">
              <a:effectLst/>
              <a:latin typeface="Arial"/>
              <a:ea typeface="Arial" panose="020B0604020202020204" pitchFamily="34" charset="0"/>
              <a:cs typeface="Arial"/>
            </a:endParaRPr>
          </a:p>
          <a:p>
            <a:endParaRPr lang="en-CA" sz="1200" dirty="0">
              <a:effectLst/>
              <a:latin typeface="Arial" panose="020B0604020202020204" pitchFamily="34" charset="0"/>
              <a:cs typeface="Arial" panose="020B0604020202020204" pitchFamily="34" charset="0"/>
            </a:endParaRPr>
          </a:p>
          <a:p>
            <a:r>
              <a:rPr lang="en-CA" sz="1200" i="1" dirty="0">
                <a:solidFill>
                  <a:srgbClr val="00FFFF"/>
                </a:solidFill>
                <a:effectLst/>
                <a:latin typeface="Arial"/>
                <a:cs typeface="Arial"/>
              </a:rPr>
              <a:t>■ </a:t>
            </a:r>
            <a:r>
              <a:rPr lang="en-CA" sz="1200" i="1" dirty="0">
                <a:effectLst/>
                <a:latin typeface="Arial"/>
                <a:cs typeface="Arial"/>
              </a:rPr>
              <a:t>Address any questions or concerns</a:t>
            </a:r>
          </a:p>
          <a:p>
            <a:endParaRPr lang="en-CA" sz="1200" dirty="0">
              <a:effectLst/>
              <a:latin typeface="Arial"/>
              <a:cs typeface="Arial"/>
            </a:endParaRPr>
          </a:p>
          <a:p>
            <a:r>
              <a:rPr lang="en-CA" sz="1200" i="1" dirty="0">
                <a:solidFill>
                  <a:srgbClr val="00FFFF"/>
                </a:solidFill>
                <a:effectLst/>
                <a:latin typeface="Arial"/>
                <a:cs typeface="Arial"/>
              </a:rPr>
              <a:t>■ </a:t>
            </a:r>
            <a:r>
              <a:rPr lang="en-CA" sz="1200" i="1" dirty="0">
                <a:effectLst/>
                <a:latin typeface="Arial"/>
                <a:cs typeface="Arial"/>
              </a:rPr>
              <a:t>Prompt commitment from patient for staying smokefree or harm reduction goals</a:t>
            </a:r>
          </a:p>
          <a:p>
            <a:endParaRPr lang="en-CA" sz="1200" i="1" dirty="0">
              <a:solidFill>
                <a:schemeClr val="tx1"/>
              </a:solidFill>
              <a:effectLst/>
              <a:latin typeface="Arial"/>
              <a:ea typeface="Geneva" pitchFamily="-109"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It is important patients hear themselves commit </a:t>
            </a:r>
            <a:r>
              <a:rPr lang="en-CA" sz="1200" dirty="0">
                <a:effectLst/>
                <a:latin typeface="Arial" panose="020B0604020202020204" pitchFamily="34" charset="0"/>
                <a:ea typeface="Times New Roman" panose="02020603050405020304" pitchFamily="18" charset="0"/>
                <a:cs typeface="Arial" panose="020B0604020202020204" pitchFamily="34" charset="0"/>
              </a:rPr>
              <a:t>to a smokefree admission or other goals you may have discussed.</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It is important for the patient to voice their commitment as this will strengthen their </a:t>
            </a:r>
            <a:r>
              <a:rPr lang="en-CA" sz="1200" dirty="0">
                <a:effectLst/>
                <a:latin typeface="Arial" panose="020B0604020202020204" pitchFamily="34" charset="0"/>
                <a:ea typeface="Times New Roman" panose="02020603050405020304" pitchFamily="18" charset="0"/>
                <a:cs typeface="Arial" panose="020B0604020202020204" pitchFamily="34" charset="0"/>
              </a:rPr>
              <a:t>commitment.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Sharing their intention with the practitioner or someone else strengthens commitment </a:t>
            </a:r>
            <a:r>
              <a:rPr lang="en-GB" sz="1200" dirty="0">
                <a:effectLst/>
                <a:latin typeface="Arial" panose="020B0604020202020204" pitchFamily="34" charset="0"/>
                <a:ea typeface="Times New Roman" panose="02020603050405020304" pitchFamily="18" charset="0"/>
                <a:cs typeface="Arial" panose="020B0604020202020204" pitchFamily="34" charset="0"/>
              </a:rPr>
              <a:t>(they would be letting someone else down if they smoked).</a:t>
            </a:r>
          </a:p>
          <a:p>
            <a:r>
              <a:rPr lang="en-US" sz="1200" dirty="0">
                <a:effectLst/>
                <a:latin typeface="Arial" panose="020B0604020202020204" pitchFamily="34" charset="0"/>
                <a:ea typeface="Times New Roman" panose="02020603050405020304" pitchFamily="18" charset="0"/>
                <a:cs typeface="Arial" panose="020B0604020202020204" pitchFamily="34" charset="0"/>
              </a:rPr>
              <a:t>Declarations contribute to building rapport.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Makes sure that the patient understands what the expectations of the service are and that you are both working towards the same goal.</a:t>
            </a:r>
            <a:r>
              <a:rPr lang="en-US" dirty="0">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i="1" dirty="0">
              <a:solidFill>
                <a:schemeClr val="tx1"/>
              </a:solidFill>
              <a:effectLst/>
              <a:latin typeface="Arial"/>
              <a:ea typeface="Geneva" pitchFamily="-109" charset="0"/>
              <a:cs typeface="Arial"/>
            </a:endParaRPr>
          </a:p>
          <a:p>
            <a:r>
              <a:rPr lang="en-CA" sz="1200" i="1" dirty="0">
                <a:solidFill>
                  <a:srgbClr val="00FFFF"/>
                </a:solidFill>
                <a:effectLst/>
                <a:latin typeface="Arial"/>
                <a:cs typeface="Arial"/>
              </a:rPr>
              <a:t>■ </a:t>
            </a:r>
            <a:r>
              <a:rPr lang="en-US" sz="1200" dirty="0">
                <a:solidFill>
                  <a:srgbClr val="231F20"/>
                </a:solidFill>
                <a:effectLst/>
                <a:latin typeface="Arial"/>
                <a:ea typeface="Arial" panose="020B0604020202020204" pitchFamily="34" charset="0"/>
                <a:cs typeface="Arial"/>
              </a:rPr>
              <a:t>Provide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patient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with</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summary</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of</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consultation</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and</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treatment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plan</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that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you</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have agreed</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to</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and</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allow</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time</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for</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patient</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or</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family</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members</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/care</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providers</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to</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ask</a:t>
            </a:r>
            <a:r>
              <a:rPr lang="en-US" sz="1200" spc="-35"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questions</a:t>
            </a:r>
          </a:p>
          <a:p>
            <a:endParaRPr lang="en-US" sz="1200" dirty="0">
              <a:solidFill>
                <a:srgbClr val="231F20"/>
              </a:solidFill>
              <a:effectLst/>
              <a:latin typeface="Arial"/>
              <a:ea typeface="Arial" panose="020B0604020202020204" pitchFamily="34" charset="0"/>
              <a:cs typeface="Arial"/>
            </a:endParaRPr>
          </a:p>
          <a:p>
            <a:r>
              <a:rPr lang="en-US" sz="1200" dirty="0">
                <a:solidFill>
                  <a:srgbClr val="231F20"/>
                </a:solidFill>
                <a:effectLst/>
                <a:latin typeface="Arial"/>
                <a:ea typeface="Arial" panose="020B0604020202020204" pitchFamily="34" charset="0"/>
                <a:cs typeface="Arial"/>
              </a:rPr>
              <a:t>It</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should</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include</a:t>
            </a:r>
            <a:r>
              <a:rPr lang="en-US" sz="1200" spc="-70" dirty="0">
                <a:solidFill>
                  <a:srgbClr val="231F20"/>
                </a:solidFill>
                <a:effectLst/>
                <a:latin typeface="Arial"/>
                <a:ea typeface="Arial" panose="020B0604020202020204" pitchFamily="34" charset="0"/>
                <a:cs typeface="Arial"/>
              </a:rPr>
              <a:t> </a:t>
            </a:r>
            <a:r>
              <a:rPr lang="en-US" sz="1200" dirty="0">
                <a:solidFill>
                  <a:srgbClr val="231F20"/>
                </a:solidFill>
                <a:effectLst/>
                <a:latin typeface="Arial"/>
                <a:ea typeface="Arial" panose="020B0604020202020204" pitchFamily="34" charset="0"/>
                <a:cs typeface="Arial"/>
              </a:rPr>
              <a:t>the</a:t>
            </a:r>
            <a:r>
              <a:rPr lang="en-US" sz="1200" spc="-7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following:</a:t>
            </a:r>
            <a:endParaRPr lang="en-US" sz="1200" spc="-10" dirty="0">
              <a:solidFill>
                <a:srgbClr val="231F20"/>
              </a:solidFill>
              <a:effectLst/>
              <a:latin typeface="Arial" panose="020B0604020202020204" pitchFamily="34" charset="0"/>
              <a:ea typeface="Zapf Dingbats"/>
              <a:cs typeface="Arial" panose="020B0604020202020204" pitchFamily="34" charset="0"/>
            </a:endParaRPr>
          </a:p>
          <a:p>
            <a:pPr marL="342900" lvl="0" indent="-342900">
              <a:spcBef>
                <a:spcPts val="970"/>
              </a:spcBef>
              <a:spcAft>
                <a:spcPts val="0"/>
              </a:spcAft>
              <a:buClr>
                <a:srgbClr val="00AEEF"/>
              </a:buClr>
              <a:buSzPts val="900"/>
              <a:buFont typeface="Zapf Dingbats"/>
              <a:buChar char="■"/>
              <a:tabLst>
                <a:tab pos="1149350" algn="l"/>
              </a:tabLst>
            </a:pPr>
            <a:r>
              <a:rPr lang="en-US" sz="1200" spc="-10" dirty="0">
                <a:solidFill>
                  <a:srgbClr val="231F20"/>
                </a:solidFill>
                <a:effectLst/>
                <a:latin typeface="Arial"/>
                <a:ea typeface="Zapf Dingbats"/>
                <a:cs typeface="Arial"/>
              </a:rPr>
              <a:t>Confirm</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medication/nicotine vape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choice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supply,</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instructions</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for</a:t>
            </a:r>
            <a:r>
              <a:rPr lang="en-US" sz="1200" spc="-40"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use.</a:t>
            </a:r>
            <a:endParaRPr lang="en-CA" sz="1200" spc="0" dirty="0">
              <a:effectLst/>
              <a:latin typeface="Arial"/>
              <a:ea typeface="Zapf Dingbats"/>
              <a:cs typeface="Arial"/>
            </a:endParaRPr>
          </a:p>
          <a:p>
            <a:pPr marL="342900" lvl="0" indent="-342900">
              <a:spcBef>
                <a:spcPts val="975"/>
              </a:spcBef>
              <a:spcAft>
                <a:spcPts val="0"/>
              </a:spcAft>
              <a:buClr>
                <a:srgbClr val="00AEEF"/>
              </a:buClr>
              <a:buSzPts val="900"/>
              <a:buFont typeface="Zapf Dingbats"/>
              <a:buChar char="■"/>
              <a:tabLst>
                <a:tab pos="1147445" algn="l"/>
              </a:tabLst>
            </a:pPr>
            <a:r>
              <a:rPr lang="en-US" sz="1200" spc="-10" dirty="0" err="1">
                <a:solidFill>
                  <a:srgbClr val="231F20"/>
                </a:solidFill>
                <a:effectLst/>
                <a:latin typeface="Arial"/>
                <a:ea typeface="Zapf Dingbats"/>
                <a:cs typeface="Arial"/>
              </a:rPr>
              <a:t>Summarise</a:t>
            </a:r>
            <a:r>
              <a:rPr lang="en-US" sz="1200" spc="-5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what</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do</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when</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they</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experience</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urges</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smoke</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withdrawal</a:t>
            </a:r>
            <a:r>
              <a:rPr lang="en-US" sz="1200" spc="-45"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symptoms.</a:t>
            </a:r>
            <a:endParaRPr lang="en-CA" sz="1200" spc="0" dirty="0">
              <a:effectLst/>
              <a:latin typeface="Arial"/>
              <a:ea typeface="Zapf Dingbats"/>
              <a:cs typeface="Arial"/>
            </a:endParaRPr>
          </a:p>
          <a:p>
            <a:pPr marL="342900" lvl="0" indent="-342900">
              <a:spcBef>
                <a:spcPts val="970"/>
              </a:spcBef>
              <a:spcAft>
                <a:spcPts val="0"/>
              </a:spcAft>
              <a:buClr>
                <a:srgbClr val="00AEEF"/>
              </a:buClr>
              <a:buSzPts val="900"/>
              <a:buFont typeface="Zapf Dingbats"/>
              <a:buChar char="■"/>
              <a:tabLst>
                <a:tab pos="1147445" algn="l"/>
              </a:tabLst>
            </a:pPr>
            <a:r>
              <a:rPr lang="en-US" sz="1200" spc="-10" dirty="0" err="1">
                <a:solidFill>
                  <a:srgbClr val="231F20"/>
                </a:solidFill>
                <a:effectLst/>
                <a:latin typeface="Arial"/>
                <a:ea typeface="Zapf Dingbats"/>
                <a:cs typeface="Arial"/>
              </a:rPr>
              <a:t>Summarise</a:t>
            </a:r>
            <a:r>
              <a:rPr lang="en-US" sz="1200" spc="-60" dirty="0">
                <a:solidFill>
                  <a:srgbClr val="231F20"/>
                </a:solidFill>
                <a:effectLst/>
                <a:latin typeface="Arial"/>
                <a:ea typeface="Zapf Dingbats"/>
                <a:cs typeface="Arial"/>
              </a:rPr>
              <a:t> the </a:t>
            </a:r>
            <a:r>
              <a:rPr lang="en-US" sz="1200" spc="-10" dirty="0">
                <a:solidFill>
                  <a:srgbClr val="231F20"/>
                </a:solidFill>
                <a:effectLst/>
                <a:latin typeface="Arial"/>
                <a:ea typeface="Zapf Dingbats"/>
                <a:cs typeface="Arial"/>
              </a:rPr>
              <a:t>plan</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agreed</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for</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stop</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smoking</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support</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post-discharge.</a:t>
            </a:r>
            <a:endParaRPr lang="en-CA" sz="1200" spc="0" dirty="0">
              <a:effectLst/>
              <a:latin typeface="Arial"/>
              <a:ea typeface="Zapf Dingbats"/>
              <a:cs typeface="Arial"/>
            </a:endParaRPr>
          </a:p>
          <a:p>
            <a:pPr marL="342900" lvl="0" indent="-342900">
              <a:spcBef>
                <a:spcPts val="975"/>
              </a:spcBef>
              <a:spcAft>
                <a:spcPts val="0"/>
              </a:spcAft>
              <a:buClr>
                <a:srgbClr val="00AEEF"/>
              </a:buClr>
              <a:buSzPts val="900"/>
              <a:buFont typeface="Zapf Dingbats"/>
              <a:buChar char="■"/>
              <a:tabLst>
                <a:tab pos="1147445" algn="l"/>
              </a:tabLst>
            </a:pPr>
            <a:r>
              <a:rPr lang="en-US" sz="1200" spc="-20" dirty="0">
                <a:solidFill>
                  <a:srgbClr val="231F20"/>
                </a:solidFill>
                <a:effectLst/>
                <a:latin typeface="Arial"/>
                <a:ea typeface="Zapf Dingbats"/>
                <a:cs typeface="Arial"/>
              </a:rPr>
              <a:t>Seek patient</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commitment to</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the treatment</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plan you</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have</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discussed today</a:t>
            </a:r>
            <a:r>
              <a:rPr lang="en-US" sz="1200" spc="-15" dirty="0">
                <a:solidFill>
                  <a:srgbClr val="231F20"/>
                </a:solidFill>
                <a:effectLst/>
                <a:latin typeface="Arial"/>
                <a:ea typeface="Zapf Dingbats"/>
                <a:cs typeface="Arial"/>
              </a:rPr>
              <a:t> </a:t>
            </a:r>
            <a:r>
              <a:rPr lang="en-US" sz="1200" spc="-20" dirty="0">
                <a:solidFill>
                  <a:srgbClr val="231F20"/>
                </a:solidFill>
                <a:effectLst/>
                <a:latin typeface="Arial"/>
                <a:ea typeface="Zapf Dingbats"/>
                <a:cs typeface="Arial"/>
              </a:rPr>
              <a:t>(ideally verbal).</a:t>
            </a:r>
            <a:endParaRPr lang="en-CA" sz="1200" spc="0" dirty="0">
              <a:effectLst/>
              <a:latin typeface="Arial"/>
              <a:ea typeface="Zapf Dingbats"/>
              <a:cs typeface="Arial"/>
            </a:endParaRPr>
          </a:p>
          <a:p>
            <a:pPr marL="342900" marR="1174115" lvl="0" indent="-342900">
              <a:lnSpc>
                <a:spcPct val="123000"/>
              </a:lnSpc>
              <a:spcBef>
                <a:spcPts val="970"/>
              </a:spcBef>
              <a:spcAft>
                <a:spcPts val="0"/>
              </a:spcAft>
              <a:buClr>
                <a:srgbClr val="00AEEF"/>
              </a:buClr>
              <a:buSzPts val="900"/>
              <a:buFont typeface="Zapf Dingbats"/>
              <a:buChar char="■"/>
              <a:tabLst>
                <a:tab pos="1153795" algn="l"/>
                <a:tab pos="1156335" algn="l"/>
              </a:tabLst>
            </a:pPr>
            <a:r>
              <a:rPr lang="en-US" sz="1200" spc="-10" dirty="0">
                <a:solidFill>
                  <a:srgbClr val="231F20"/>
                </a:solidFill>
                <a:effectLst/>
                <a:latin typeface="Arial"/>
                <a:ea typeface="Zapf Dingbats"/>
                <a:cs typeface="Arial"/>
              </a:rPr>
              <a:t>How</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contact</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you</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or</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member</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of</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tobacco</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dependence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team</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if</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they</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have</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any</a:t>
            </a:r>
            <a:r>
              <a:rPr lang="en-US" sz="1200" spc="-4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questions </a:t>
            </a:r>
            <a:r>
              <a:rPr lang="en-US" sz="1200" spc="0" dirty="0">
                <a:solidFill>
                  <a:srgbClr val="231F20"/>
                </a:solidFill>
                <a:effectLst/>
                <a:latin typeface="Arial"/>
                <a:ea typeface="Zapf Dingbats"/>
                <a:cs typeface="Arial"/>
              </a:rPr>
              <a:t>or concerns.</a:t>
            </a:r>
            <a:endParaRPr lang="en-CA" sz="1200" spc="0" dirty="0">
              <a:effectLst/>
              <a:latin typeface="Arial"/>
              <a:ea typeface="Zapf Dingbats"/>
              <a:cs typeface="Arial"/>
            </a:endParaRPr>
          </a:p>
          <a:p>
            <a:pPr marL="342900" marR="1339850" lvl="0" indent="-342900">
              <a:lnSpc>
                <a:spcPct val="123000"/>
              </a:lnSpc>
              <a:spcBef>
                <a:spcPts val="685"/>
              </a:spcBef>
              <a:spcAft>
                <a:spcPts val="0"/>
              </a:spcAft>
              <a:buClr>
                <a:srgbClr val="00AEEF"/>
              </a:buClr>
              <a:buSzPts val="900"/>
              <a:buFont typeface="Zapf Dingbats"/>
              <a:buChar char="■"/>
              <a:tabLst>
                <a:tab pos="1154430" algn="l"/>
              </a:tabLst>
            </a:pPr>
            <a:r>
              <a:rPr lang="en-US" sz="1200" spc="-10" dirty="0">
                <a:solidFill>
                  <a:srgbClr val="231F20"/>
                </a:solidFill>
                <a:effectLst/>
                <a:latin typeface="Arial"/>
                <a:ea typeface="Zapf Dingbats"/>
                <a:cs typeface="Arial"/>
              </a:rPr>
              <a:t>Reinforce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importance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of</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smokefree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admission</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and</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boost</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patient</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confidence</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in</a:t>
            </a:r>
            <a:r>
              <a:rPr lang="en-US" sz="1200" spc="-60" dirty="0">
                <a:solidFill>
                  <a:srgbClr val="231F20"/>
                </a:solidFill>
                <a:effectLst/>
                <a:latin typeface="Arial"/>
                <a:ea typeface="Zapf Dingbats"/>
                <a:cs typeface="Arial"/>
              </a:rPr>
              <a:t> </a:t>
            </a:r>
            <a:r>
              <a:rPr lang="en-US" sz="1200" spc="-10" dirty="0">
                <a:solidFill>
                  <a:srgbClr val="231F20"/>
                </a:solidFill>
                <a:effectLst/>
                <a:latin typeface="Arial"/>
                <a:ea typeface="Zapf Dingbats"/>
                <a:cs typeface="Arial"/>
              </a:rPr>
              <a:t>their </a:t>
            </a:r>
            <a:r>
              <a:rPr lang="en-US" sz="1200" spc="0" dirty="0">
                <a:solidFill>
                  <a:srgbClr val="231F20"/>
                </a:solidFill>
                <a:effectLst/>
                <a:latin typeface="Arial"/>
                <a:ea typeface="Zapf Dingbats"/>
                <a:cs typeface="Arial"/>
              </a:rPr>
              <a:t>ability to remain smokefree.</a:t>
            </a:r>
            <a:endParaRPr lang="en-CA" sz="1200" spc="0" dirty="0">
              <a:solidFill>
                <a:schemeClr val="tx1"/>
              </a:solidFill>
              <a:effectLst/>
              <a:latin typeface="Arial"/>
              <a:ea typeface="Zapf Dingbats"/>
              <a:cs typeface="Arial"/>
            </a:endParaRPr>
          </a:p>
          <a:p>
            <a:pPr marL="342900" marR="1339850" lvl="0" indent="-342900">
              <a:lnSpc>
                <a:spcPct val="123000"/>
              </a:lnSpc>
              <a:spcBef>
                <a:spcPts val="685"/>
              </a:spcBef>
              <a:spcAft>
                <a:spcPts val="0"/>
              </a:spcAft>
              <a:buClr>
                <a:srgbClr val="00AEEF"/>
              </a:buClr>
              <a:buSzPts val="900"/>
              <a:buFont typeface="Zapf Dingbats"/>
              <a:buChar char="■"/>
              <a:tabLst>
                <a:tab pos="1154430" algn="l"/>
              </a:tabLst>
            </a:pPr>
            <a:r>
              <a:rPr lang="en-US" sz="1200" spc="-10" dirty="0">
                <a:solidFill>
                  <a:srgbClr val="231F20"/>
                </a:solidFill>
                <a:effectLst/>
                <a:latin typeface="Arial"/>
                <a:ea typeface="Arial" panose="020B0604020202020204" pitchFamily="34" charset="0"/>
                <a:cs typeface="Arial"/>
              </a:rPr>
              <a:t>Ask</a:t>
            </a:r>
            <a:r>
              <a:rPr lang="en-US" sz="1200" spc="-6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if</a:t>
            </a:r>
            <a:r>
              <a:rPr lang="en-US" sz="1200" spc="-6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they</a:t>
            </a:r>
            <a:r>
              <a:rPr lang="en-US" sz="1200" spc="-65"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have</a:t>
            </a:r>
            <a:r>
              <a:rPr lang="en-US" sz="1200" spc="-6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any</a:t>
            </a:r>
            <a:r>
              <a:rPr lang="en-US" sz="1200" spc="-60" dirty="0">
                <a:solidFill>
                  <a:srgbClr val="231F20"/>
                </a:solidFill>
                <a:effectLst/>
                <a:latin typeface="Arial"/>
                <a:ea typeface="Arial" panose="020B0604020202020204" pitchFamily="34" charset="0"/>
                <a:cs typeface="Arial"/>
              </a:rPr>
              <a:t> </a:t>
            </a:r>
            <a:r>
              <a:rPr lang="en-US" sz="1200" spc="-10" dirty="0">
                <a:solidFill>
                  <a:srgbClr val="231F20"/>
                </a:solidFill>
                <a:effectLst/>
                <a:latin typeface="Arial"/>
                <a:ea typeface="Arial" panose="020B0604020202020204" pitchFamily="34" charset="0"/>
                <a:cs typeface="Arial"/>
              </a:rPr>
              <a:t>questions.</a:t>
            </a:r>
            <a:endParaRPr lang="en-CA" sz="1200" dirty="0">
              <a:effectLst/>
              <a:latin typeface="Arial"/>
              <a:ea typeface="Arial" panose="020B0604020202020204" pitchFamily="34" charset="0"/>
              <a:cs typeface="Arial"/>
            </a:endParaRPr>
          </a:p>
          <a:p>
            <a:endParaRPr lang="en-US" dirty="0"/>
          </a:p>
        </p:txBody>
      </p:sp>
      <p:sp>
        <p:nvSpPr>
          <p:cNvPr id="4" name="Slide Number Placeholder 3">
            <a:extLst>
              <a:ext uri="{FF2B5EF4-FFF2-40B4-BE49-F238E27FC236}">
                <a16:creationId xmlns:a16="http://schemas.microsoft.com/office/drawing/2014/main" id="{8F2F38CF-81C7-2F49-ECD1-ED68C883C01C}"/>
              </a:ext>
            </a:extLst>
          </p:cNvPr>
          <p:cNvSpPr>
            <a:spLocks noGrp="1"/>
          </p:cNvSpPr>
          <p:nvPr>
            <p:ph type="sldNum" sz="quarter" idx="5"/>
          </p:nvPr>
        </p:nvSpPr>
        <p:spPr/>
        <p:txBody>
          <a:bodyPr/>
          <a:lstStyle/>
          <a:p>
            <a:pPr>
              <a:defRPr/>
            </a:pPr>
            <a:fld id="{242A2382-4541-B845-B6D5-E8B5A330E247}" type="slidenum">
              <a:rPr lang="en-US" smtClean="0"/>
              <a:pPr>
                <a:defRPr/>
              </a:pPr>
              <a:t>79</a:t>
            </a:fld>
            <a:endParaRPr lang="en-US"/>
          </a:p>
        </p:txBody>
      </p:sp>
    </p:spTree>
    <p:extLst>
      <p:ext uri="{BB962C8B-B14F-4D97-AF65-F5344CB8AC3E}">
        <p14:creationId xmlns:p14="http://schemas.microsoft.com/office/powerpoint/2010/main" val="14540942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ea typeface="Calibri"/>
                <a:cs typeface="Arial" panose="020B0604020202020204" pitchFamily="34" charset="0"/>
              </a:rPr>
              <a:t>Checklist to refer to when the assessment has been carried out – important to ensure these are all ticked off.</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80</a:t>
            </a:fld>
            <a:endParaRPr lang="en-US"/>
          </a:p>
        </p:txBody>
      </p:sp>
    </p:spTree>
    <p:extLst>
      <p:ext uri="{BB962C8B-B14F-4D97-AF65-F5344CB8AC3E}">
        <p14:creationId xmlns:p14="http://schemas.microsoft.com/office/powerpoint/2010/main" val="1639144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latin typeface="Arial" panose="020B0604020202020204" pitchFamily="34" charset="0"/>
                <a:cs typeface="Arial" panose="020B0604020202020204" pitchFamily="34" charset="0"/>
              </a:rPr>
              <a:t>[Read out the plan for the next two days from the slide]</a:t>
            </a:r>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24622839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Arial"/>
                <a:cs typeface="Arial"/>
              </a:rPr>
              <a:t>Activity: </a:t>
            </a:r>
            <a:r>
              <a:rPr lang="en-US" b="0" i="0" u="none" strike="noStrike" dirty="0">
                <a:solidFill>
                  <a:srgbClr val="000000"/>
                </a:solidFill>
                <a:effectLst/>
                <a:latin typeface="Arial"/>
                <a:cs typeface="Arial"/>
              </a:rPr>
              <a:t>Skills demonstration - initial </a:t>
            </a:r>
            <a:r>
              <a:rPr lang="en-US" dirty="0">
                <a:solidFill>
                  <a:srgbClr val="000000"/>
                </a:solidFill>
                <a:latin typeface="Arial"/>
                <a:cs typeface="Arial"/>
              </a:rPr>
              <a:t>assessment and treatment plan</a:t>
            </a:r>
            <a:endParaRPr lang="en-US" b="0" i="0" dirty="0">
              <a:solidFill>
                <a:srgbClr val="808080"/>
              </a:solidFill>
              <a:effectLst/>
              <a:latin typeface="Arial"/>
              <a:cs typeface="Arial"/>
            </a:endParaRPr>
          </a:p>
          <a:p>
            <a:pPr algn="l" rtl="0" fontAlgn="base"/>
            <a:r>
              <a:rPr lang="en-US" b="1" i="0" u="none" strike="noStrike" dirty="0">
                <a:solidFill>
                  <a:srgbClr val="000000"/>
                </a:solidFill>
                <a:effectLst/>
                <a:latin typeface="Arial" panose="020B0604020202020204" pitchFamily="34" charset="0"/>
              </a:rPr>
              <a:t>Method: </a:t>
            </a:r>
            <a:r>
              <a:rPr lang="en-US" b="0" i="0" u="none" strike="noStrike" dirty="0">
                <a:solidFill>
                  <a:srgbClr val="000000"/>
                </a:solidFill>
                <a:effectLst/>
                <a:latin typeface="Arial" panose="020B0604020202020204" pitchFamily="34" charset="0"/>
              </a:rPr>
              <a:t>Two trainer roleplay</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Arial" panose="020B0604020202020204" pitchFamily="34" charset="0"/>
              </a:rPr>
              <a:t>Time: </a:t>
            </a:r>
            <a:r>
              <a:rPr lang="en-US" b="0" i="0" u="none" strike="noStrike" dirty="0">
                <a:solidFill>
                  <a:srgbClr val="000000"/>
                </a:solidFill>
                <a:effectLst/>
                <a:latin typeface="Arial" panose="020B0604020202020204" pitchFamily="34" charset="0"/>
              </a:rPr>
              <a:t>15 minutes</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Arial" panose="020B0604020202020204" pitchFamily="34" charset="0"/>
              </a:rPr>
              <a:t>Instruction:</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We are going to demonstrate what a typical initial assessment and treatment plan in an inpatient setting might sound like.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Century Gothic" panose="020B0502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[Use slides that follow to introduce patient case, Gemma]</a:t>
            </a:r>
            <a:endParaRPr lang="en-US" b="0" i="0" dirty="0">
              <a:solidFill>
                <a:srgbClr val="444444"/>
              </a:solidFill>
              <a:effectLst/>
              <a:latin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81</a:t>
            </a:fld>
            <a:endParaRPr lang="en-US"/>
          </a:p>
        </p:txBody>
      </p:sp>
    </p:spTree>
    <p:extLst>
      <p:ext uri="{BB962C8B-B14F-4D97-AF65-F5344CB8AC3E}">
        <p14:creationId xmlns:p14="http://schemas.microsoft.com/office/powerpoint/2010/main" val="40899755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Introduce Milena</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82</a:t>
            </a:fld>
            <a:endParaRPr lang="en-US"/>
          </a:p>
        </p:txBody>
      </p:sp>
    </p:spTree>
    <p:extLst>
      <p:ext uri="{BB962C8B-B14F-4D97-AF65-F5344CB8AC3E}">
        <p14:creationId xmlns:p14="http://schemas.microsoft.com/office/powerpoint/2010/main" val="386177757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out Milena's admission]</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83</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F4677-86BC-34B7-8E54-49687F734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0D9A6F-A94E-0DFA-370A-EF426E6284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51BB18-51F1-89EA-637B-710DBAD5EFB2}"/>
              </a:ext>
            </a:extLst>
          </p:cNvPr>
          <p:cNvSpPr>
            <a:spLocks noGrp="1"/>
          </p:cNvSpPr>
          <p:nvPr>
            <p:ph type="body" idx="1"/>
          </p:nvPr>
        </p:nvSpPr>
        <p:spPr/>
        <p:txBody>
          <a:bodyPr>
            <a:normAutofit fontScale="70000" lnSpcReduction="20000"/>
          </a:bodyPr>
          <a:lstStyle/>
          <a:p>
            <a:r>
              <a:rPr lang="en-US" sz="1200" b="1" spc="-50" dirty="0">
                <a:latin typeface="Arial" panose="020B0604020202020204" pitchFamily="34" charset="0"/>
                <a:cs typeface="Arial" panose="020B0604020202020204" pitchFamily="34" charset="0"/>
              </a:rPr>
              <a:t>1. We will place the checklist for the initial assessment and treatment plan on screen. </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1. Establish rapport and learn about how patient has been managing their abstinence</a:t>
            </a:r>
          </a:p>
          <a:p>
            <a:endParaRPr lang="en-US" sz="1200" b="1" spc="-50" dirty="0">
              <a:latin typeface="Arial" panose="020B0604020202020204" pitchFamily="34" charset="0"/>
              <a:cs typeface="Arial" panose="020B0604020202020204" pitchFamily="34" charset="0"/>
            </a:endParaRPr>
          </a:p>
          <a:p>
            <a:r>
              <a:rPr lang="en-US" sz="1200" b="1" spc="-50" dirty="0">
                <a:latin typeface="Arial" panose="020B0604020202020204" pitchFamily="34" charset="0"/>
                <a:cs typeface="Arial" panose="020B0604020202020204" pitchFamily="34" charset="0"/>
              </a:rPr>
              <a:t>2. Provide </a:t>
            </a:r>
            <a:r>
              <a:rPr lang="en-US" sz="1200" b="1" spc="-50" dirty="0" err="1">
                <a:latin typeface="Arial" panose="020B0604020202020204" pitchFamily="34" charset="0"/>
                <a:cs typeface="Arial" panose="020B0604020202020204" pitchFamily="34" charset="0"/>
              </a:rPr>
              <a:t>personalised</a:t>
            </a:r>
            <a:r>
              <a:rPr lang="en-US" sz="1200" b="1" spc="-50" dirty="0">
                <a:latin typeface="Arial" panose="020B0604020202020204" pitchFamily="34" charset="0"/>
                <a:cs typeface="Arial" panose="020B0604020202020204" pitchFamily="34" charset="0"/>
              </a:rPr>
              <a:t> advice and inform about available support </a:t>
            </a:r>
          </a:p>
          <a:p>
            <a:endParaRPr lang="en-US" sz="1200" b="1" spc="-50" dirty="0">
              <a:latin typeface="Arial" panose="020B0604020202020204" pitchFamily="34" charset="0"/>
              <a:cs typeface="Arial" panose="020B0604020202020204" pitchFamily="34" charset="0"/>
            </a:endParaRPr>
          </a:p>
          <a:p>
            <a:pPr marL="228600" indent="-228600">
              <a:buAutoNum type="arabicPeriod" startAt="3"/>
            </a:pPr>
            <a:r>
              <a:rPr lang="en-US" sz="1200" b="1" spc="-50" dirty="0">
                <a:latin typeface="Arial" panose="020B0604020202020204" pitchFamily="34" charset="0"/>
                <a:cs typeface="Arial" panose="020B0604020202020204" pitchFamily="34" charset="0"/>
              </a:rPr>
              <a:t>Conduct assessment</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spc="-50" dirty="0">
                <a:latin typeface="Arial" panose="020B0604020202020204" pitchFamily="34" charset="0"/>
                <a:cs typeface="Arial" panose="020B0604020202020204" pitchFamily="34" charset="0"/>
              </a:rPr>
              <a:t>Assess</a:t>
            </a:r>
            <a:r>
              <a:rPr lang="en-US" sz="1200" spc="-50" dirty="0">
                <a:latin typeface="Arial" panose="020B0604020202020204" pitchFamily="34" charset="0"/>
                <a:cs typeface="Arial" panose="020B0604020202020204" pitchFamily="34" charset="0"/>
              </a:rPr>
              <a:t> level of tobacco dependence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withdrawal symptoms and urges to smoke</a:t>
            </a:r>
          </a:p>
          <a:p>
            <a:pPr marL="285750"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spc="-50" dirty="0">
                <a:latin typeface="Arial" panose="020B0604020202020204" pitchFamily="34" charset="0"/>
                <a:cs typeface="Arial" panose="020B0604020202020204" pitchFamily="34" charset="0"/>
              </a:rPr>
              <a:t>Assess the use of treatment (frequency, correct technique)</a:t>
            </a:r>
          </a:p>
          <a:p>
            <a:pPr marL="228600" indent="-228600">
              <a:buAutoNum type="arabicPeriod" startAt="3"/>
            </a:pPr>
            <a:endParaRPr lang="en-US" sz="1200" b="1" spc="-50" dirty="0">
              <a:latin typeface="Arial" panose="020B0604020202020204" pitchFamily="34" charset="0"/>
              <a:cs typeface="Arial" panose="020B0604020202020204" pitchFamily="34" charset="0"/>
            </a:endParaRPr>
          </a:p>
          <a:p>
            <a:r>
              <a:rPr lang="en-CA" b="1" i="1" dirty="0">
                <a:effectLst/>
                <a:latin typeface="Helvetica" pitchFamily="2" charset="0"/>
              </a:rPr>
              <a:t>4, Agree to treatment plan and provide specialist support during hospital stay</a:t>
            </a:r>
            <a:endParaRPr lang="en-CA" b="1"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importance of tobacco dependence aids and instructions for use</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Adjust NRT (as needed) and/or consider use of nicotine vapes/analogues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Advise on managing urges to smoke and identify personal coping strategies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Explain and conduct carbon monoxide testing</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Discuss patient’s smokefree goal/plan during and beyond hospital admission</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Provide brief motivational intervention for patients (as appropriate)</a:t>
            </a:r>
            <a:endParaRPr lang="en-CA" sz="1200" b="0" i="1" spc="0" dirty="0">
              <a:effectLst/>
              <a:latin typeface="Helvetica" pitchFamily="2" charset="0"/>
            </a:endParaRPr>
          </a:p>
          <a:p>
            <a:endParaRPr lang="en-CA" sz="1200" b="0" i="1" spc="0" dirty="0">
              <a:effectLst/>
              <a:latin typeface="Helvetica" pitchFamily="2" charset="0"/>
              <a:cs typeface="Arial" panose="020B0604020202020204" pitchFamily="34" charset="0"/>
            </a:endParaRPr>
          </a:p>
          <a:p>
            <a:r>
              <a:rPr lang="en-CA" i="1" dirty="0">
                <a:effectLst/>
                <a:latin typeface="Helvetica" pitchFamily="2" charset="0"/>
              </a:rPr>
              <a:t>5. Provide summary, agree to next follow-up, and prompt commitment</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Address any questions or concerns</a:t>
            </a:r>
            <a:endParaRPr lang="en-CA" dirty="0">
              <a:effectLst/>
              <a:latin typeface="Helvetica" pitchFamily="2" charset="0"/>
            </a:endParaRPr>
          </a:p>
          <a:p>
            <a:r>
              <a:rPr lang="en-CA" i="1" dirty="0">
                <a:solidFill>
                  <a:srgbClr val="00FFFF"/>
                </a:solidFill>
                <a:effectLst/>
                <a:latin typeface="Helvetica" pitchFamily="2" charset="0"/>
              </a:rPr>
              <a:t>■ </a:t>
            </a:r>
            <a:r>
              <a:rPr lang="en-CA" i="1" dirty="0">
                <a:effectLst/>
                <a:latin typeface="Helvetica" pitchFamily="2" charset="0"/>
              </a:rPr>
              <a:t>Prompt commitment from patient for staying smokefree or harm reduction goals</a:t>
            </a:r>
            <a:endParaRPr lang="en-CA" dirty="0">
              <a:effectLst/>
              <a:latin typeface="Helvetica" pitchFamily="2" charset="0"/>
            </a:endParaRPr>
          </a:p>
          <a:p>
            <a:endParaRPr lang="en-US" sz="1200" b="1" spc="-5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Debrief with group:</a:t>
            </a:r>
          </a:p>
          <a:p>
            <a:pPr marL="171450" indent="-171450">
              <a:buFontTx/>
              <a:buChar char="-"/>
            </a:pPr>
            <a:r>
              <a:rPr lang="en-US" dirty="0">
                <a:latin typeface="Arial" panose="020B0604020202020204" pitchFamily="34" charset="0"/>
                <a:cs typeface="Arial" panose="020B0604020202020204" pitchFamily="34" charset="0"/>
              </a:rPr>
              <a:t>What did you think bout that interaction?</a:t>
            </a:r>
          </a:p>
          <a:p>
            <a:pPr marL="171450" indent="-171450">
              <a:buFontTx/>
              <a:buChar char="-"/>
            </a:pPr>
            <a:r>
              <a:rPr lang="en-US" dirty="0">
                <a:latin typeface="Arial" panose="020B0604020202020204" pitchFamily="34" charset="0"/>
                <a:cs typeface="Arial" panose="020B0604020202020204" pitchFamily="34" charset="0"/>
              </a:rPr>
              <a:t>Did anything standout?</a:t>
            </a:r>
          </a:p>
          <a:p>
            <a:pPr marL="171450" indent="-171450">
              <a:buFontTx/>
              <a:buChar char="-"/>
            </a:pPr>
            <a:r>
              <a:rPr lang="en-US" dirty="0">
                <a:latin typeface="Arial" panose="020B0604020202020204" pitchFamily="34" charset="0"/>
                <a:cs typeface="Arial" panose="020B0604020202020204" pitchFamily="34" charset="0"/>
              </a:rPr>
              <a:t>Anything not covered from the Initial assessment and treatment plan?</a:t>
            </a:r>
          </a:p>
        </p:txBody>
      </p:sp>
      <p:sp>
        <p:nvSpPr>
          <p:cNvPr id="4" name="Slide Number Placeholder 3">
            <a:extLst>
              <a:ext uri="{FF2B5EF4-FFF2-40B4-BE49-F238E27FC236}">
                <a16:creationId xmlns:a16="http://schemas.microsoft.com/office/drawing/2014/main" id="{B7BD4FF5-E337-C560-FE36-4EA01CD85228}"/>
              </a:ext>
            </a:extLst>
          </p:cNvPr>
          <p:cNvSpPr>
            <a:spLocks noGrp="1"/>
          </p:cNvSpPr>
          <p:nvPr>
            <p:ph type="sldNum" sz="quarter" idx="5"/>
          </p:nvPr>
        </p:nvSpPr>
        <p:spPr/>
        <p:txBody>
          <a:bodyPr/>
          <a:lstStyle/>
          <a:p>
            <a:pPr>
              <a:defRPr/>
            </a:pPr>
            <a:fld id="{242A2382-4541-B845-B6D5-E8B5A330E247}" type="slidenum">
              <a:rPr lang="en-US" smtClean="0"/>
              <a:pPr>
                <a:defRPr/>
              </a:pPr>
              <a:t>84</a:t>
            </a:fld>
            <a:endParaRPr lang="en-US"/>
          </a:p>
        </p:txBody>
      </p:sp>
    </p:spTree>
    <p:extLst>
      <p:ext uri="{BB962C8B-B14F-4D97-AF65-F5344CB8AC3E}">
        <p14:creationId xmlns:p14="http://schemas.microsoft.com/office/powerpoint/2010/main" val="4087562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85</a:t>
            </a:fld>
            <a:endParaRPr lang="en-US" dirty="0"/>
          </a:p>
        </p:txBody>
      </p:sp>
    </p:spTree>
    <p:extLst>
      <p:ext uri="{BB962C8B-B14F-4D97-AF65-F5344CB8AC3E}">
        <p14:creationId xmlns:p14="http://schemas.microsoft.com/office/powerpoint/2010/main" val="14873210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Lunch: 12:30 – 13:00</a:t>
            </a:r>
          </a:p>
          <a:p>
            <a:endParaRPr lang="en-GB" altLang="en-US" sz="1200" b="1"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86</a:t>
            </a:fld>
            <a:endParaRPr lang="en-US"/>
          </a:p>
        </p:txBody>
      </p:sp>
    </p:spTree>
    <p:extLst>
      <p:ext uri="{BB962C8B-B14F-4D97-AF65-F5344CB8AC3E}">
        <p14:creationId xmlns:p14="http://schemas.microsoft.com/office/powerpoint/2010/main" val="2434305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Treating tobacco dependence in the inpatient setting</a:t>
            </a:r>
          </a:p>
          <a:p>
            <a:endParaRPr lang="en-US" b="1" dirty="0">
              <a:latin typeface="Arial" panose="020B0604020202020204" pitchFamily="34" charset="0"/>
              <a:cs typeface="Arial" panose="020B0604020202020204" pitchFamily="34" charset="0"/>
            </a:endParaRPr>
          </a:p>
          <a:p>
            <a:pPr algn="l" rtl="0" fontAlgn="base"/>
            <a:r>
              <a:rPr lang="en-GB" b="0" i="0" u="none" strike="noStrike" dirty="0">
                <a:solidFill>
                  <a:srgbClr val="000000"/>
                </a:solidFill>
                <a:effectLst/>
                <a:latin typeface="Arial" panose="020B0604020202020204" pitchFamily="34" charset="0"/>
              </a:rPr>
              <a:t>We will get started with the first session which focuses on understanding why addressing tobacco use in the inpatient setting is so important, the health impacts of smoking and the benefits of stopping to recovery and smoking related illness, best practices for treatment and considerations that will help you in your work as a TDA.</a:t>
            </a:r>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GB" b="0" i="0" dirty="0">
                <a:solidFill>
                  <a:srgbClr val="000000"/>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5530466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949456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32277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2118602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ide-by-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baseline="0"/>
            </a:lvl1pPr>
          </a:lstStyle>
          <a:p>
            <a:r>
              <a:rPr lang="en-US"/>
              <a:t>Click to edit Master title style</a:t>
            </a:r>
          </a:p>
        </p:txBody>
      </p:sp>
      <p:sp>
        <p:nvSpPr>
          <p:cNvPr id="3" name="Content Placeholder 2"/>
          <p:cNvSpPr>
            <a:spLocks noGrp="1"/>
          </p:cNvSpPr>
          <p:nvPr>
            <p:ph idx="1"/>
          </p:nvPr>
        </p:nvSpPr>
        <p:spPr>
          <a:xfrm>
            <a:off x="457200" y="1752600"/>
            <a:ext cx="3886200" cy="4343400"/>
          </a:xfrm>
        </p:spPr>
        <p:txBody>
          <a:bodyPr/>
          <a:lstStyle>
            <a:lvl1pPr marL="0" indent="0">
              <a:defRPr sz="2800"/>
            </a:lvl1pPr>
            <a:lvl2pPr marL="339725" indent="-222250">
              <a:defRPr sz="2600"/>
            </a:lvl2pPr>
            <a:lvl3pPr marL="796925" indent="-169863">
              <a:defRPr sz="1800"/>
            </a:lvl3pPr>
            <a:lvl4pPr marL="574675" indent="-234950">
              <a:defRPr sz="2200"/>
            </a:lvl4pPr>
            <a:lvl5pPr marL="914400" indent="-222250">
              <a:tabLst>
                <a:tab pos="914400" algn="l"/>
              </a:tabLst>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6" name="Content Placeholder 2"/>
          <p:cNvSpPr>
            <a:spLocks noGrp="1"/>
          </p:cNvSpPr>
          <p:nvPr>
            <p:ph idx="12"/>
          </p:nvPr>
        </p:nvSpPr>
        <p:spPr>
          <a:xfrm>
            <a:off x="4800600" y="1752600"/>
            <a:ext cx="3886200" cy="4343400"/>
          </a:xfrm>
        </p:spPr>
        <p:txBody>
          <a:bodyPr/>
          <a:lstStyle>
            <a:lvl1pPr marL="0" indent="0">
              <a:defRPr sz="2800"/>
            </a:lvl1pPr>
            <a:lvl2pPr marL="339725" indent="-222250">
              <a:defRPr sz="2600"/>
            </a:lvl2pPr>
            <a:lvl3pPr marL="744538" indent="-169863">
              <a:defRPr sz="1800"/>
            </a:lvl3pPr>
            <a:lvl4pPr marL="574675" indent="-234950">
              <a:defRPr sz="2200"/>
            </a:lvl4pPr>
            <a:lvl5pPr marL="914400" indent="-222250">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5" name="Date Placeholder 3"/>
          <p:cNvSpPr>
            <a:spLocks noGrp="1"/>
          </p:cNvSpPr>
          <p:nvPr>
            <p:ph type="dt" sz="half" idx="13"/>
          </p:nvPr>
        </p:nvSpPr>
        <p:spPr/>
        <p:txBody>
          <a:bodyPr/>
          <a:lstStyle>
            <a:lvl1pPr fontAlgn="base">
              <a:spcBef>
                <a:spcPct val="0"/>
              </a:spcBef>
              <a:spcAft>
                <a:spcPct val="0"/>
              </a:spcAft>
              <a:defRPr>
                <a:solidFill>
                  <a:srgbClr val="FFFFFF"/>
                </a:solidFill>
                <a:latin typeface="Arial" pitchFamily="34" charset="0"/>
              </a:defRPr>
            </a:lvl1pPr>
          </a:lstStyle>
          <a:p>
            <a:pPr>
              <a:defRPr/>
            </a:pPr>
            <a:fld id="{4465BCAD-6036-404F-8052-25F4750380E6}" type="datetime1">
              <a:rPr lang="en-US" smtClean="0"/>
              <a:pPr>
                <a:defRPr/>
              </a:pPr>
              <a:t>3/4/2024</a:t>
            </a:fld>
            <a:endParaRPr lang="en-US"/>
          </a:p>
        </p:txBody>
      </p:sp>
      <p:sp>
        <p:nvSpPr>
          <p:cNvPr id="7" name="Slide Number Placeholder 5"/>
          <p:cNvSpPr>
            <a:spLocks noGrp="1"/>
          </p:cNvSpPr>
          <p:nvPr>
            <p:ph type="sldNum" sz="quarter" idx="14"/>
          </p:nvPr>
        </p:nvSpPr>
        <p:spPr/>
        <p:txBody>
          <a:bodyPr/>
          <a:lstStyle>
            <a:lvl1pPr fontAlgn="base">
              <a:spcBef>
                <a:spcPct val="0"/>
              </a:spcBef>
              <a:spcAft>
                <a:spcPct val="0"/>
              </a:spcAft>
              <a:defRPr>
                <a:solidFill>
                  <a:srgbClr val="FFFFFF"/>
                </a:solidFill>
                <a:latin typeface="Arial" pitchFamily="34" charset="0"/>
              </a:defRPr>
            </a:lvl1pPr>
          </a:lstStyle>
          <a:p>
            <a:pPr>
              <a:defRPr/>
            </a:pPr>
            <a:fld id="{2973C72A-733E-48C5-B604-1E5B9ADB0C0C}" type="slidenum">
              <a:rPr lang="en-US"/>
              <a:pPr>
                <a:defRPr/>
              </a:pPr>
              <a:t>‹#›</a:t>
            </a:fld>
            <a:endParaRPr lang="en-US">
              <a:solidFill>
                <a:srgbClr val="000000"/>
              </a:solidFill>
              <a:latin typeface="Times" pitchFamily="18" charset="0"/>
            </a:endParaRPr>
          </a:p>
        </p:txBody>
      </p:sp>
    </p:spTree>
    <p:extLst>
      <p:ext uri="{BB962C8B-B14F-4D97-AF65-F5344CB8AC3E}">
        <p14:creationId xmlns:p14="http://schemas.microsoft.com/office/powerpoint/2010/main" val="18260605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34934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65862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329705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3743808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1">
                <a:solidFill>
                  <a:srgbClr val="0070C0"/>
                </a:solidFill>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D3E3E3AE-07EC-F3C0-6E54-F37063E34EA2}"/>
              </a:ext>
            </a:extLst>
          </p:cNvPr>
          <p:cNvSpPr txBox="1"/>
          <p:nvPr userDrawn="1"/>
        </p:nvSpPr>
        <p:spPr bwMode="auto">
          <a:xfrm>
            <a:off x="-446567" y="248801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5" r:id="rId15"/>
    <p:sldLayoutId id="2147483678" r:id="rId16"/>
    <p:sldLayoutId id="2147483679" r:id="rId17"/>
    <p:sldLayoutId id="2147483680" r:id="rId18"/>
    <p:sldLayoutId id="2147483681" r:id="rId19"/>
    <p:sldLayoutId id="2147483682" r:id="rId20"/>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467935140"/>
      </p:ext>
    </p:extLst>
  </p:cSld>
  <p:clrMap bg1="lt1" tx1="dk1" bg2="lt2" tx2="dk2" accent1="accent1" accent2="accent2" accent3="accent3" accent4="accent4" accent5="accent5" accent6="accent6" hlink="hlink" folHlink="folHlink"/>
  <p:sldLayoutIdLst>
    <p:sldLayoutId id="2147483684"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134531564"/>
      </p:ext>
    </p:extLst>
  </p:cSld>
  <p:clrMap bg1="lt1" tx1="dk1" bg2="lt2" tx2="dk2" accent1="accent1" accent2="accent2" accent3="accent3" accent4="accent4" accent5="accent5" accent6="accent6" hlink="hlink" folHlink="folHlink"/>
  <p:sldLayoutIdLst>
    <p:sldLayoutId id="2147483686"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4.svg"/></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46.sv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9.sv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7.jpeg"/><Relationship Id="rId7" Type="http://schemas.openxmlformats.org/officeDocument/2006/relationships/image" Target="../media/image53.jpe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3.xml"/><Relationship Id="rId1" Type="http://schemas.openxmlformats.org/officeDocument/2006/relationships/slideLayout" Target="../slideLayouts/slideLayout11.xml"/><Relationship Id="rId5" Type="http://schemas.openxmlformats.org/officeDocument/2006/relationships/image" Target="../media/image69.jpeg"/><Relationship Id="rId4" Type="http://schemas.openxmlformats.org/officeDocument/2006/relationships/image" Target="../media/image68.jpeg"/></Relationships>
</file>

<file path=ppt/slides/_rels/slide5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5.png"/><Relationship Id="rId4" Type="http://schemas.openxmlformats.org/officeDocument/2006/relationships/notesSlide" Target="../notesSlides/notesSlide6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8.xml"/><Relationship Id="rId1" Type="http://schemas.openxmlformats.org/officeDocument/2006/relationships/slideLayout" Target="../slideLayouts/slideLayout17.xml"/><Relationship Id="rId5" Type="http://schemas.openxmlformats.org/officeDocument/2006/relationships/image" Target="../media/image44.jpeg"/><Relationship Id="rId4" Type="http://schemas.openxmlformats.org/officeDocument/2006/relationships/image" Target="../media/image87.sv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7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0.xml"/><Relationship Id="rId1" Type="http://schemas.openxmlformats.org/officeDocument/2006/relationships/slideLayout" Target="../slideLayouts/slideLayout6.xml"/><Relationship Id="rId5" Type="http://schemas.openxmlformats.org/officeDocument/2006/relationships/image" Target="../media/image44.jpeg"/><Relationship Id="rId4" Type="http://schemas.openxmlformats.org/officeDocument/2006/relationships/image" Target="../media/image89.jpeg"/></Relationships>
</file>

<file path=ppt/slides/_rels/slide7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1.xml"/><Relationship Id="rId1" Type="http://schemas.openxmlformats.org/officeDocument/2006/relationships/slideLayout" Target="../slideLayouts/slideLayout6.xml"/><Relationship Id="rId4" Type="http://schemas.openxmlformats.org/officeDocument/2006/relationships/image" Target="../media/image90.jpeg"/></Relationships>
</file>

<file path=ppt/slides/_rels/slide7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3.xml"/><Relationship Id="rId1" Type="http://schemas.openxmlformats.org/officeDocument/2006/relationships/slideLayout" Target="../slideLayouts/slideLayout6.xml"/><Relationship Id="rId4" Type="http://schemas.openxmlformats.org/officeDocument/2006/relationships/image" Target="../media/image93.jpeg"/></Relationships>
</file>

<file path=ppt/slides/_rels/slide7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4.xml"/><Relationship Id="rId1" Type="http://schemas.openxmlformats.org/officeDocument/2006/relationships/slideLayout" Target="../slideLayouts/slideLayout6.xml"/><Relationship Id="rId4" Type="http://schemas.openxmlformats.org/officeDocument/2006/relationships/image" Target="../media/image91.jpeg"/></Relationships>
</file>

<file path=ppt/slides/_rels/slide7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8.xml"/><Relationship Id="rId1" Type="http://schemas.openxmlformats.org/officeDocument/2006/relationships/slideLayout" Target="../slideLayouts/slideLayout6.xml"/><Relationship Id="rId4" Type="http://schemas.openxmlformats.org/officeDocument/2006/relationships/image" Target="../media/image92.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81.xml"/><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83.xml"/><Relationship Id="rId1" Type="http://schemas.openxmlformats.org/officeDocument/2006/relationships/slideLayout" Target="../slideLayouts/slideLayout6.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8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E4024-5F87-D906-786A-77C063F1EC5C}"/>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9A3854-EC44-5072-EADE-C4579902FF77}"/>
              </a:ext>
            </a:extLst>
          </p:cNvPr>
          <p:cNvSpPr>
            <a:spLocks noGrp="1"/>
          </p:cNvSpPr>
          <p:nvPr>
            <p:ph type="subTitle" idx="1"/>
          </p:nvPr>
        </p:nvSpPr>
        <p:spPr/>
        <p:txBody>
          <a:bodyPr/>
          <a:lstStyle/>
          <a:p>
            <a:r>
              <a:rPr lang="en-US" dirty="0">
                <a:latin typeface="Arial"/>
                <a:cs typeface="Arial"/>
              </a:rPr>
              <a:t>Inpatient Tobacco Dependence Adviser Training Course: </a:t>
            </a:r>
            <a:endParaRPr lang="en-US" b="0" dirty="0"/>
          </a:p>
          <a:p>
            <a:r>
              <a:rPr lang="en-US" b="0" dirty="0">
                <a:latin typeface="Arial"/>
                <a:cs typeface="Arial"/>
              </a:rPr>
              <a:t>Acute inpatient</a:t>
            </a:r>
            <a:endParaRPr lang="en-US" b="0" dirty="0"/>
          </a:p>
        </p:txBody>
      </p:sp>
    </p:spTree>
    <p:extLst>
      <p:ext uri="{BB962C8B-B14F-4D97-AF65-F5344CB8AC3E}">
        <p14:creationId xmlns:p14="http://schemas.microsoft.com/office/powerpoint/2010/main" val="2095826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E0B4EBFD-61FE-F4CA-247A-D4E985DD3725}"/>
              </a:ext>
            </a:extLst>
          </p:cNvPr>
          <p:cNvSpPr>
            <a:spLocks noGrp="1"/>
          </p:cNvSpPr>
          <p:nvPr>
            <p:ph type="subTitle" idx="1"/>
          </p:nvPr>
        </p:nvSpPr>
        <p:spPr/>
        <p:txBody>
          <a:bodyPr/>
          <a:lstStyle/>
          <a:p>
            <a:r>
              <a:rPr lang="en-US" dirty="0"/>
              <a:t>Treating tobacco dependence </a:t>
            </a:r>
            <a:br>
              <a:rPr lang="en-US" dirty="0"/>
            </a:br>
            <a:r>
              <a:rPr lang="en-US" dirty="0"/>
              <a:t>in the inpatient setting</a:t>
            </a:r>
          </a:p>
          <a:p>
            <a:endParaRPr lang="en-GB" dirty="0"/>
          </a:p>
        </p:txBody>
      </p:sp>
    </p:spTree>
    <p:extLst>
      <p:ext uri="{BB962C8B-B14F-4D97-AF65-F5344CB8AC3E}">
        <p14:creationId xmlns:p14="http://schemas.microsoft.com/office/powerpoint/2010/main" val="264083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B19748-A800-885A-9F8F-4E52A6F0F1B9}"/>
              </a:ext>
            </a:extLst>
          </p:cNvPr>
          <p:cNvPicPr>
            <a:picLocks noChangeAspect="1"/>
          </p:cNvPicPr>
          <p:nvPr/>
        </p:nvPicPr>
        <p:blipFill>
          <a:blip r:embed="rId3">
            <a:alphaModFix amt="45000"/>
          </a:blip>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B1DBB6C4-DC96-6BEF-3159-A583B7535E61}"/>
              </a:ext>
            </a:extLst>
          </p:cNvPr>
          <p:cNvSpPr txBox="1">
            <a:spLocks/>
          </p:cNvSpPr>
          <p:nvPr/>
        </p:nvSpPr>
        <p:spPr>
          <a:xfrm>
            <a:off x="590550" y="737839"/>
            <a:ext cx="7962900" cy="607741"/>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400">
                <a:solidFill>
                  <a:schemeClr val="accent1"/>
                </a:solidFill>
                <a:effectLst>
                  <a:outerShdw blurRad="317500" dist="63500" dir="5400000" algn="ctr" rotWithShape="0">
                    <a:schemeClr val="bg1">
                      <a:alpha val="65436"/>
                    </a:schemeClr>
                  </a:outerShdw>
                </a:effectLst>
              </a:rPr>
              <a:t>Why this setting?</a:t>
            </a:r>
          </a:p>
        </p:txBody>
      </p:sp>
      <p:sp>
        <p:nvSpPr>
          <p:cNvPr id="3" name="Text Placeholder 2">
            <a:extLst>
              <a:ext uri="{FF2B5EF4-FFF2-40B4-BE49-F238E27FC236}">
                <a16:creationId xmlns:a16="http://schemas.microsoft.com/office/drawing/2014/main" id="{17543B6A-6F62-398E-D118-C226FD9A8259}"/>
              </a:ext>
            </a:extLst>
          </p:cNvPr>
          <p:cNvSpPr txBox="1">
            <a:spLocks/>
          </p:cNvSpPr>
          <p:nvPr/>
        </p:nvSpPr>
        <p:spPr>
          <a:xfrm>
            <a:off x="588698" y="1929161"/>
            <a:ext cx="7966604" cy="4191000"/>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400"/>
              </a:lnSpc>
              <a:spcAft>
                <a:spcPts val="1000"/>
              </a:spcAft>
              <a:buFont typeface="Lucida Grande" panose="020B0600040502020204" pitchFamily="34" charset="0"/>
              <a:buNone/>
            </a:pPr>
            <a:r>
              <a:rPr lang="en-US">
                <a:effectLst>
                  <a:outerShdw blurRad="317500" dist="63500" dir="5400000" algn="ctr" rotWithShape="0">
                    <a:schemeClr val="bg1">
                      <a:alpha val="65436"/>
                    </a:schemeClr>
                  </a:outerShdw>
                </a:effectLst>
              </a:rPr>
              <a:t>People who smoke are </a:t>
            </a:r>
            <a:r>
              <a:rPr lang="en-US" sz="2000" b="1">
                <a:solidFill>
                  <a:schemeClr val="accent1"/>
                </a:solidFill>
                <a:effectLst>
                  <a:outerShdw blurRad="317500" dist="63500" dir="5400000" algn="ctr" rotWithShape="0">
                    <a:schemeClr val="bg1">
                      <a:alpha val="65436"/>
                    </a:schemeClr>
                  </a:outerShdw>
                </a:effectLst>
              </a:rPr>
              <a:t>36%</a:t>
            </a:r>
            <a:r>
              <a:rPr lang="en-US">
                <a:effectLst>
                  <a:outerShdw blurRad="317500" dist="63500" dir="5400000" algn="ctr" rotWithShape="0">
                    <a:schemeClr val="bg1">
                      <a:alpha val="65436"/>
                    </a:schemeClr>
                  </a:outerShdw>
                </a:effectLst>
              </a:rPr>
              <a:t> more likely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to be admitted to hospital </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1 million</a:t>
            </a:r>
            <a:r>
              <a:rPr lang="en-US">
                <a:effectLst>
                  <a:outerShdw blurRad="317500" dist="63500" dir="5400000" algn="ctr" rotWithShape="0">
                    <a:schemeClr val="bg1">
                      <a:alpha val="65436"/>
                    </a:schemeClr>
                  </a:outerShdw>
                </a:effectLst>
              </a:rPr>
              <a:t> people that smoke are admitted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to hospital at least once each year</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20,000</a:t>
            </a:r>
            <a:r>
              <a:rPr lang="en-US">
                <a:effectLst>
                  <a:outerShdw blurRad="317500" dist="63500" dir="5400000" algn="ctr" rotWithShape="0">
                    <a:schemeClr val="bg1">
                      <a:alpha val="65436"/>
                    </a:schemeClr>
                  </a:outerShdw>
                </a:effectLst>
              </a:rPr>
              <a:t> people who smoke in hospital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on any given day in the UK</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Every minute…</a:t>
            </a:r>
            <a:r>
              <a:rPr lang="en-US">
                <a:effectLst>
                  <a:outerShdw blurRad="317500" dist="63500" dir="5400000" algn="ctr" rotWithShape="0">
                    <a:schemeClr val="bg1">
                      <a:alpha val="65436"/>
                    </a:schemeClr>
                  </a:outerShdw>
                </a:effectLst>
              </a:rPr>
              <a:t> a person who smokes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is admitted to hospital</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Every 8 minutes…</a:t>
            </a:r>
            <a:r>
              <a:rPr lang="en-US">
                <a:effectLst>
                  <a:outerShdw blurRad="317500" dist="63500" dir="5400000" algn="ctr" rotWithShape="0">
                    <a:schemeClr val="bg1">
                      <a:alpha val="65436"/>
                    </a:schemeClr>
                  </a:outerShdw>
                </a:effectLst>
              </a:rPr>
              <a:t> a person who smokes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will die of their smoking related illness</a:t>
            </a:r>
          </a:p>
        </p:txBody>
      </p:sp>
    </p:spTree>
    <p:extLst>
      <p:ext uri="{BB962C8B-B14F-4D97-AF65-F5344CB8AC3E}">
        <p14:creationId xmlns:p14="http://schemas.microsoft.com/office/powerpoint/2010/main" val="17847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Treating tobacco dependence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is the </a:t>
            </a:r>
            <a:r>
              <a:rPr lang="en-US" sz="2800" b="1" u="sng" dirty="0">
                <a:solidFill>
                  <a:schemeClr val="bg2"/>
                </a:solidFill>
                <a:effectLst>
                  <a:outerShdw blurRad="254000" dist="63500" dir="5400000" algn="ctr" rotWithShape="0">
                    <a:srgbClr val="000000">
                      <a:alpha val="25000"/>
                    </a:srgbClr>
                  </a:outerShdw>
                </a:effectLst>
                <a:latin typeface="+mn-lt"/>
                <a:cs typeface="Segoe UI"/>
              </a:rPr>
              <a:t>single</a:t>
            </a:r>
            <a:r>
              <a:rPr lang="en-US" sz="2800" dirty="0">
                <a:solidFill>
                  <a:schemeClr val="bg2"/>
                </a:solidFill>
                <a:effectLst>
                  <a:outerShdw blurRad="254000" dist="63500" dir="5400000" algn="ctr" rotWithShape="0">
                    <a:srgbClr val="000000">
                      <a:alpha val="25000"/>
                    </a:srgbClr>
                  </a:outerShdw>
                </a:effectLst>
                <a:latin typeface="+mn-lt"/>
                <a:cs typeface="Segoe UI"/>
              </a:rPr>
              <a:t> most important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preventive intervention that can be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provided to patients who smoke</a:t>
            </a:r>
            <a:endParaRPr lang="en-US" sz="2800" i="0" u="none" strike="noStrike" baseline="0" dirty="0">
              <a:solidFill>
                <a:schemeClr val="bg2"/>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701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4F8C84-E4DA-C282-2923-DF43D1675FF1}"/>
              </a:ext>
            </a:extLst>
          </p:cNvPr>
          <p:cNvPicPr>
            <a:picLocks noChangeAspect="1"/>
          </p:cNvPicPr>
          <p:nvPr/>
        </p:nvPicPr>
        <p:blipFill>
          <a:blip r:embed="rId3"/>
          <a:stretch>
            <a:fillRect/>
          </a:stretch>
        </p:blipFill>
        <p:spPr>
          <a:xfrm>
            <a:off x="-18884" y="0"/>
            <a:ext cx="9144000" cy="6858000"/>
          </a:xfrm>
          <a:prstGeom prst="rect">
            <a:avLst/>
          </a:prstGeom>
        </p:spPr>
      </p:pic>
      <p:sp>
        <p:nvSpPr>
          <p:cNvPr id="7" name="Title 1">
            <a:extLst>
              <a:ext uri="{FF2B5EF4-FFF2-40B4-BE49-F238E27FC236}">
                <a16:creationId xmlns:a16="http://schemas.microsoft.com/office/drawing/2014/main" id="{DFDF1A0B-9FE2-A79E-7E60-D72B11BF361A}"/>
              </a:ext>
            </a:extLst>
          </p:cNvPr>
          <p:cNvSpPr txBox="1">
            <a:spLocks/>
          </p:cNvSpPr>
          <p:nvPr/>
        </p:nvSpPr>
        <p:spPr bwMode="auto">
          <a:xfrm>
            <a:off x="0" y="428766"/>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a:solidFill>
                  <a:schemeClr val="accent1"/>
                </a:solidFill>
              </a:rPr>
              <a:t>Risks from smoking</a:t>
            </a:r>
          </a:p>
        </p:txBody>
      </p:sp>
      <p:sp>
        <p:nvSpPr>
          <p:cNvPr id="8" name="Title 1">
            <a:extLst>
              <a:ext uri="{FF2B5EF4-FFF2-40B4-BE49-F238E27FC236}">
                <a16:creationId xmlns:a16="http://schemas.microsoft.com/office/drawing/2014/main" id="{66CAD349-F89E-80C5-5DB1-34E70B6A99C7}"/>
              </a:ext>
            </a:extLst>
          </p:cNvPr>
          <p:cNvSpPr txBox="1">
            <a:spLocks/>
          </p:cNvSpPr>
          <p:nvPr/>
        </p:nvSpPr>
        <p:spPr bwMode="auto">
          <a:xfrm>
            <a:off x="0" y="881863"/>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sz="1800" b="0">
                <a:solidFill>
                  <a:schemeClr val="accent3"/>
                </a:solidFill>
                <a:effectLst/>
                <a:latin typeface="Helvetica" pitchFamily="2" charset="0"/>
              </a:rPr>
              <a:t>Smoking can damage every part of the body</a:t>
            </a:r>
          </a:p>
        </p:txBody>
      </p:sp>
    </p:spTree>
    <p:extLst>
      <p:ext uri="{BB962C8B-B14F-4D97-AF65-F5344CB8AC3E}">
        <p14:creationId xmlns:p14="http://schemas.microsoft.com/office/powerpoint/2010/main" val="2373046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9A2F70-6B7D-F291-65C5-7A61386A11BB}"/>
              </a:ext>
            </a:extLst>
          </p:cNvPr>
          <p:cNvSpPr>
            <a:spLocks noGrp="1"/>
          </p:cNvSpPr>
          <p:nvPr>
            <p:ph type="body" idx="12"/>
          </p:nvPr>
        </p:nvSpPr>
        <p:spPr>
          <a:xfrm>
            <a:off x="884785" y="1425039"/>
            <a:ext cx="7095029" cy="4429496"/>
          </a:xfrm>
        </p:spPr>
        <p:txBody>
          <a:bodyPr anchor="ctr"/>
          <a:lstStyle/>
          <a:p>
            <a:pPr marL="0" indent="0" algn="ctr">
              <a:lnSpc>
                <a:spcPts val="2400"/>
              </a:lnSpc>
              <a:spcBef>
                <a:spcPts val="0"/>
              </a:spcBef>
              <a:spcAft>
                <a:spcPts val="1000"/>
              </a:spcAft>
              <a:buNone/>
            </a:pPr>
            <a:r>
              <a:rPr lang="en-US" sz="2000" b="1" dirty="0">
                <a:solidFill>
                  <a:schemeClr val="accent1"/>
                </a:solidFill>
                <a:latin typeface="Arial"/>
                <a:cs typeface="Arial"/>
              </a:rPr>
              <a:t>The fact remains that even stable light smoking </a:t>
            </a:r>
            <a:br>
              <a:rPr lang="en-US" sz="2000" b="1" dirty="0"/>
            </a:br>
            <a:r>
              <a:rPr lang="en-US" sz="2000" b="1" dirty="0">
                <a:solidFill>
                  <a:schemeClr val="accent1"/>
                </a:solidFill>
                <a:latin typeface="Arial"/>
                <a:cs typeface="Arial"/>
              </a:rPr>
              <a:t>carries substantial health risks.</a:t>
            </a:r>
          </a:p>
          <a:p>
            <a:pPr marL="0" indent="0" algn="ctr">
              <a:lnSpc>
                <a:spcPts val="2400"/>
              </a:lnSpc>
              <a:spcBef>
                <a:spcPts val="0"/>
              </a:spcBef>
              <a:spcAft>
                <a:spcPts val="1000"/>
              </a:spcAft>
              <a:buNone/>
            </a:pPr>
            <a:r>
              <a:rPr lang="en-US" sz="2000" dirty="0">
                <a:latin typeface="Arial"/>
                <a:cs typeface="Arial"/>
              </a:rPr>
              <a:t>The dose-response relationship between tobacco exposure and cardiovascular mortality is highly non-linear.</a:t>
            </a:r>
          </a:p>
          <a:p>
            <a:pPr marL="0" indent="0" algn="ctr">
              <a:lnSpc>
                <a:spcPts val="2400"/>
              </a:lnSpc>
              <a:spcBef>
                <a:spcPts val="0"/>
              </a:spcBef>
              <a:spcAft>
                <a:spcPts val="1000"/>
              </a:spcAft>
              <a:buNone/>
            </a:pPr>
            <a:r>
              <a:rPr lang="en-US" sz="2000" dirty="0">
                <a:latin typeface="Arial"/>
                <a:cs typeface="Arial"/>
              </a:rPr>
              <a:t>Light and intermittent smoking carry nearly </a:t>
            </a:r>
            <a:r>
              <a:rPr lang="en-US" sz="2000" b="1" dirty="0">
                <a:solidFill>
                  <a:schemeClr val="accent1"/>
                </a:solidFill>
                <a:latin typeface="Arial"/>
                <a:cs typeface="Arial"/>
              </a:rPr>
              <a:t>the same risk</a:t>
            </a:r>
            <a:r>
              <a:rPr lang="en-US" sz="2000" dirty="0">
                <a:latin typeface="Arial"/>
                <a:cs typeface="Arial"/>
              </a:rPr>
              <a:t> for cardiovascular disease as daily smoking.</a:t>
            </a:r>
          </a:p>
        </p:txBody>
      </p:sp>
      <p:sp>
        <p:nvSpPr>
          <p:cNvPr id="7" name="Footer Placeholder 3">
            <a:extLst>
              <a:ext uri="{FF2B5EF4-FFF2-40B4-BE49-F238E27FC236}">
                <a16:creationId xmlns:a16="http://schemas.microsoft.com/office/drawing/2014/main" id="{7DA0304F-A4C9-6C62-E22A-1246C505907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Title 1">
            <a:extLst>
              <a:ext uri="{FF2B5EF4-FFF2-40B4-BE49-F238E27FC236}">
                <a16:creationId xmlns:a16="http://schemas.microsoft.com/office/drawing/2014/main" id="{F7B881C7-E924-2F14-0FF8-081DCC98D6A7}"/>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No Safe level of tobacco use…</a:t>
            </a:r>
          </a:p>
        </p:txBody>
      </p:sp>
    </p:spTree>
    <p:extLst>
      <p:ext uri="{BB962C8B-B14F-4D97-AF65-F5344CB8AC3E}">
        <p14:creationId xmlns:p14="http://schemas.microsoft.com/office/powerpoint/2010/main" val="3064515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4D069-9132-1295-B869-F724E4347E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CFE124-D5CB-C902-611C-CB24DA08DBA0}"/>
              </a:ext>
            </a:extLst>
          </p:cNvPr>
          <p:cNvSpPr>
            <a:spLocks noGrp="1"/>
          </p:cNvSpPr>
          <p:nvPr>
            <p:ph type="title"/>
          </p:nvPr>
        </p:nvSpPr>
        <p:spPr/>
        <p:txBody>
          <a:bodyPr/>
          <a:lstStyle/>
          <a:p>
            <a:r>
              <a:rPr lang="en-US"/>
              <a:t>Immediate benefits on recovery and health</a:t>
            </a:r>
          </a:p>
        </p:txBody>
      </p:sp>
      <p:sp>
        <p:nvSpPr>
          <p:cNvPr id="3" name="Text Placeholder 2">
            <a:extLst>
              <a:ext uri="{FF2B5EF4-FFF2-40B4-BE49-F238E27FC236}">
                <a16:creationId xmlns:a16="http://schemas.microsoft.com/office/drawing/2014/main" id="{F17280B4-76FD-387B-A49F-6BDDD46A595F}"/>
              </a:ext>
            </a:extLst>
          </p:cNvPr>
          <p:cNvSpPr>
            <a:spLocks noGrp="1"/>
          </p:cNvSpPr>
          <p:nvPr>
            <p:ph type="body" idx="12"/>
          </p:nvPr>
        </p:nvSpPr>
        <p:spPr>
          <a:xfrm>
            <a:off x="571500" y="1752600"/>
            <a:ext cx="7966604" cy="3309851"/>
          </a:xfrm>
        </p:spPr>
        <p:txBody>
          <a:bodyPr/>
          <a:lstStyle/>
          <a:p>
            <a:pPr marL="0" indent="0">
              <a:lnSpc>
                <a:spcPts val="2500"/>
              </a:lnSpc>
              <a:spcAft>
                <a:spcPts val="1000"/>
              </a:spcAft>
              <a:buNone/>
            </a:pPr>
            <a:r>
              <a:rPr lang="en-US" sz="1900" b="1">
                <a:solidFill>
                  <a:schemeClr val="accent1"/>
                </a:solidFill>
              </a:rPr>
              <a:t>Stopping smoking is the best thing </a:t>
            </a:r>
            <a:br>
              <a:rPr lang="en-US" sz="1900" b="1">
                <a:solidFill>
                  <a:schemeClr val="accent1"/>
                </a:solidFill>
              </a:rPr>
            </a:br>
            <a:r>
              <a:rPr lang="en-US" sz="1900" b="1">
                <a:solidFill>
                  <a:schemeClr val="accent1"/>
                </a:solidFill>
              </a:rPr>
              <a:t>any patient can do to improve </a:t>
            </a:r>
            <a:br>
              <a:rPr lang="en-US" sz="1900" b="1">
                <a:solidFill>
                  <a:schemeClr val="accent1"/>
                </a:solidFill>
              </a:rPr>
            </a:br>
            <a:r>
              <a:rPr lang="en-US" sz="1900" b="1">
                <a:solidFill>
                  <a:schemeClr val="accent1"/>
                </a:solidFill>
              </a:rPr>
              <a:t>their recovery and future health</a:t>
            </a:r>
          </a:p>
          <a:p>
            <a:pPr>
              <a:lnSpc>
                <a:spcPts val="2500"/>
              </a:lnSpc>
              <a:spcAft>
                <a:spcPts val="300"/>
              </a:spcAft>
            </a:pPr>
            <a:r>
              <a:rPr lang="en-US"/>
              <a:t>Reduces lung, heart related complications</a:t>
            </a:r>
          </a:p>
          <a:p>
            <a:pPr>
              <a:lnSpc>
                <a:spcPts val="2500"/>
              </a:lnSpc>
              <a:spcAft>
                <a:spcPts val="300"/>
              </a:spcAft>
            </a:pPr>
            <a:r>
              <a:rPr lang="en-US"/>
              <a:t>Improved wound healing time and reduced infection</a:t>
            </a:r>
          </a:p>
          <a:p>
            <a:pPr>
              <a:lnSpc>
                <a:spcPts val="2500"/>
              </a:lnSpc>
              <a:spcAft>
                <a:spcPts val="300"/>
              </a:spcAft>
            </a:pPr>
            <a:r>
              <a:rPr lang="en-US"/>
              <a:t>Reduced length of stay in hospital </a:t>
            </a:r>
          </a:p>
          <a:p>
            <a:pPr>
              <a:lnSpc>
                <a:spcPts val="2500"/>
              </a:lnSpc>
              <a:spcAft>
                <a:spcPts val="300"/>
              </a:spcAft>
            </a:pPr>
            <a:r>
              <a:rPr lang="en-US"/>
              <a:t>Improved treatment response</a:t>
            </a:r>
          </a:p>
          <a:p>
            <a:pPr>
              <a:lnSpc>
                <a:spcPts val="2500"/>
              </a:lnSpc>
              <a:spcAft>
                <a:spcPts val="300"/>
              </a:spcAft>
            </a:pPr>
            <a:r>
              <a:rPr lang="en-US"/>
              <a:t>Reduced risk of readmission within 30 days and 1 year </a:t>
            </a:r>
          </a:p>
        </p:txBody>
      </p:sp>
      <p:sp>
        <p:nvSpPr>
          <p:cNvPr id="5" name="TextBox 4">
            <a:extLst>
              <a:ext uri="{FF2B5EF4-FFF2-40B4-BE49-F238E27FC236}">
                <a16:creationId xmlns:a16="http://schemas.microsoft.com/office/drawing/2014/main" id="{4A0EF58F-BEBE-D40F-6CD7-9E1E4AC207DA}"/>
              </a:ext>
            </a:extLst>
          </p:cNvPr>
          <p:cNvSpPr txBox="1"/>
          <p:nvPr/>
        </p:nvSpPr>
        <p:spPr bwMode="auto">
          <a:xfrm>
            <a:off x="685617" y="5247056"/>
            <a:ext cx="7120034" cy="75226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300"/>
              </a:lnSpc>
              <a:spcBef>
                <a:spcPts val="500"/>
              </a:spcBef>
              <a:spcAft>
                <a:spcPts val="500"/>
              </a:spcAft>
              <a:buClr>
                <a:srgbClr val="C10C21"/>
              </a:buClr>
              <a:buSzTx/>
              <a:buFont typeface="Lucida Grande" pitchFamily="-109" charset="0"/>
              <a:buNone/>
              <a:tabLst/>
            </a:pPr>
            <a:r>
              <a:rPr kumimoji="0" lang="en-US" sz="900" b="1" i="0" u="none" strike="noStrike" kern="1200" cap="none" spc="0" normalizeH="0" baseline="0" noProof="0" dirty="0">
                <a:ln>
                  <a:noFill/>
                </a:ln>
                <a:effectLst/>
                <a:uLnTx/>
                <a:uFillTx/>
                <a:latin typeface="+mn-lt"/>
                <a:ea typeface="Geneva" pitchFamily="-109" charset="0"/>
                <a:cs typeface="Geneva" pitchFamily="-109" charset="0"/>
              </a:rPr>
              <a:t>Source:</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Mills E,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Eyawo</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O, Lockhart I, Kelly S, Wu P,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Ebbert</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JO. Smoking cessation reduces postoperative complications: a systematic review and meta-analysis. Am J Med 2011;124(2):144–154.e8 .Joint briefing: smoking and surgery. April 2016. RCSE, RCS, RCP, RCGP, RCA, Faculty of Public Health, ASH. Thomsen  T,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Villebro</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N,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Møller</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AM. Interventions for preoperative smoking cessation. Cochrane Database of Systematic Reviews 2014, Issue 3. Art. No.: CD002294</a:t>
            </a:r>
          </a:p>
        </p:txBody>
      </p:sp>
      <p:pic>
        <p:nvPicPr>
          <p:cNvPr id="7" name="Graphic 6">
            <a:extLst>
              <a:ext uri="{FF2B5EF4-FFF2-40B4-BE49-F238E27FC236}">
                <a16:creationId xmlns:a16="http://schemas.microsoft.com/office/drawing/2014/main" id="{0DAC0792-2232-DC77-27BF-D93DC1EDE0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8946" y="1775115"/>
            <a:ext cx="2190056" cy="2190056"/>
          </a:xfrm>
          <a:prstGeom prst="rect">
            <a:avLst/>
          </a:prstGeom>
          <a:effectLst>
            <a:outerShdw blurRad="254000" dist="63500" dir="5400000" algn="ctr" rotWithShape="0">
              <a:srgbClr val="000000">
                <a:alpha val="15000"/>
              </a:srgbClr>
            </a:outerShdw>
          </a:effectLst>
        </p:spPr>
      </p:pic>
      <p:sp>
        <p:nvSpPr>
          <p:cNvPr id="6" name="Footer Placeholder 3">
            <a:extLst>
              <a:ext uri="{FF2B5EF4-FFF2-40B4-BE49-F238E27FC236}">
                <a16:creationId xmlns:a16="http://schemas.microsoft.com/office/drawing/2014/main" id="{A3B3E609-3AC1-B24F-4782-2D14F005828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71838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548375"/>
            <a:ext cx="7597685" cy="584510"/>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The Health Benefits of Stopping</a:t>
            </a:r>
            <a:endParaRPr lang="en-US" sz="3000" dirty="0">
              <a:solidFill>
                <a:schemeClr val="accent3"/>
              </a:solidFill>
              <a:effectLst>
                <a:outerShdw blurRad="254000" dist="63500" dir="5400000" algn="ctr" rotWithShape="0">
                  <a:srgbClr val="000000">
                    <a:alpha val="25000"/>
                  </a:srgbClr>
                </a:outerShdw>
              </a:effectLst>
              <a:latin typeface="+mn-lt"/>
              <a:cs typeface="Segoe UI"/>
            </a:endParaRPr>
          </a:p>
        </p:txBody>
      </p:sp>
      <p:pic>
        <p:nvPicPr>
          <p:cNvPr id="6" name="Picture 5">
            <a:extLst>
              <a:ext uri="{FF2B5EF4-FFF2-40B4-BE49-F238E27FC236}">
                <a16:creationId xmlns:a16="http://schemas.microsoft.com/office/drawing/2014/main" id="{CFFFFA19-0E98-486F-B1DE-8F42DD5387AF}"/>
              </a:ext>
            </a:extLst>
          </p:cNvPr>
          <p:cNvPicPr>
            <a:picLocks noChangeAspect="1"/>
          </p:cNvPicPr>
          <p:nvPr/>
        </p:nvPicPr>
        <p:blipFill>
          <a:blip r:embed="rId3"/>
          <a:srcRect/>
          <a:stretch/>
        </p:blipFill>
        <p:spPr>
          <a:xfrm>
            <a:off x="679363" y="2171124"/>
            <a:ext cx="7772398" cy="3790949"/>
          </a:xfrm>
          <a:prstGeom prst="rect">
            <a:avLst/>
          </a:prstGeom>
        </p:spPr>
      </p:pic>
      <p:sp>
        <p:nvSpPr>
          <p:cNvPr id="15" name="TextBox 14">
            <a:extLst>
              <a:ext uri="{FF2B5EF4-FFF2-40B4-BE49-F238E27FC236}">
                <a16:creationId xmlns:a16="http://schemas.microsoft.com/office/drawing/2014/main" id="{0CC036B8-6164-F1F6-9AD7-0951B97EBACB}"/>
              </a:ext>
            </a:extLst>
          </p:cNvPr>
          <p:cNvSpPr txBox="1"/>
          <p:nvPr/>
        </p:nvSpPr>
        <p:spPr bwMode="auto">
          <a:xfrm>
            <a:off x="773158" y="1092425"/>
            <a:ext cx="7597685" cy="497461"/>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dirty="0">
                <a:solidFill>
                  <a:schemeClr val="accent3"/>
                </a:solidFill>
                <a:effectLst>
                  <a:outerShdw blurRad="254000" dist="63500" dir="5400000" algn="ctr" rotWithShape="0">
                    <a:srgbClr val="000000">
                      <a:alpha val="25000"/>
                    </a:srgbClr>
                  </a:outerShdw>
                </a:effectLst>
                <a:latin typeface="+mn-lt"/>
                <a:cs typeface="Segoe UI"/>
              </a:rPr>
              <a:t>It’s never too late to stop</a:t>
            </a:r>
          </a:p>
        </p:txBody>
      </p:sp>
      <p:pic>
        <p:nvPicPr>
          <p:cNvPr id="3" name="Picture 2">
            <a:extLst>
              <a:ext uri="{FF2B5EF4-FFF2-40B4-BE49-F238E27FC236}">
                <a16:creationId xmlns:a16="http://schemas.microsoft.com/office/drawing/2014/main" id="{5F114EF5-C482-39F2-8C4A-B417C18DF5AA}"/>
              </a:ext>
            </a:extLst>
          </p:cNvPr>
          <p:cNvPicPr>
            <a:picLocks noChangeAspect="1"/>
          </p:cNvPicPr>
          <p:nvPr/>
        </p:nvPicPr>
        <p:blipFill>
          <a:blip r:embed="rId4"/>
          <a:srcRect/>
          <a:stretch/>
        </p:blipFill>
        <p:spPr>
          <a:xfrm>
            <a:off x="679363" y="2171124"/>
            <a:ext cx="7772397" cy="3790949"/>
          </a:xfrm>
          <a:prstGeom prst="rect">
            <a:avLst/>
          </a:prstGeom>
        </p:spPr>
      </p:pic>
      <p:pic>
        <p:nvPicPr>
          <p:cNvPr id="4" name="Picture 3">
            <a:extLst>
              <a:ext uri="{FF2B5EF4-FFF2-40B4-BE49-F238E27FC236}">
                <a16:creationId xmlns:a16="http://schemas.microsoft.com/office/drawing/2014/main" id="{F36A4476-9A3D-EA11-0429-07D90CCE0B1A}"/>
              </a:ext>
            </a:extLst>
          </p:cNvPr>
          <p:cNvPicPr>
            <a:picLocks noChangeAspect="1"/>
          </p:cNvPicPr>
          <p:nvPr/>
        </p:nvPicPr>
        <p:blipFill>
          <a:blip r:embed="rId5"/>
          <a:srcRect/>
          <a:stretch/>
        </p:blipFill>
        <p:spPr>
          <a:xfrm>
            <a:off x="679363" y="2171124"/>
            <a:ext cx="7772397" cy="3790949"/>
          </a:xfrm>
          <a:prstGeom prst="rect">
            <a:avLst/>
          </a:prstGeom>
        </p:spPr>
      </p:pic>
      <p:pic>
        <p:nvPicPr>
          <p:cNvPr id="5" name="Picture 4">
            <a:extLst>
              <a:ext uri="{FF2B5EF4-FFF2-40B4-BE49-F238E27FC236}">
                <a16:creationId xmlns:a16="http://schemas.microsoft.com/office/drawing/2014/main" id="{5D047DE6-E2B5-34B4-C9DC-D6E33EEE00CE}"/>
              </a:ext>
            </a:extLst>
          </p:cNvPr>
          <p:cNvPicPr>
            <a:picLocks noChangeAspect="1"/>
          </p:cNvPicPr>
          <p:nvPr/>
        </p:nvPicPr>
        <p:blipFill>
          <a:blip r:embed="rId6"/>
          <a:srcRect/>
          <a:stretch/>
        </p:blipFill>
        <p:spPr>
          <a:xfrm>
            <a:off x="679363" y="2171124"/>
            <a:ext cx="7772397" cy="3790949"/>
          </a:xfrm>
          <a:prstGeom prst="rect">
            <a:avLst/>
          </a:prstGeom>
        </p:spPr>
      </p:pic>
      <p:pic>
        <p:nvPicPr>
          <p:cNvPr id="16" name="Picture 15">
            <a:extLst>
              <a:ext uri="{FF2B5EF4-FFF2-40B4-BE49-F238E27FC236}">
                <a16:creationId xmlns:a16="http://schemas.microsoft.com/office/drawing/2014/main" id="{BCB34E2E-8960-EB4F-4C44-D3B8DE59826E}"/>
              </a:ext>
            </a:extLst>
          </p:cNvPr>
          <p:cNvPicPr>
            <a:picLocks noChangeAspect="1"/>
          </p:cNvPicPr>
          <p:nvPr/>
        </p:nvPicPr>
        <p:blipFill>
          <a:blip r:embed="rId7"/>
          <a:srcRect/>
          <a:stretch/>
        </p:blipFill>
        <p:spPr>
          <a:xfrm>
            <a:off x="679363" y="2171124"/>
            <a:ext cx="7772397" cy="3790949"/>
          </a:xfrm>
          <a:prstGeom prst="rect">
            <a:avLst/>
          </a:prstGeom>
        </p:spPr>
      </p:pic>
      <p:pic>
        <p:nvPicPr>
          <p:cNvPr id="17" name="Picture 16">
            <a:extLst>
              <a:ext uri="{FF2B5EF4-FFF2-40B4-BE49-F238E27FC236}">
                <a16:creationId xmlns:a16="http://schemas.microsoft.com/office/drawing/2014/main" id="{A1722E54-01FE-466F-63EF-E4BC382F4875}"/>
              </a:ext>
            </a:extLst>
          </p:cNvPr>
          <p:cNvPicPr>
            <a:picLocks noChangeAspect="1"/>
          </p:cNvPicPr>
          <p:nvPr/>
        </p:nvPicPr>
        <p:blipFill>
          <a:blip r:embed="rId8"/>
          <a:srcRect/>
          <a:stretch/>
        </p:blipFill>
        <p:spPr>
          <a:xfrm>
            <a:off x="679363" y="2171124"/>
            <a:ext cx="7772397" cy="3790949"/>
          </a:xfrm>
          <a:prstGeom prst="rect">
            <a:avLst/>
          </a:prstGeom>
        </p:spPr>
      </p:pic>
      <p:pic>
        <p:nvPicPr>
          <p:cNvPr id="18" name="Picture 17">
            <a:extLst>
              <a:ext uri="{FF2B5EF4-FFF2-40B4-BE49-F238E27FC236}">
                <a16:creationId xmlns:a16="http://schemas.microsoft.com/office/drawing/2014/main" id="{6EEE87A0-0A15-7B18-FB9D-49ED65F0D199}"/>
              </a:ext>
            </a:extLst>
          </p:cNvPr>
          <p:cNvPicPr>
            <a:picLocks noChangeAspect="1"/>
          </p:cNvPicPr>
          <p:nvPr/>
        </p:nvPicPr>
        <p:blipFill>
          <a:blip r:embed="rId9"/>
          <a:srcRect/>
          <a:stretch/>
        </p:blipFill>
        <p:spPr>
          <a:xfrm>
            <a:off x="679363" y="2171124"/>
            <a:ext cx="7772397" cy="3790949"/>
          </a:xfrm>
          <a:prstGeom prst="rect">
            <a:avLst/>
          </a:prstGeom>
        </p:spPr>
      </p:pic>
      <p:pic>
        <p:nvPicPr>
          <p:cNvPr id="19" name="Picture 18">
            <a:extLst>
              <a:ext uri="{FF2B5EF4-FFF2-40B4-BE49-F238E27FC236}">
                <a16:creationId xmlns:a16="http://schemas.microsoft.com/office/drawing/2014/main" id="{2FFC983C-11D4-D6B7-B68D-5E4B5850F614}"/>
              </a:ext>
            </a:extLst>
          </p:cNvPr>
          <p:cNvPicPr>
            <a:picLocks noChangeAspect="1"/>
          </p:cNvPicPr>
          <p:nvPr/>
        </p:nvPicPr>
        <p:blipFill>
          <a:blip r:embed="rId10"/>
          <a:srcRect/>
          <a:stretch/>
        </p:blipFill>
        <p:spPr>
          <a:xfrm>
            <a:off x="679363" y="2171124"/>
            <a:ext cx="7772397" cy="3790949"/>
          </a:xfrm>
          <a:prstGeom prst="rect">
            <a:avLst/>
          </a:prstGeom>
        </p:spPr>
      </p:pic>
      <p:pic>
        <p:nvPicPr>
          <p:cNvPr id="20" name="Picture 19">
            <a:extLst>
              <a:ext uri="{FF2B5EF4-FFF2-40B4-BE49-F238E27FC236}">
                <a16:creationId xmlns:a16="http://schemas.microsoft.com/office/drawing/2014/main" id="{372C7C13-072F-A502-66DB-5519350484DE}"/>
              </a:ext>
            </a:extLst>
          </p:cNvPr>
          <p:cNvPicPr>
            <a:picLocks noChangeAspect="1"/>
          </p:cNvPicPr>
          <p:nvPr/>
        </p:nvPicPr>
        <p:blipFill>
          <a:blip r:embed="rId11"/>
          <a:srcRect/>
          <a:stretch/>
        </p:blipFill>
        <p:spPr>
          <a:xfrm>
            <a:off x="679363" y="2171124"/>
            <a:ext cx="7772397" cy="3790949"/>
          </a:xfrm>
          <a:prstGeom prst="rect">
            <a:avLst/>
          </a:prstGeom>
        </p:spPr>
      </p:pic>
      <p:pic>
        <p:nvPicPr>
          <p:cNvPr id="21" name="Picture 20">
            <a:extLst>
              <a:ext uri="{FF2B5EF4-FFF2-40B4-BE49-F238E27FC236}">
                <a16:creationId xmlns:a16="http://schemas.microsoft.com/office/drawing/2014/main" id="{791D0649-A4CD-0305-CE9F-9656D0314D2E}"/>
              </a:ext>
            </a:extLst>
          </p:cNvPr>
          <p:cNvPicPr>
            <a:picLocks noChangeAspect="1"/>
          </p:cNvPicPr>
          <p:nvPr/>
        </p:nvPicPr>
        <p:blipFill>
          <a:blip r:embed="rId12"/>
          <a:srcRect/>
          <a:stretch/>
        </p:blipFill>
        <p:spPr>
          <a:xfrm>
            <a:off x="679363" y="2171124"/>
            <a:ext cx="7772397" cy="3790949"/>
          </a:xfrm>
          <a:prstGeom prst="rect">
            <a:avLst/>
          </a:prstGeom>
        </p:spPr>
      </p:pic>
    </p:spTree>
    <p:extLst>
      <p:ext uri="{BB962C8B-B14F-4D97-AF65-F5344CB8AC3E}">
        <p14:creationId xmlns:p14="http://schemas.microsoft.com/office/powerpoint/2010/main" val="292385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D6B02-53B9-1E75-BB61-9A807B695836}"/>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9713F907-416C-BD03-BF39-0A5FC8EAF54A}"/>
              </a:ext>
            </a:extLst>
          </p:cNvPr>
          <p:cNvSpPr/>
          <p:nvPr/>
        </p:nvSpPr>
        <p:spPr bwMode="auto">
          <a:xfrm>
            <a:off x="1" y="1970204"/>
            <a:ext cx="9143999" cy="4164590"/>
          </a:xfrm>
          <a:prstGeom prst="rect">
            <a:avLst/>
          </a:prstGeom>
          <a:solidFill>
            <a:schemeClr val="bg1"/>
          </a:solidFill>
          <a:ln w="9525">
            <a:noFill/>
            <a:miter lim="800000"/>
            <a:headEnd/>
            <a:tailEnd/>
          </a:ln>
          <a:effectLst>
            <a:outerShdw blurRad="317500" dist="63500" dir="5400000" algn="ctr" rotWithShape="0">
              <a:srgbClr val="000000">
                <a:alpha val="65063"/>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3" name="Picture 2">
            <a:extLst>
              <a:ext uri="{FF2B5EF4-FFF2-40B4-BE49-F238E27FC236}">
                <a16:creationId xmlns:a16="http://schemas.microsoft.com/office/drawing/2014/main" id="{2F138038-3911-48D9-35FE-4086634ECE83}"/>
              </a:ext>
            </a:extLst>
          </p:cNvPr>
          <p:cNvPicPr>
            <a:picLocks noChangeAspect="1"/>
          </p:cNvPicPr>
          <p:nvPr/>
        </p:nvPicPr>
        <p:blipFill rotWithShape="1">
          <a:blip r:embed="rId3"/>
          <a:srcRect r="82061" b="62109"/>
          <a:stretch/>
        </p:blipFill>
        <p:spPr>
          <a:xfrm>
            <a:off x="1159134" y="2152998"/>
            <a:ext cx="710478" cy="697752"/>
          </a:xfrm>
          <a:prstGeom prst="rect">
            <a:avLst/>
          </a:prstGeom>
        </p:spPr>
      </p:pic>
      <p:pic>
        <p:nvPicPr>
          <p:cNvPr id="4" name="Picture 3">
            <a:extLst>
              <a:ext uri="{FF2B5EF4-FFF2-40B4-BE49-F238E27FC236}">
                <a16:creationId xmlns:a16="http://schemas.microsoft.com/office/drawing/2014/main" id="{E8782DE8-04FF-D658-71F8-22306A76B989}"/>
              </a:ext>
            </a:extLst>
          </p:cNvPr>
          <p:cNvPicPr>
            <a:picLocks noChangeAspect="1"/>
          </p:cNvPicPr>
          <p:nvPr/>
        </p:nvPicPr>
        <p:blipFill rotWithShape="1">
          <a:blip r:embed="rId3"/>
          <a:srcRect l="26825" r="53872" b="62109"/>
          <a:stretch/>
        </p:blipFill>
        <p:spPr>
          <a:xfrm>
            <a:off x="3207721" y="2166843"/>
            <a:ext cx="703782" cy="642341"/>
          </a:xfrm>
          <a:prstGeom prst="rect">
            <a:avLst/>
          </a:prstGeom>
        </p:spPr>
      </p:pic>
      <p:pic>
        <p:nvPicPr>
          <p:cNvPr id="5" name="Picture 4">
            <a:extLst>
              <a:ext uri="{FF2B5EF4-FFF2-40B4-BE49-F238E27FC236}">
                <a16:creationId xmlns:a16="http://schemas.microsoft.com/office/drawing/2014/main" id="{3F1E82D5-88A9-0EA8-FE5B-95BC79279C6C}"/>
              </a:ext>
            </a:extLst>
          </p:cNvPr>
          <p:cNvPicPr>
            <a:picLocks noChangeAspect="1"/>
          </p:cNvPicPr>
          <p:nvPr/>
        </p:nvPicPr>
        <p:blipFill rotWithShape="1">
          <a:blip r:embed="rId3"/>
          <a:srcRect l="53022" r="26449" b="62109"/>
          <a:stretch/>
        </p:blipFill>
        <p:spPr>
          <a:xfrm>
            <a:off x="5230618" y="2166843"/>
            <a:ext cx="748466" cy="642341"/>
          </a:xfrm>
          <a:prstGeom prst="rect">
            <a:avLst/>
          </a:prstGeom>
        </p:spPr>
      </p:pic>
      <p:pic>
        <p:nvPicPr>
          <p:cNvPr id="6" name="Picture 5">
            <a:extLst>
              <a:ext uri="{FF2B5EF4-FFF2-40B4-BE49-F238E27FC236}">
                <a16:creationId xmlns:a16="http://schemas.microsoft.com/office/drawing/2014/main" id="{CAE82973-665F-CF0C-2582-7CDEFF5129C4}"/>
              </a:ext>
            </a:extLst>
          </p:cNvPr>
          <p:cNvPicPr>
            <a:picLocks noChangeAspect="1"/>
          </p:cNvPicPr>
          <p:nvPr/>
        </p:nvPicPr>
        <p:blipFill rotWithShape="1">
          <a:blip r:embed="rId3"/>
          <a:srcRect l="78914" r="2089" b="62109"/>
          <a:stretch/>
        </p:blipFill>
        <p:spPr>
          <a:xfrm>
            <a:off x="7303785" y="2166843"/>
            <a:ext cx="692611" cy="642341"/>
          </a:xfrm>
          <a:prstGeom prst="rect">
            <a:avLst/>
          </a:prstGeom>
        </p:spPr>
      </p:pic>
      <p:pic>
        <p:nvPicPr>
          <p:cNvPr id="7" name="Picture 6">
            <a:extLst>
              <a:ext uri="{FF2B5EF4-FFF2-40B4-BE49-F238E27FC236}">
                <a16:creationId xmlns:a16="http://schemas.microsoft.com/office/drawing/2014/main" id="{A5567016-A750-BFC5-C619-4DA979F98810}"/>
              </a:ext>
            </a:extLst>
          </p:cNvPr>
          <p:cNvPicPr>
            <a:picLocks noChangeAspect="1"/>
          </p:cNvPicPr>
          <p:nvPr/>
        </p:nvPicPr>
        <p:blipFill rotWithShape="1">
          <a:blip r:embed="rId3">
            <a:alphaModFix/>
          </a:blip>
          <a:srcRect l="2465" t="53871" r="77158" b="8238"/>
          <a:stretch/>
        </p:blipFill>
        <p:spPr>
          <a:xfrm>
            <a:off x="1142932" y="4405232"/>
            <a:ext cx="742882" cy="642342"/>
          </a:xfrm>
          <a:prstGeom prst="rect">
            <a:avLst/>
          </a:prstGeom>
        </p:spPr>
      </p:pic>
      <p:pic>
        <p:nvPicPr>
          <p:cNvPr id="8" name="Picture 7">
            <a:extLst>
              <a:ext uri="{FF2B5EF4-FFF2-40B4-BE49-F238E27FC236}">
                <a16:creationId xmlns:a16="http://schemas.microsoft.com/office/drawing/2014/main" id="{38437822-7266-BE43-5FC0-B4AC570374D0}"/>
              </a:ext>
            </a:extLst>
          </p:cNvPr>
          <p:cNvPicPr>
            <a:picLocks noChangeAspect="1"/>
          </p:cNvPicPr>
          <p:nvPr/>
        </p:nvPicPr>
        <p:blipFill rotWithShape="1">
          <a:blip r:embed="rId3"/>
          <a:srcRect l="39426" t="53871" r="41729" b="8238"/>
          <a:stretch/>
        </p:blipFill>
        <p:spPr>
          <a:xfrm>
            <a:off x="4237315" y="4353862"/>
            <a:ext cx="687026" cy="642341"/>
          </a:xfrm>
          <a:prstGeom prst="rect">
            <a:avLst/>
          </a:prstGeom>
        </p:spPr>
      </p:pic>
      <p:pic>
        <p:nvPicPr>
          <p:cNvPr id="9" name="Picture 8">
            <a:extLst>
              <a:ext uri="{FF2B5EF4-FFF2-40B4-BE49-F238E27FC236}">
                <a16:creationId xmlns:a16="http://schemas.microsoft.com/office/drawing/2014/main" id="{701E9638-41DD-A4CA-B7A8-AA37B14EEC62}"/>
              </a:ext>
            </a:extLst>
          </p:cNvPr>
          <p:cNvPicPr>
            <a:picLocks noChangeAspect="1"/>
          </p:cNvPicPr>
          <p:nvPr/>
        </p:nvPicPr>
        <p:blipFill rotWithShape="1">
          <a:blip r:embed="rId3"/>
          <a:srcRect l="75818" t="52553" r="6716" b="5602"/>
          <a:stretch/>
        </p:blipFill>
        <p:spPr>
          <a:xfrm>
            <a:off x="7331712" y="4362250"/>
            <a:ext cx="636756" cy="709369"/>
          </a:xfrm>
          <a:prstGeom prst="rect">
            <a:avLst/>
          </a:prstGeom>
        </p:spPr>
      </p:pic>
      <p:sp>
        <p:nvSpPr>
          <p:cNvPr id="11" name="TextBox 10">
            <a:extLst>
              <a:ext uri="{FF2B5EF4-FFF2-40B4-BE49-F238E27FC236}">
                <a16:creationId xmlns:a16="http://schemas.microsoft.com/office/drawing/2014/main" id="{416C2BB1-E112-AE1C-A105-5D9DA2AA4326}"/>
              </a:ext>
            </a:extLst>
          </p:cNvPr>
          <p:cNvSpPr txBox="1"/>
          <p:nvPr/>
        </p:nvSpPr>
        <p:spPr bwMode="auto">
          <a:xfrm>
            <a:off x="2667236"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47,833</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Reduction in all cause</a:t>
            </a:r>
            <a:r>
              <a:rPr lang="en-US" sz="1300" dirty="0">
                <a:latin typeface="+mn-lt"/>
              </a:rPr>
              <a:t>  </a:t>
            </a:r>
            <a:r>
              <a:rPr kumimoji="0" lang="en-US" sz="1300" i="0" u="none" strike="noStrike" kern="1200" cap="none" spc="0" normalizeH="0" baseline="0" noProof="0" dirty="0">
                <a:ln>
                  <a:noFill/>
                </a:ln>
                <a:effectLst/>
                <a:uLnTx/>
                <a:uFillTx/>
                <a:latin typeface="+mn-lt"/>
                <a:ea typeface="Geneva" pitchFamily="-109" charset="0"/>
                <a:cs typeface="Geneva" pitchFamily="-109" charset="0"/>
              </a:rPr>
              <a:t>one-year readmission</a:t>
            </a:r>
          </a:p>
        </p:txBody>
      </p:sp>
      <p:sp>
        <p:nvSpPr>
          <p:cNvPr id="12" name="TextBox 11">
            <a:extLst>
              <a:ext uri="{FF2B5EF4-FFF2-40B4-BE49-F238E27FC236}">
                <a16:creationId xmlns:a16="http://schemas.microsoft.com/office/drawing/2014/main" id="{CC64AEFF-9CFB-DB4A-20C8-92222AD8729A}"/>
              </a:ext>
            </a:extLst>
          </p:cNvPr>
          <p:cNvSpPr txBox="1"/>
          <p:nvPr/>
        </p:nvSpPr>
        <p:spPr bwMode="auto">
          <a:xfrm>
            <a:off x="4712475"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47,424</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Reduction in all cause </a:t>
            </a:r>
            <a:br>
              <a:rPr kumimoji="0" lang="en-US" sz="1300" i="0" u="none" strike="noStrike" kern="1200" cap="none" spc="0" normalizeH="0" baseline="0" noProof="0" dirty="0">
                <a:ln>
                  <a:noFill/>
                </a:ln>
                <a:effectLst/>
                <a:uLnTx/>
                <a:uFillTx/>
                <a:latin typeface="+mn-lt"/>
                <a:ea typeface="Geneva" pitchFamily="-109" charset="0"/>
                <a:cs typeface="Geneva" pitchFamily="-109" charset="0"/>
              </a:rPr>
            </a:br>
            <a:r>
              <a:rPr kumimoji="0" lang="en-US" sz="1300" i="0" u="none" strike="noStrike" kern="1200" cap="none" spc="0" normalizeH="0" baseline="0" noProof="0" dirty="0">
                <a:ln>
                  <a:noFill/>
                </a:ln>
                <a:effectLst/>
                <a:uLnTx/>
                <a:uFillTx/>
                <a:latin typeface="+mn-lt"/>
                <a:ea typeface="Geneva" pitchFamily="-109" charset="0"/>
                <a:cs typeface="Geneva" pitchFamily="-109" charset="0"/>
              </a:rPr>
              <a:t>two-year readmission</a:t>
            </a:r>
          </a:p>
        </p:txBody>
      </p:sp>
      <p:sp>
        <p:nvSpPr>
          <p:cNvPr id="13" name="TextBox 12">
            <a:extLst>
              <a:ext uri="{FF2B5EF4-FFF2-40B4-BE49-F238E27FC236}">
                <a16:creationId xmlns:a16="http://schemas.microsoft.com/office/drawing/2014/main" id="{B9196B5F-5D7B-D955-C6C4-C07EF60B91D6}"/>
              </a:ext>
            </a:extLst>
          </p:cNvPr>
          <p:cNvSpPr txBox="1"/>
          <p:nvPr/>
        </p:nvSpPr>
        <p:spPr bwMode="auto">
          <a:xfrm>
            <a:off x="6757714"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a:ln>
                  <a:noFill/>
                </a:ln>
                <a:solidFill>
                  <a:schemeClr val="accent1"/>
                </a:solidFill>
                <a:effectLst/>
                <a:uLnTx/>
                <a:uFillTx/>
                <a:latin typeface="+mn-lt"/>
                <a:ea typeface="Geneva" pitchFamily="-109" charset="0"/>
                <a:cs typeface="Geneva" pitchFamily="-109" charset="0"/>
              </a:rPr>
              <a:t>18,397</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a:ln>
                  <a:noFill/>
                </a:ln>
                <a:effectLst/>
                <a:uLnTx/>
                <a:uFillTx/>
                <a:latin typeface="+mn-lt"/>
                <a:ea typeface="Geneva" pitchFamily="-109" charset="0"/>
                <a:cs typeface="Geneva" pitchFamily="-109" charset="0"/>
              </a:rPr>
              <a:t>Reduction in all cause</a:t>
            </a:r>
            <a:br>
              <a:rPr kumimoji="0" lang="en-US" sz="1300" i="0" u="none" strike="noStrike" kern="1200" cap="none" spc="0" normalizeH="0" baseline="0" noProof="0">
                <a:ln>
                  <a:noFill/>
                </a:ln>
                <a:effectLst/>
                <a:uLnTx/>
                <a:uFillTx/>
                <a:latin typeface="+mn-lt"/>
                <a:ea typeface="Geneva" pitchFamily="-109" charset="0"/>
                <a:cs typeface="Geneva" pitchFamily="-109" charset="0"/>
              </a:rPr>
            </a:br>
            <a:r>
              <a:rPr kumimoji="0" lang="en-US" sz="1300" i="0" u="none" strike="noStrike" kern="1200" cap="none" spc="0" normalizeH="0" baseline="0" noProof="0">
                <a:ln>
                  <a:noFill/>
                </a:ln>
                <a:effectLst/>
                <a:uLnTx/>
                <a:uFillTx/>
                <a:latin typeface="+mn-lt"/>
                <a:ea typeface="Geneva" pitchFamily="-109" charset="0"/>
                <a:cs typeface="Geneva" pitchFamily="-109" charset="0"/>
              </a:rPr>
              <a:t>30 days A&amp;E presentations</a:t>
            </a:r>
          </a:p>
        </p:txBody>
      </p:sp>
      <p:sp>
        <p:nvSpPr>
          <p:cNvPr id="14" name="TextBox 13">
            <a:extLst>
              <a:ext uri="{FF2B5EF4-FFF2-40B4-BE49-F238E27FC236}">
                <a16:creationId xmlns:a16="http://schemas.microsoft.com/office/drawing/2014/main" id="{1E4A96B3-3BE3-F9AB-4103-1AE3E94781F3}"/>
              </a:ext>
            </a:extLst>
          </p:cNvPr>
          <p:cNvSpPr txBox="1"/>
          <p:nvPr/>
        </p:nvSpPr>
        <p:spPr bwMode="auto">
          <a:xfrm>
            <a:off x="621997"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25,347</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Reduction in all cause 30 days readmission</a:t>
            </a:r>
          </a:p>
        </p:txBody>
      </p:sp>
      <p:sp>
        <p:nvSpPr>
          <p:cNvPr id="15" name="TextBox 14">
            <a:extLst>
              <a:ext uri="{FF2B5EF4-FFF2-40B4-BE49-F238E27FC236}">
                <a16:creationId xmlns:a16="http://schemas.microsoft.com/office/drawing/2014/main" id="{4D9FE351-DA9F-09F9-C382-3246BA34ED16}"/>
              </a:ext>
            </a:extLst>
          </p:cNvPr>
          <p:cNvSpPr txBox="1"/>
          <p:nvPr/>
        </p:nvSpPr>
        <p:spPr bwMode="auto">
          <a:xfrm>
            <a:off x="3317479" y="5214781"/>
            <a:ext cx="2526698" cy="76181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655</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Bed spaces created per day based on one-year readmissions</a:t>
            </a:r>
          </a:p>
        </p:txBody>
      </p:sp>
      <p:sp>
        <p:nvSpPr>
          <p:cNvPr id="16" name="TextBox 15">
            <a:extLst>
              <a:ext uri="{FF2B5EF4-FFF2-40B4-BE49-F238E27FC236}">
                <a16:creationId xmlns:a16="http://schemas.microsoft.com/office/drawing/2014/main" id="{E450F461-6176-1FCF-CBE4-EDD0144C7659}"/>
              </a:ext>
            </a:extLst>
          </p:cNvPr>
          <p:cNvSpPr txBox="1"/>
          <p:nvPr/>
        </p:nvSpPr>
        <p:spPr bwMode="auto">
          <a:xfrm>
            <a:off x="6757714" y="5214781"/>
            <a:ext cx="1784753" cy="76181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24,938</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Lives saved in one year</a:t>
            </a:r>
          </a:p>
        </p:txBody>
      </p:sp>
      <p:sp>
        <p:nvSpPr>
          <p:cNvPr id="17" name="TextBox 16">
            <a:extLst>
              <a:ext uri="{FF2B5EF4-FFF2-40B4-BE49-F238E27FC236}">
                <a16:creationId xmlns:a16="http://schemas.microsoft.com/office/drawing/2014/main" id="{087011FB-68EA-3313-32E5-60C5F7642AB4}"/>
              </a:ext>
            </a:extLst>
          </p:cNvPr>
          <p:cNvSpPr txBox="1"/>
          <p:nvPr/>
        </p:nvSpPr>
        <p:spPr bwMode="auto">
          <a:xfrm>
            <a:off x="213438" y="5214781"/>
            <a:ext cx="2601871" cy="76181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£76,532,200</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Annual savings based on </a:t>
            </a:r>
            <a:br>
              <a:rPr kumimoji="0" lang="en-US" sz="1300" i="0" u="none" strike="noStrike" kern="1200" cap="none" spc="0" normalizeH="0" baseline="0" noProof="0" dirty="0">
                <a:ln>
                  <a:noFill/>
                </a:ln>
                <a:effectLst/>
                <a:uLnTx/>
                <a:uFillTx/>
                <a:latin typeface="+mn-lt"/>
                <a:ea typeface="Geneva" pitchFamily="-109" charset="0"/>
                <a:cs typeface="Geneva" pitchFamily="-109" charset="0"/>
              </a:rPr>
            </a:br>
            <a:r>
              <a:rPr kumimoji="0" lang="en-US" sz="1300" i="0" u="none" strike="noStrike" kern="1200" cap="none" spc="0" normalizeH="0" baseline="0" noProof="0" dirty="0">
                <a:ln>
                  <a:noFill/>
                </a:ln>
                <a:effectLst/>
                <a:uLnTx/>
                <a:uFillTx/>
                <a:latin typeface="+mn-lt"/>
                <a:ea typeface="Geneva" pitchFamily="-109" charset="0"/>
                <a:cs typeface="Geneva" pitchFamily="-109" charset="0"/>
              </a:rPr>
              <a:t>one-year readmissions</a:t>
            </a:r>
          </a:p>
        </p:txBody>
      </p:sp>
      <p:sp>
        <p:nvSpPr>
          <p:cNvPr id="18" name="Title 1">
            <a:extLst>
              <a:ext uri="{FF2B5EF4-FFF2-40B4-BE49-F238E27FC236}">
                <a16:creationId xmlns:a16="http://schemas.microsoft.com/office/drawing/2014/main" id="{CEB707E9-30F2-8213-9239-D936F5209070}"/>
              </a:ext>
            </a:extLst>
          </p:cNvPr>
          <p:cNvSpPr txBox="1">
            <a:spLocks/>
          </p:cNvSpPr>
          <p:nvPr/>
        </p:nvSpPr>
        <p:spPr bwMode="auto">
          <a:xfrm>
            <a:off x="0" y="428766"/>
            <a:ext cx="9144000" cy="8627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2400" dirty="0">
                <a:latin typeface="Arial"/>
                <a:cs typeface="Arial"/>
              </a:rPr>
              <a:t>England: Impact after one year of fully established </a:t>
            </a:r>
            <a:br>
              <a:rPr lang="en-US" sz="2400" dirty="0"/>
            </a:br>
            <a:r>
              <a:rPr lang="en-US" sz="2400" dirty="0">
                <a:latin typeface="Arial"/>
                <a:cs typeface="Arial"/>
              </a:rPr>
              <a:t>delivery of tobacco dependence treatment services</a:t>
            </a:r>
          </a:p>
        </p:txBody>
      </p:sp>
      <p:sp>
        <p:nvSpPr>
          <p:cNvPr id="19" name="Title 1">
            <a:extLst>
              <a:ext uri="{FF2B5EF4-FFF2-40B4-BE49-F238E27FC236}">
                <a16:creationId xmlns:a16="http://schemas.microsoft.com/office/drawing/2014/main" id="{727B21FF-19BD-A7F4-D8B5-0B7578655368}"/>
              </a:ext>
            </a:extLst>
          </p:cNvPr>
          <p:cNvSpPr txBox="1">
            <a:spLocks/>
          </p:cNvSpPr>
          <p:nvPr/>
        </p:nvSpPr>
        <p:spPr bwMode="auto">
          <a:xfrm>
            <a:off x="0" y="1277788"/>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sz="1800" b="0">
                <a:solidFill>
                  <a:schemeClr val="accent3"/>
                </a:solidFill>
                <a:effectLst/>
                <a:latin typeface="Helvetica" pitchFamily="2" charset="0"/>
              </a:rPr>
              <a:t>Based on an estimated throughput of 1,442,067 smokers.</a:t>
            </a:r>
          </a:p>
        </p:txBody>
      </p:sp>
      <p:cxnSp>
        <p:nvCxnSpPr>
          <p:cNvPr id="26" name="Straight Connector 25">
            <a:extLst>
              <a:ext uri="{FF2B5EF4-FFF2-40B4-BE49-F238E27FC236}">
                <a16:creationId xmlns:a16="http://schemas.microsoft.com/office/drawing/2014/main" id="{F08B4E88-7309-9ADD-EE86-1B49C5AA2A7F}"/>
              </a:ext>
            </a:extLst>
          </p:cNvPr>
          <p:cNvCxnSpPr>
            <a:cxnSpLocks/>
          </p:cNvCxnSpPr>
          <p:nvPr/>
        </p:nvCxnSpPr>
        <p:spPr>
          <a:xfrm>
            <a:off x="0" y="4086519"/>
            <a:ext cx="9144000" cy="0"/>
          </a:xfrm>
          <a:prstGeom prst="line">
            <a:avLst/>
          </a:prstGeom>
          <a:ln w="50800">
            <a:solidFill>
              <a:srgbClr val="02366A"/>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C120D216-091C-3F73-E411-6DC9AA67DCBE}"/>
              </a:ext>
            </a:extLst>
          </p:cNvPr>
          <p:cNvCxnSpPr>
            <a:cxnSpLocks/>
          </p:cNvCxnSpPr>
          <p:nvPr/>
        </p:nvCxnSpPr>
        <p:spPr>
          <a:xfrm flipV="1">
            <a:off x="3047601" y="4062953"/>
            <a:ext cx="0" cy="2071841"/>
          </a:xfrm>
          <a:prstGeom prst="line">
            <a:avLst/>
          </a:prstGeom>
          <a:ln w="50800">
            <a:solidFill>
              <a:srgbClr val="02366A"/>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288E2DE-EF84-675E-46D1-8586B74302C9}"/>
              </a:ext>
            </a:extLst>
          </p:cNvPr>
          <p:cNvCxnSpPr>
            <a:cxnSpLocks/>
          </p:cNvCxnSpPr>
          <p:nvPr/>
        </p:nvCxnSpPr>
        <p:spPr>
          <a:xfrm flipV="1">
            <a:off x="6114056" y="4062953"/>
            <a:ext cx="0" cy="2071841"/>
          </a:xfrm>
          <a:prstGeom prst="line">
            <a:avLst/>
          </a:prstGeom>
          <a:ln w="50800">
            <a:solidFill>
              <a:srgbClr val="02366A"/>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49072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uestion">
            <a:extLst>
              <a:ext uri="{FF2B5EF4-FFF2-40B4-BE49-F238E27FC236}">
                <a16:creationId xmlns:a16="http://schemas.microsoft.com/office/drawing/2014/main" id="{C5121804-B426-B60D-D628-61EB4C9F3738}"/>
              </a:ext>
            </a:extLst>
          </p:cNvPr>
          <p:cNvSpPr txBox="1">
            <a:spLocks/>
          </p:cNvSpPr>
          <p:nvPr/>
        </p:nvSpPr>
        <p:spPr>
          <a:xfrm>
            <a:off x="765175" y="1564266"/>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a:solidFill>
                  <a:schemeClr val="accent3"/>
                </a:solidFill>
                <a:effectLst/>
                <a:latin typeface="Arial" panose="020B0604020202020204" pitchFamily="34" charset="0"/>
                <a:cs typeface="Arial" panose="020B0604020202020204" pitchFamily="34" charset="0"/>
              </a:rPr>
              <a:t>Life saving, life changing</a:t>
            </a:r>
            <a:endParaRPr lang="en-US" sz="1000" b="1">
              <a:solidFill>
                <a:schemeClr val="accent3"/>
              </a:solidFill>
              <a:effectLst/>
            </a:endParaRPr>
          </a:p>
        </p:txBody>
      </p:sp>
      <p:sp>
        <p:nvSpPr>
          <p:cNvPr id="6" name="Subtitle 2">
            <a:extLst>
              <a:ext uri="{FF2B5EF4-FFF2-40B4-BE49-F238E27FC236}">
                <a16:creationId xmlns:a16="http://schemas.microsoft.com/office/drawing/2014/main" id="{2D398607-500F-E07A-ED8B-758A9CB97809}"/>
              </a:ext>
            </a:extLst>
          </p:cNvPr>
          <p:cNvSpPr txBox="1">
            <a:spLocks/>
          </p:cNvSpPr>
          <p:nvPr/>
        </p:nvSpPr>
        <p:spPr>
          <a:xfrm>
            <a:off x="765175" y="2441604"/>
            <a:ext cx="7613650"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b="1">
                <a:solidFill>
                  <a:schemeClr val="bg1"/>
                </a:solidFill>
                <a:effectLst/>
              </a:rPr>
              <a:t>One third of people who smoke will die</a:t>
            </a:r>
            <a:br>
              <a:rPr lang="en-GB" altLang="en-US" sz="2800" b="1">
                <a:solidFill>
                  <a:schemeClr val="bg1"/>
                </a:solidFill>
                <a:effectLst/>
              </a:rPr>
            </a:br>
            <a:r>
              <a:rPr lang="en-GB" altLang="en-US" sz="2800" b="1">
                <a:solidFill>
                  <a:schemeClr val="bg1"/>
                </a:solidFill>
                <a:effectLst/>
              </a:rPr>
              <a:t>of a smoking related illness</a:t>
            </a:r>
          </a:p>
        </p:txBody>
      </p:sp>
      <p:sp>
        <p:nvSpPr>
          <p:cNvPr id="7" name="Subtitle 2">
            <a:extLst>
              <a:ext uri="{FF2B5EF4-FFF2-40B4-BE49-F238E27FC236}">
                <a16:creationId xmlns:a16="http://schemas.microsoft.com/office/drawing/2014/main" id="{18ADA921-2430-06C4-96B2-BC0F585E52CD}"/>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a:solidFill>
                  <a:schemeClr val="accent3"/>
                </a:solidFill>
                <a:effectLst/>
                <a:latin typeface="Arial" panose="020B0604020202020204" pitchFamily="34" charset="0"/>
                <a:cs typeface="Arial" panose="020B0604020202020204" pitchFamily="34" charset="0"/>
              </a:rPr>
              <a:t>Tobacco dependence treatment </a:t>
            </a:r>
            <a:br>
              <a:rPr lang="en-GB" altLang="en-US">
                <a:solidFill>
                  <a:schemeClr val="accent3"/>
                </a:solidFill>
                <a:effectLst/>
                <a:latin typeface="Arial" panose="020B0604020202020204" pitchFamily="34" charset="0"/>
                <a:cs typeface="Arial" panose="020B0604020202020204" pitchFamily="34" charset="0"/>
              </a:rPr>
            </a:br>
            <a:r>
              <a:rPr lang="en-GB" altLang="en-US">
                <a:solidFill>
                  <a:schemeClr val="accent3"/>
                </a:solidFill>
                <a:effectLst/>
                <a:latin typeface="Arial" panose="020B0604020202020204" pitchFamily="34" charset="0"/>
                <a:cs typeface="Arial" panose="020B0604020202020204" pitchFamily="34" charset="0"/>
              </a:rPr>
              <a:t>is a life-saving intervention</a:t>
            </a:r>
          </a:p>
        </p:txBody>
      </p:sp>
    </p:spTree>
    <p:extLst>
      <p:ext uri="{BB962C8B-B14F-4D97-AF65-F5344CB8AC3E}">
        <p14:creationId xmlns:p14="http://schemas.microsoft.com/office/powerpoint/2010/main" val="261597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06125-62E8-3ACF-3DC6-2FBCA213AC9D}"/>
              </a:ext>
            </a:extLst>
          </p:cNvPr>
          <p:cNvSpPr>
            <a:spLocks noGrp="1"/>
          </p:cNvSpPr>
          <p:nvPr>
            <p:ph type="title"/>
          </p:nvPr>
        </p:nvSpPr>
        <p:spPr>
          <a:xfrm>
            <a:off x="1153566" y="212665"/>
            <a:ext cx="7962900" cy="1066800"/>
          </a:xfrm>
        </p:spPr>
        <p:txBody>
          <a:bodyPr/>
          <a:lstStyle/>
          <a:p>
            <a:r>
              <a:rPr lang="en-US" dirty="0"/>
              <a:t>Evidence-based tobacco dependence treatment</a:t>
            </a:r>
          </a:p>
        </p:txBody>
      </p:sp>
      <p:pic>
        <p:nvPicPr>
          <p:cNvPr id="6" name="Picture 5">
            <a:extLst>
              <a:ext uri="{FF2B5EF4-FFF2-40B4-BE49-F238E27FC236}">
                <a16:creationId xmlns:a16="http://schemas.microsoft.com/office/drawing/2014/main" id="{4CDA4059-FBF8-5787-4C03-4DD6103E6096}"/>
              </a:ext>
            </a:extLst>
          </p:cNvPr>
          <p:cNvPicPr>
            <a:picLocks noChangeAspect="1"/>
          </p:cNvPicPr>
          <p:nvPr/>
        </p:nvPicPr>
        <p:blipFill>
          <a:blip r:embed="rId3"/>
          <a:stretch>
            <a:fillRect/>
          </a:stretch>
        </p:blipFill>
        <p:spPr>
          <a:xfrm>
            <a:off x="797057" y="2353187"/>
            <a:ext cx="3017333" cy="1774902"/>
          </a:xfrm>
          <a:prstGeom prst="rect">
            <a:avLst/>
          </a:prstGeom>
        </p:spPr>
      </p:pic>
      <p:sp>
        <p:nvSpPr>
          <p:cNvPr id="7" name="behaviour text">
            <a:extLst>
              <a:ext uri="{FF2B5EF4-FFF2-40B4-BE49-F238E27FC236}">
                <a16:creationId xmlns:a16="http://schemas.microsoft.com/office/drawing/2014/main" id="{9EE79E47-2920-B229-2C56-432B75CEA3D3}"/>
              </a:ext>
            </a:extLst>
          </p:cNvPr>
          <p:cNvSpPr txBox="1"/>
          <p:nvPr/>
        </p:nvSpPr>
        <p:spPr>
          <a:xfrm>
            <a:off x="316288" y="4331327"/>
            <a:ext cx="3518235" cy="1125743"/>
          </a:xfrm>
          <a:prstGeom prst="rect">
            <a:avLst/>
          </a:prstGeom>
          <a:noFill/>
        </p:spPr>
        <p:txBody>
          <a:bodyPr wrap="square" lIns="91440" tIns="45720" rIns="91440" bIns="45720" rtlCol="0" anchor="t">
            <a:noAutofit/>
          </a:bodyPr>
          <a:lstStyle/>
          <a:p>
            <a:pPr algn="ctr">
              <a:lnSpc>
                <a:spcPts val="2500"/>
              </a:lnSpc>
            </a:pPr>
            <a:r>
              <a:rPr lang="en-US" b="1">
                <a:latin typeface="Arial"/>
                <a:cs typeface="Arial"/>
              </a:rPr>
              <a:t>Behavioral support</a:t>
            </a:r>
          </a:p>
          <a:p>
            <a:pPr algn="ctr">
              <a:lnSpc>
                <a:spcPts val="2500"/>
              </a:lnSpc>
            </a:pPr>
            <a:r>
              <a:rPr lang="en-US" b="1">
                <a:latin typeface="Arial"/>
                <a:cs typeface="Arial"/>
              </a:rPr>
              <a:t>From trained adviser</a:t>
            </a:r>
          </a:p>
        </p:txBody>
      </p:sp>
      <p:sp>
        <p:nvSpPr>
          <p:cNvPr id="9" name="behaviour text">
            <a:extLst>
              <a:ext uri="{FF2B5EF4-FFF2-40B4-BE49-F238E27FC236}">
                <a16:creationId xmlns:a16="http://schemas.microsoft.com/office/drawing/2014/main" id="{7510CB9D-092B-657C-01D9-0930184E5306}"/>
              </a:ext>
            </a:extLst>
          </p:cNvPr>
          <p:cNvSpPr txBox="1"/>
          <p:nvPr/>
        </p:nvSpPr>
        <p:spPr>
          <a:xfrm>
            <a:off x="4808275" y="4331327"/>
            <a:ext cx="3518235" cy="1125743"/>
          </a:xfrm>
          <a:prstGeom prst="rect">
            <a:avLst/>
          </a:prstGeom>
          <a:noFill/>
        </p:spPr>
        <p:txBody>
          <a:bodyPr wrap="square" lIns="91440" tIns="45720" rIns="91440" bIns="45720" rtlCol="0" anchor="t">
            <a:noAutofit/>
          </a:bodyPr>
          <a:lstStyle/>
          <a:p>
            <a:pPr algn="ctr">
              <a:lnSpc>
                <a:spcPts val="2500"/>
              </a:lnSpc>
            </a:pPr>
            <a:r>
              <a:rPr lang="en-US" b="1">
                <a:latin typeface="Arial"/>
                <a:cs typeface="Arial"/>
              </a:rPr>
              <a:t>Use of a tobacco dependence medication or aid</a:t>
            </a:r>
            <a:endParaRPr lang="en-US" b="1">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FDC8212E-0914-3862-0047-B6D22146B452}"/>
              </a:ext>
            </a:extLst>
          </p:cNvPr>
          <p:cNvGrpSpPr/>
          <p:nvPr/>
        </p:nvGrpSpPr>
        <p:grpSpPr>
          <a:xfrm>
            <a:off x="5168798" y="2403747"/>
            <a:ext cx="2630932" cy="1612116"/>
            <a:chOff x="5329380" y="2741471"/>
            <a:chExt cx="2273406" cy="1319595"/>
          </a:xfrm>
        </p:grpSpPr>
        <p:pic>
          <p:nvPicPr>
            <p:cNvPr id="11" name="Picture 10">
              <a:extLst>
                <a:ext uri="{FF2B5EF4-FFF2-40B4-BE49-F238E27FC236}">
                  <a16:creationId xmlns:a16="http://schemas.microsoft.com/office/drawing/2014/main" id="{3D4F0F2D-676D-848D-B995-97FFDB0A7129}"/>
                </a:ext>
              </a:extLst>
            </p:cNvPr>
            <p:cNvPicPr>
              <a:picLocks noChangeAspect="1"/>
            </p:cNvPicPr>
            <p:nvPr/>
          </p:nvPicPr>
          <p:blipFill>
            <a:blip r:embed="rId4"/>
            <a:stretch>
              <a:fillRect/>
            </a:stretch>
          </p:blipFill>
          <p:spPr>
            <a:xfrm>
              <a:off x="5329380" y="2938859"/>
              <a:ext cx="892213" cy="557146"/>
            </a:xfrm>
            <a:prstGeom prst="rect">
              <a:avLst/>
            </a:prstGeom>
          </p:spPr>
        </p:pic>
        <p:pic>
          <p:nvPicPr>
            <p:cNvPr id="12" name="Picture 11">
              <a:extLst>
                <a:ext uri="{FF2B5EF4-FFF2-40B4-BE49-F238E27FC236}">
                  <a16:creationId xmlns:a16="http://schemas.microsoft.com/office/drawing/2014/main" id="{693981EE-9A4C-5E25-09DF-EE9270A04763}"/>
                </a:ext>
              </a:extLst>
            </p:cNvPr>
            <p:cNvPicPr>
              <a:picLocks noChangeAspect="1"/>
            </p:cNvPicPr>
            <p:nvPr/>
          </p:nvPicPr>
          <p:blipFill rotWithShape="1">
            <a:blip r:embed="rId5"/>
            <a:srcRect l="51253"/>
            <a:stretch/>
          </p:blipFill>
          <p:spPr>
            <a:xfrm>
              <a:off x="7255529" y="2741471"/>
              <a:ext cx="347257" cy="1315635"/>
            </a:xfrm>
            <a:prstGeom prst="rect">
              <a:avLst/>
            </a:prstGeom>
          </p:spPr>
        </p:pic>
        <p:pic>
          <p:nvPicPr>
            <p:cNvPr id="13" name="Picture 12">
              <a:extLst>
                <a:ext uri="{FF2B5EF4-FFF2-40B4-BE49-F238E27FC236}">
                  <a16:creationId xmlns:a16="http://schemas.microsoft.com/office/drawing/2014/main" id="{A2CD2A41-2986-18B8-45D6-5C4831EA0646}"/>
                </a:ext>
              </a:extLst>
            </p:cNvPr>
            <p:cNvPicPr>
              <a:picLocks noChangeAspect="1"/>
            </p:cNvPicPr>
            <p:nvPr/>
          </p:nvPicPr>
          <p:blipFill>
            <a:blip r:embed="rId6"/>
            <a:srcRect/>
            <a:stretch/>
          </p:blipFill>
          <p:spPr>
            <a:xfrm>
              <a:off x="5802175" y="3475873"/>
              <a:ext cx="944844" cy="585193"/>
            </a:xfrm>
            <a:prstGeom prst="rect">
              <a:avLst/>
            </a:prstGeom>
          </p:spPr>
        </p:pic>
        <p:pic>
          <p:nvPicPr>
            <p:cNvPr id="14" name="Picture 13">
              <a:extLst>
                <a:ext uri="{FF2B5EF4-FFF2-40B4-BE49-F238E27FC236}">
                  <a16:creationId xmlns:a16="http://schemas.microsoft.com/office/drawing/2014/main" id="{AA4DE015-C900-BB52-A5C5-018E43C73094}"/>
                </a:ext>
              </a:extLst>
            </p:cNvPr>
            <p:cNvPicPr>
              <a:picLocks noChangeAspect="1"/>
            </p:cNvPicPr>
            <p:nvPr/>
          </p:nvPicPr>
          <p:blipFill>
            <a:blip r:embed="rId7"/>
            <a:srcRect/>
            <a:stretch/>
          </p:blipFill>
          <p:spPr>
            <a:xfrm>
              <a:off x="6317372" y="3086303"/>
              <a:ext cx="885856" cy="542586"/>
            </a:xfrm>
            <a:prstGeom prst="rect">
              <a:avLst/>
            </a:prstGeom>
          </p:spPr>
        </p:pic>
      </p:grpSp>
      <p:grpSp>
        <p:nvGrpSpPr>
          <p:cNvPr id="25" name="Group 24">
            <a:extLst>
              <a:ext uri="{FF2B5EF4-FFF2-40B4-BE49-F238E27FC236}">
                <a16:creationId xmlns:a16="http://schemas.microsoft.com/office/drawing/2014/main" id="{B035B4B4-2580-1F16-5F98-B5BB14EAD8C5}"/>
              </a:ext>
            </a:extLst>
          </p:cNvPr>
          <p:cNvGrpSpPr/>
          <p:nvPr/>
        </p:nvGrpSpPr>
        <p:grpSpPr>
          <a:xfrm>
            <a:off x="3916481" y="2916229"/>
            <a:ext cx="742176" cy="742176"/>
            <a:chOff x="3841313" y="2899112"/>
            <a:chExt cx="1272064" cy="1272064"/>
          </a:xfrm>
        </p:grpSpPr>
        <p:sp>
          <p:nvSpPr>
            <p:cNvPr id="23" name="Freeform 22">
              <a:extLst>
                <a:ext uri="{FF2B5EF4-FFF2-40B4-BE49-F238E27FC236}">
                  <a16:creationId xmlns:a16="http://schemas.microsoft.com/office/drawing/2014/main" id="{CFB34033-95B3-BADC-46EA-C41BD539542C}"/>
                </a:ext>
              </a:extLst>
            </p:cNvPr>
            <p:cNvSpPr/>
            <p:nvPr/>
          </p:nvSpPr>
          <p:spPr>
            <a:xfrm>
              <a:off x="3841313" y="2899112"/>
              <a:ext cx="1272064" cy="1272064"/>
            </a:xfrm>
            <a:custGeom>
              <a:avLst/>
              <a:gdLst>
                <a:gd name="connsiteX0" fmla="*/ 1272064 w 1272064"/>
                <a:gd name="connsiteY0" fmla="*/ 636032 h 1272064"/>
                <a:gd name="connsiteX1" fmla="*/ 636032 w 1272064"/>
                <a:gd name="connsiteY1" fmla="*/ 1272064 h 1272064"/>
                <a:gd name="connsiteX2" fmla="*/ 0 w 1272064"/>
                <a:gd name="connsiteY2" fmla="*/ 636032 h 1272064"/>
                <a:gd name="connsiteX3" fmla="*/ 636032 w 1272064"/>
                <a:gd name="connsiteY3" fmla="*/ 0 h 1272064"/>
                <a:gd name="connsiteX4" fmla="*/ 1272064 w 1272064"/>
                <a:gd name="connsiteY4" fmla="*/ 636032 h 127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2064" h="1272064">
                  <a:moveTo>
                    <a:pt x="1272064" y="636032"/>
                  </a:moveTo>
                  <a:cubicBezTo>
                    <a:pt x="1272064" y="987303"/>
                    <a:pt x="987303" y="1272064"/>
                    <a:pt x="636032" y="1272064"/>
                  </a:cubicBezTo>
                  <a:cubicBezTo>
                    <a:pt x="284761" y="1272064"/>
                    <a:pt x="0" y="987303"/>
                    <a:pt x="0" y="636032"/>
                  </a:cubicBezTo>
                  <a:cubicBezTo>
                    <a:pt x="0" y="284761"/>
                    <a:pt x="284761" y="0"/>
                    <a:pt x="636032" y="0"/>
                  </a:cubicBezTo>
                  <a:cubicBezTo>
                    <a:pt x="987303" y="0"/>
                    <a:pt x="1272064" y="284761"/>
                    <a:pt x="1272064" y="636032"/>
                  </a:cubicBezTo>
                  <a:close/>
                </a:path>
              </a:pathLst>
            </a:custGeom>
            <a:solidFill>
              <a:schemeClr val="accent1"/>
            </a:solidFill>
            <a:ln w="9458"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0DCFE2C1-3B50-43ED-4627-B364FC010285}"/>
                </a:ext>
              </a:extLst>
            </p:cNvPr>
            <p:cNvSpPr/>
            <p:nvPr/>
          </p:nvSpPr>
          <p:spPr>
            <a:xfrm>
              <a:off x="4157006" y="3214805"/>
              <a:ext cx="640582" cy="640582"/>
            </a:xfrm>
            <a:custGeom>
              <a:avLst/>
              <a:gdLst>
                <a:gd name="connsiteX0" fmla="*/ 640583 w 640582"/>
                <a:gd name="connsiteY0" fmla="*/ 257390 h 640582"/>
                <a:gd name="connsiteX1" fmla="*/ 383193 w 640582"/>
                <a:gd name="connsiteY1" fmla="*/ 257390 h 640582"/>
                <a:gd name="connsiteX2" fmla="*/ 383193 w 640582"/>
                <a:gd name="connsiteY2" fmla="*/ 0 h 640582"/>
                <a:gd name="connsiteX3" fmla="*/ 257390 w 640582"/>
                <a:gd name="connsiteY3" fmla="*/ 0 h 640582"/>
                <a:gd name="connsiteX4" fmla="*/ 257390 w 640582"/>
                <a:gd name="connsiteY4" fmla="*/ 257390 h 640582"/>
                <a:gd name="connsiteX5" fmla="*/ 0 w 640582"/>
                <a:gd name="connsiteY5" fmla="*/ 257390 h 640582"/>
                <a:gd name="connsiteX6" fmla="*/ 0 w 640582"/>
                <a:gd name="connsiteY6" fmla="*/ 383193 h 640582"/>
                <a:gd name="connsiteX7" fmla="*/ 257390 w 640582"/>
                <a:gd name="connsiteY7" fmla="*/ 383193 h 640582"/>
                <a:gd name="connsiteX8" fmla="*/ 257390 w 640582"/>
                <a:gd name="connsiteY8" fmla="*/ 640583 h 640582"/>
                <a:gd name="connsiteX9" fmla="*/ 383193 w 640582"/>
                <a:gd name="connsiteY9" fmla="*/ 640583 h 640582"/>
                <a:gd name="connsiteX10" fmla="*/ 383193 w 640582"/>
                <a:gd name="connsiteY10" fmla="*/ 383193 h 640582"/>
                <a:gd name="connsiteX11" fmla="*/ 640583 w 640582"/>
                <a:gd name="connsiteY11" fmla="*/ 383193 h 64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0582" h="640582">
                  <a:moveTo>
                    <a:pt x="640583" y="257390"/>
                  </a:moveTo>
                  <a:lnTo>
                    <a:pt x="383193" y="257390"/>
                  </a:lnTo>
                  <a:lnTo>
                    <a:pt x="383193" y="0"/>
                  </a:lnTo>
                  <a:lnTo>
                    <a:pt x="257390" y="0"/>
                  </a:lnTo>
                  <a:lnTo>
                    <a:pt x="257390" y="257390"/>
                  </a:lnTo>
                  <a:lnTo>
                    <a:pt x="0" y="257390"/>
                  </a:lnTo>
                  <a:lnTo>
                    <a:pt x="0" y="383193"/>
                  </a:lnTo>
                  <a:lnTo>
                    <a:pt x="257390" y="383193"/>
                  </a:lnTo>
                  <a:lnTo>
                    <a:pt x="257390" y="640583"/>
                  </a:lnTo>
                  <a:lnTo>
                    <a:pt x="383193" y="640583"/>
                  </a:lnTo>
                  <a:lnTo>
                    <a:pt x="383193" y="383193"/>
                  </a:lnTo>
                  <a:lnTo>
                    <a:pt x="640583" y="383193"/>
                  </a:lnTo>
                  <a:close/>
                </a:path>
              </a:pathLst>
            </a:custGeom>
            <a:solidFill>
              <a:schemeClr val="bg1"/>
            </a:solidFill>
            <a:ln w="9458" cap="flat">
              <a:noFill/>
              <a:prstDash val="solid"/>
              <a:miter/>
            </a:ln>
          </p:spPr>
          <p:txBody>
            <a:bodyPr rtlCol="0" anchor="ctr"/>
            <a:lstStyle/>
            <a:p>
              <a:endParaRPr lang="en-US"/>
            </a:p>
          </p:txBody>
        </p:sp>
      </p:grpSp>
      <p:sp>
        <p:nvSpPr>
          <p:cNvPr id="3" name="Footer Placeholder 3">
            <a:extLst>
              <a:ext uri="{FF2B5EF4-FFF2-40B4-BE49-F238E27FC236}">
                <a16:creationId xmlns:a16="http://schemas.microsoft.com/office/drawing/2014/main" id="{0BA405ED-49EA-9C98-8D0B-981AF96C7FD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0210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B58C8-511C-B1C3-2C65-5B49EBAFDCA0}"/>
            </a:ext>
          </a:extLst>
        </p:cNvPr>
        <p:cNvGrpSpPr/>
        <p:nvPr/>
      </p:nvGrpSpPr>
      <p:grpSpPr>
        <a:xfrm>
          <a:off x="0" y="0"/>
          <a:ext cx="0" cy="0"/>
          <a:chOff x="0" y="0"/>
          <a:chExt cx="0" cy="0"/>
        </a:xfrm>
      </p:grpSpPr>
      <p:sp>
        <p:nvSpPr>
          <p:cNvPr id="4" name="Subtitle 3">
            <a:extLst>
              <a:ext uri="{FF2B5EF4-FFF2-40B4-BE49-F238E27FC236}">
                <a16:creationId xmlns:a16="http://schemas.microsoft.com/office/drawing/2014/main" id="{CD2A4542-7C92-5ED0-5AE2-2E774E7D2C5F}"/>
              </a:ext>
            </a:extLst>
          </p:cNvPr>
          <p:cNvSpPr>
            <a:spLocks noGrp="1"/>
          </p:cNvSpPr>
          <p:nvPr>
            <p:ph type="subTitle" idx="1"/>
          </p:nvPr>
        </p:nvSpPr>
        <p:spPr/>
        <p:txBody>
          <a:bodyPr/>
          <a:lstStyle/>
          <a:p>
            <a:r>
              <a:rPr lang="en-GB" dirty="0"/>
              <a:t>Welcome, introductions </a:t>
            </a:r>
            <a:br>
              <a:rPr lang="en-GB" dirty="0"/>
            </a:br>
            <a:r>
              <a:rPr lang="en-GB" dirty="0"/>
              <a:t>and course overview</a:t>
            </a:r>
          </a:p>
          <a:p>
            <a:endParaRPr lang="en-GB" dirty="0"/>
          </a:p>
        </p:txBody>
      </p:sp>
    </p:spTree>
    <p:extLst>
      <p:ext uri="{BB962C8B-B14F-4D97-AF65-F5344CB8AC3E}">
        <p14:creationId xmlns:p14="http://schemas.microsoft.com/office/powerpoint/2010/main" val="2441458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31F0D2-09B2-2CF3-475C-480139970C55}"/>
              </a:ext>
            </a:extLst>
          </p:cNvPr>
          <p:cNvPicPr>
            <a:picLocks noChangeAspect="1"/>
          </p:cNvPicPr>
          <p:nvPr/>
        </p:nvPicPr>
        <p:blipFill>
          <a:blip r:embed="rId3"/>
          <a:srcRect/>
          <a:stretch/>
        </p:blipFill>
        <p:spPr>
          <a:xfrm>
            <a:off x="0" y="0"/>
            <a:ext cx="9144000" cy="6858000"/>
          </a:xfrm>
          <a:prstGeom prst="rect">
            <a:avLst/>
          </a:prstGeom>
        </p:spPr>
      </p:pic>
      <p:sp>
        <p:nvSpPr>
          <p:cNvPr id="4" name="Subtitle 6">
            <a:extLst>
              <a:ext uri="{FF2B5EF4-FFF2-40B4-BE49-F238E27FC236}">
                <a16:creationId xmlns:a16="http://schemas.microsoft.com/office/drawing/2014/main" id="{E26932D2-7FC7-2057-54EE-AA4550B2CCC0}"/>
              </a:ext>
            </a:extLst>
          </p:cNvPr>
          <p:cNvSpPr txBox="1">
            <a:spLocks/>
          </p:cNvSpPr>
          <p:nvPr/>
        </p:nvSpPr>
        <p:spPr>
          <a:xfrm>
            <a:off x="0" y="1749196"/>
            <a:ext cx="9144000" cy="2406112"/>
          </a:xfrm>
          <a:prstGeom prst="rect">
            <a:avLst/>
          </a:prstGeom>
          <a:noFill/>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buNone/>
            </a:pPr>
            <a:r>
              <a:rPr lang="en-US" sz="3000" b="1" dirty="0">
                <a:solidFill>
                  <a:schemeClr val="accent1"/>
                </a:solidFill>
                <a:effectLst>
                  <a:glow rad="635000">
                    <a:schemeClr val="bg1">
                      <a:alpha val="50000"/>
                    </a:schemeClr>
                  </a:glow>
                </a:effectLst>
              </a:rPr>
              <a:t>A new standard of care</a:t>
            </a:r>
            <a:r>
              <a:rPr lang="en-US" sz="2400" b="1" dirty="0">
                <a:effectLst>
                  <a:glow rad="635000">
                    <a:schemeClr val="bg1">
                      <a:alpha val="50000"/>
                    </a:schemeClr>
                  </a:glow>
                </a:effectLst>
              </a:rPr>
              <a:t> </a:t>
            </a:r>
          </a:p>
          <a:p>
            <a:pPr marL="0" indent="0" algn="ctr">
              <a:lnSpc>
                <a:spcPts val="3000"/>
              </a:lnSpc>
              <a:buNone/>
            </a:pPr>
            <a:r>
              <a:rPr lang="en-US" sz="2400" dirty="0">
                <a:effectLst>
                  <a:glow rad="635000">
                    <a:schemeClr val="bg1">
                      <a:alpha val="50000"/>
                    </a:schemeClr>
                  </a:glow>
                </a:effectLst>
              </a:rPr>
              <a:t>Treating tobacco dependence in patients admitted </a:t>
            </a:r>
            <a:br>
              <a:rPr lang="en-US" sz="2400" dirty="0">
                <a:effectLst>
                  <a:glow rad="635000">
                    <a:schemeClr val="bg1">
                      <a:alpha val="50000"/>
                    </a:schemeClr>
                  </a:glow>
                </a:effectLst>
              </a:rPr>
            </a:br>
            <a:r>
              <a:rPr lang="en-US" sz="2400" dirty="0">
                <a:effectLst>
                  <a:glow rad="635000">
                    <a:schemeClr val="bg1">
                      <a:alpha val="50000"/>
                    </a:schemeClr>
                  </a:glow>
                </a:effectLst>
              </a:rPr>
              <a:t>to hospital leads to substantial benefits for both </a:t>
            </a:r>
            <a:br>
              <a:rPr lang="en-US" sz="2400" dirty="0">
                <a:effectLst>
                  <a:glow rad="635000">
                    <a:schemeClr val="bg1">
                      <a:alpha val="50000"/>
                    </a:schemeClr>
                  </a:glow>
                </a:effectLst>
              </a:rPr>
            </a:br>
            <a:r>
              <a:rPr lang="en-US" sz="2400" dirty="0">
                <a:effectLst>
                  <a:glow rad="635000">
                    <a:schemeClr val="bg1">
                      <a:alpha val="50000"/>
                    </a:schemeClr>
                  </a:glow>
                </a:effectLst>
              </a:rPr>
              <a:t>the individual and the healthcare system and is now </a:t>
            </a:r>
            <a:br>
              <a:rPr lang="en-US" sz="2400" dirty="0">
                <a:effectLst>
                  <a:glow rad="635000">
                    <a:schemeClr val="bg1">
                      <a:alpha val="50000"/>
                    </a:schemeClr>
                  </a:glow>
                </a:effectLst>
              </a:rPr>
            </a:br>
            <a:r>
              <a:rPr lang="en-US" sz="2500" b="1" dirty="0">
                <a:solidFill>
                  <a:schemeClr val="accent1"/>
                </a:solidFill>
                <a:effectLst>
                  <a:glow rad="635000">
                    <a:schemeClr val="bg1">
                      <a:alpha val="50000"/>
                    </a:schemeClr>
                  </a:glow>
                </a:effectLst>
              </a:rPr>
              <a:t>a standard of care in the NHS</a:t>
            </a:r>
          </a:p>
        </p:txBody>
      </p:sp>
    </p:spTree>
    <p:extLst>
      <p:ext uri="{BB962C8B-B14F-4D97-AF65-F5344CB8AC3E}">
        <p14:creationId xmlns:p14="http://schemas.microsoft.com/office/powerpoint/2010/main" val="1588277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54EE86-2216-DC27-39D1-340BB67D3C1E}"/>
              </a:ext>
            </a:extLst>
          </p:cNvPr>
          <p:cNvPicPr>
            <a:picLocks noChangeAspect="1"/>
          </p:cNvPicPr>
          <p:nvPr/>
        </p:nvPicPr>
        <p:blipFill>
          <a:blip r:embed="rId3"/>
          <a:srcRect/>
          <a:stretch/>
        </p:blipFill>
        <p:spPr>
          <a:xfrm>
            <a:off x="0" y="0"/>
            <a:ext cx="9144000" cy="6858000"/>
          </a:xfrm>
          <a:prstGeom prst="rect">
            <a:avLst/>
          </a:prstGeom>
        </p:spPr>
      </p:pic>
      <p:sp>
        <p:nvSpPr>
          <p:cNvPr id="3" name="Text Placeholder 2">
            <a:extLst>
              <a:ext uri="{FF2B5EF4-FFF2-40B4-BE49-F238E27FC236}">
                <a16:creationId xmlns:a16="http://schemas.microsoft.com/office/drawing/2014/main" id="{7B35E0A9-B435-8212-1DA5-F14C3D1023AE}"/>
              </a:ext>
            </a:extLst>
          </p:cNvPr>
          <p:cNvSpPr>
            <a:spLocks noGrp="1"/>
          </p:cNvSpPr>
          <p:nvPr>
            <p:ph type="body" idx="12"/>
          </p:nvPr>
        </p:nvSpPr>
        <p:spPr>
          <a:xfrm>
            <a:off x="4572000" y="775971"/>
            <a:ext cx="4238786" cy="4974957"/>
          </a:xfrm>
        </p:spPr>
        <p:txBody>
          <a:bodyPr/>
          <a:lstStyle/>
          <a:p>
            <a:pPr marL="0" indent="0">
              <a:buNone/>
            </a:pPr>
            <a:r>
              <a:rPr lang="en-US" sz="2000" dirty="0">
                <a:solidFill>
                  <a:srgbClr val="00294F"/>
                </a:solidFill>
              </a:rPr>
              <a:t>Treat tobacco dependence as </a:t>
            </a:r>
            <a:br>
              <a:rPr lang="en-US" sz="2000" dirty="0">
                <a:solidFill>
                  <a:srgbClr val="00294F"/>
                </a:solidFill>
              </a:rPr>
            </a:br>
            <a:r>
              <a:rPr lang="en-US" sz="2000" dirty="0">
                <a:solidFill>
                  <a:srgbClr val="00294F"/>
                </a:solidFill>
              </a:rPr>
              <a:t>a </a:t>
            </a:r>
            <a:r>
              <a:rPr lang="en-US" sz="2000" b="1" dirty="0">
                <a:solidFill>
                  <a:srgbClr val="0070C0"/>
                </a:solidFill>
              </a:rPr>
              <a:t>clinical priority,</a:t>
            </a:r>
            <a:r>
              <a:rPr lang="en-US" sz="2000" dirty="0">
                <a:solidFill>
                  <a:srgbClr val="0070C0"/>
                </a:solidFill>
              </a:rPr>
              <a:t> </a:t>
            </a:r>
            <a:r>
              <a:rPr lang="en-US" sz="2000" dirty="0">
                <a:solidFill>
                  <a:srgbClr val="00294F"/>
                </a:solidFill>
              </a:rPr>
              <a:t>using the same clinical rigor with which you would manage other life-threatening </a:t>
            </a:r>
            <a:br>
              <a:rPr lang="en-US" sz="2000" dirty="0">
                <a:solidFill>
                  <a:srgbClr val="00294F"/>
                </a:solidFill>
              </a:rPr>
            </a:br>
            <a:r>
              <a:rPr lang="en-US" sz="2000" dirty="0">
                <a:solidFill>
                  <a:srgbClr val="00294F"/>
                </a:solidFill>
              </a:rPr>
              <a:t>but treatable diseases.</a:t>
            </a:r>
          </a:p>
          <a:p>
            <a:pPr marL="0" indent="0">
              <a:buNone/>
            </a:pPr>
            <a:endParaRPr lang="en-US" sz="2000" dirty="0">
              <a:solidFill>
                <a:srgbClr val="0070C0"/>
              </a:solidFill>
            </a:endParaRPr>
          </a:p>
          <a:p>
            <a:pPr marL="0" indent="0">
              <a:buNone/>
            </a:pPr>
            <a:r>
              <a:rPr lang="en-US" b="1" dirty="0"/>
              <a:t>This includes:</a:t>
            </a:r>
            <a:r>
              <a:rPr lang="en-US" dirty="0"/>
              <a:t> </a:t>
            </a:r>
          </a:p>
          <a:p>
            <a:pPr>
              <a:buClr>
                <a:schemeClr val="accent1"/>
              </a:buClr>
            </a:pPr>
            <a:r>
              <a:rPr lang="en-US" b="1" dirty="0">
                <a:solidFill>
                  <a:srgbClr val="0070C0"/>
                </a:solidFill>
              </a:rPr>
              <a:t>Diagnosis, </a:t>
            </a:r>
          </a:p>
          <a:p>
            <a:pPr>
              <a:buClr>
                <a:schemeClr val="accent1"/>
              </a:buClr>
            </a:pPr>
            <a:r>
              <a:rPr lang="en-US" b="1" dirty="0">
                <a:solidFill>
                  <a:srgbClr val="0070C0"/>
                </a:solidFill>
              </a:rPr>
              <a:t>Initiation of treatment </a:t>
            </a:r>
          </a:p>
          <a:p>
            <a:pPr>
              <a:buClr>
                <a:schemeClr val="accent1"/>
              </a:buClr>
            </a:pPr>
            <a:r>
              <a:rPr lang="en-US" b="1" dirty="0">
                <a:solidFill>
                  <a:srgbClr val="0070C0"/>
                </a:solidFill>
              </a:rPr>
              <a:t>Behaviour change support</a:t>
            </a:r>
          </a:p>
          <a:p>
            <a:pPr>
              <a:buClr>
                <a:schemeClr val="accent1"/>
              </a:buClr>
            </a:pPr>
            <a:r>
              <a:rPr lang="en-US" b="1" dirty="0">
                <a:solidFill>
                  <a:srgbClr val="0070C0"/>
                </a:solidFill>
              </a:rPr>
              <a:t>Regular follow-up</a:t>
            </a:r>
          </a:p>
          <a:p>
            <a:pPr>
              <a:buClr>
                <a:schemeClr val="accent1"/>
              </a:buClr>
            </a:pPr>
            <a:r>
              <a:rPr lang="en-US" b="1" dirty="0">
                <a:solidFill>
                  <a:srgbClr val="0070C0"/>
                </a:solidFill>
              </a:rPr>
              <a:t>Adjustment of the treatment plan</a:t>
            </a:r>
          </a:p>
        </p:txBody>
      </p:sp>
    </p:spTree>
    <p:extLst>
      <p:ext uri="{BB962C8B-B14F-4D97-AF65-F5344CB8AC3E}">
        <p14:creationId xmlns:p14="http://schemas.microsoft.com/office/powerpoint/2010/main" val="50198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0C5A3-A4F6-2FCD-8DDC-B3B442E9E4A3}"/>
              </a:ext>
            </a:extLst>
          </p:cNvPr>
          <p:cNvSpPr>
            <a:spLocks noGrp="1"/>
          </p:cNvSpPr>
          <p:nvPr>
            <p:ph type="title"/>
          </p:nvPr>
        </p:nvSpPr>
        <p:spPr/>
        <p:txBody>
          <a:bodyPr/>
          <a:lstStyle/>
          <a:p>
            <a:r>
              <a:rPr lang="en-US"/>
              <a:t>Smokefree sites</a:t>
            </a:r>
          </a:p>
        </p:txBody>
      </p:sp>
      <p:sp>
        <p:nvSpPr>
          <p:cNvPr id="3" name="Text Placeholder 2">
            <a:extLst>
              <a:ext uri="{FF2B5EF4-FFF2-40B4-BE49-F238E27FC236}">
                <a16:creationId xmlns:a16="http://schemas.microsoft.com/office/drawing/2014/main" id="{BD3636F8-4F4A-2A27-CE63-5BE2CC68E1C8}"/>
              </a:ext>
            </a:extLst>
          </p:cNvPr>
          <p:cNvSpPr>
            <a:spLocks noGrp="1"/>
          </p:cNvSpPr>
          <p:nvPr>
            <p:ph type="body" idx="12"/>
          </p:nvPr>
        </p:nvSpPr>
        <p:spPr/>
        <p:txBody>
          <a:bodyPr/>
          <a:lstStyle/>
          <a:p>
            <a:r>
              <a:rPr lang="en-US" dirty="0"/>
              <a:t>The smokefree hospital environment </a:t>
            </a:r>
          </a:p>
          <a:p>
            <a:r>
              <a:rPr lang="en-US" dirty="0"/>
              <a:t>Absence of smoking triggers </a:t>
            </a:r>
          </a:p>
          <a:p>
            <a:r>
              <a:rPr lang="en-US" dirty="0"/>
              <a:t>A focus on recovery and concern for personal health </a:t>
            </a:r>
          </a:p>
          <a:p>
            <a:r>
              <a:rPr lang="en-US" dirty="0"/>
              <a:t>The availability of specialist tobacco dependence support </a:t>
            </a:r>
          </a:p>
          <a:p>
            <a:r>
              <a:rPr lang="en-US" dirty="0"/>
              <a:t>Access to medications and support to use them correctly </a:t>
            </a:r>
          </a:p>
          <a:p>
            <a:endParaRPr lang="en-US" dirty="0"/>
          </a:p>
          <a:p>
            <a:pPr marL="0" indent="0">
              <a:spcBef>
                <a:spcPts val="0"/>
              </a:spcBef>
              <a:spcAft>
                <a:spcPts val="0"/>
              </a:spcAft>
              <a:buNone/>
            </a:pPr>
            <a:r>
              <a:rPr lang="en-US" sz="2200" b="0" i="0" u="none" strike="noStrike" dirty="0">
                <a:solidFill>
                  <a:srgbClr val="005EB8"/>
                </a:solidFill>
                <a:effectLst/>
                <a:latin typeface="Arial" panose="020B0604020202020204" pitchFamily="34" charset="0"/>
              </a:rPr>
              <a:t>Smokefree patients, staff, visitors, contractors</a:t>
            </a:r>
            <a:r>
              <a:rPr lang="en-US" sz="2200" b="1" i="0" u="none" strike="noStrike" dirty="0">
                <a:solidFill>
                  <a:srgbClr val="005EB8"/>
                </a:solidFill>
                <a:effectLst/>
                <a:latin typeface="Arial" panose="020B0604020202020204" pitchFamily="34" charset="0"/>
              </a:rPr>
              <a:t> </a:t>
            </a:r>
          </a:p>
          <a:p>
            <a:pPr marL="0" indent="0">
              <a:spcBef>
                <a:spcPts val="0"/>
              </a:spcBef>
              <a:spcAft>
                <a:spcPts val="0"/>
              </a:spcAft>
              <a:buNone/>
            </a:pPr>
            <a:r>
              <a:rPr lang="en-US" sz="2400" b="1" i="0" u="none" strike="noStrike" dirty="0">
                <a:solidFill>
                  <a:srgbClr val="005EB8"/>
                </a:solidFill>
                <a:effectLst/>
                <a:latin typeface="Arial" panose="020B0604020202020204" pitchFamily="34" charset="0"/>
              </a:rPr>
              <a:t>= Smokefree site </a:t>
            </a:r>
            <a:endParaRPr lang="en-US" sz="2400" b="1" dirty="0">
              <a:solidFill>
                <a:schemeClr val="accent1"/>
              </a:solidFill>
            </a:endParaRPr>
          </a:p>
        </p:txBody>
      </p:sp>
      <p:sp>
        <p:nvSpPr>
          <p:cNvPr id="4" name="Footer Placeholder 3">
            <a:extLst>
              <a:ext uri="{FF2B5EF4-FFF2-40B4-BE49-F238E27FC236}">
                <a16:creationId xmlns:a16="http://schemas.microsoft.com/office/drawing/2014/main" id="{63F2734B-7879-D47A-4872-A7B965338BE8}"/>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83208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D928C9-DAF7-B998-CABD-8963AB2404A8}"/>
              </a:ext>
            </a:extLst>
          </p:cNvPr>
          <p:cNvPicPr>
            <a:picLocks noChangeAspect="1"/>
          </p:cNvPicPr>
          <p:nvPr/>
        </p:nvPicPr>
        <p:blipFill>
          <a:blip r:embed="rId3"/>
          <a:stretch>
            <a:fillRect/>
          </a:stretch>
        </p:blipFill>
        <p:spPr>
          <a:xfrm>
            <a:off x="0" y="0"/>
            <a:ext cx="9144000" cy="6858000"/>
          </a:xfrm>
          <a:prstGeom prst="rect">
            <a:avLst/>
          </a:prstGeom>
        </p:spPr>
      </p:pic>
      <p:sp>
        <p:nvSpPr>
          <p:cNvPr id="4" name="Title 1">
            <a:extLst>
              <a:ext uri="{FF2B5EF4-FFF2-40B4-BE49-F238E27FC236}">
                <a16:creationId xmlns:a16="http://schemas.microsoft.com/office/drawing/2014/main" id="{5937FCF8-38BC-E24A-80E3-057D89B2006D}"/>
              </a:ext>
            </a:extLst>
          </p:cNvPr>
          <p:cNvSpPr txBox="1">
            <a:spLocks/>
          </p:cNvSpPr>
          <p:nvPr/>
        </p:nvSpPr>
        <p:spPr>
          <a:xfrm>
            <a:off x="690424" y="666126"/>
            <a:ext cx="8229600" cy="63290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2800">
                <a:effectLst>
                  <a:outerShdw blurRad="254000" dist="63500" dir="5400000" algn="ctr" rotWithShape="0">
                    <a:srgbClr val="000000">
                      <a:alpha val="25000"/>
                    </a:srgbClr>
                  </a:outerShdw>
                </a:effectLst>
                <a:latin typeface="Helvetica"/>
                <a:cs typeface="Helvetica"/>
              </a:rPr>
              <a:t>Tobacco Dependence Team at King’s</a:t>
            </a:r>
          </a:p>
        </p:txBody>
      </p:sp>
    </p:spTree>
    <p:extLst>
      <p:ext uri="{BB962C8B-B14F-4D97-AF65-F5344CB8AC3E}">
        <p14:creationId xmlns:p14="http://schemas.microsoft.com/office/powerpoint/2010/main" val="2678080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5F3E-BFC5-DCBD-AE58-D1E458109304}"/>
              </a:ext>
            </a:extLst>
          </p:cNvPr>
          <p:cNvSpPr>
            <a:spLocks noGrp="1"/>
          </p:cNvSpPr>
          <p:nvPr>
            <p:ph type="title"/>
          </p:nvPr>
        </p:nvSpPr>
        <p:spPr/>
        <p:txBody>
          <a:bodyPr/>
          <a:lstStyle/>
          <a:p>
            <a:r>
              <a:rPr lang="en-US"/>
              <a:t>NHS Standard Treatment Plan</a:t>
            </a:r>
            <a:r>
              <a:rPr lang="en-US" b="0"/>
              <a:t> (STP)</a:t>
            </a:r>
          </a:p>
        </p:txBody>
      </p:sp>
      <p:sp>
        <p:nvSpPr>
          <p:cNvPr id="3" name="Text Placeholder 2">
            <a:extLst>
              <a:ext uri="{FF2B5EF4-FFF2-40B4-BE49-F238E27FC236}">
                <a16:creationId xmlns:a16="http://schemas.microsoft.com/office/drawing/2014/main" id="{6E598211-BA7A-6070-8F95-0D0613E6696A}"/>
              </a:ext>
            </a:extLst>
          </p:cNvPr>
          <p:cNvSpPr>
            <a:spLocks noGrp="1"/>
          </p:cNvSpPr>
          <p:nvPr>
            <p:ph type="body" idx="12"/>
          </p:nvPr>
        </p:nvSpPr>
        <p:spPr>
          <a:xfrm>
            <a:off x="571499" y="1752600"/>
            <a:ext cx="4612683" cy="3912031"/>
          </a:xfrm>
        </p:spPr>
        <p:txBody>
          <a:bodyPr anchor="ctr"/>
          <a:lstStyle/>
          <a:p>
            <a:pPr marL="0" indent="0">
              <a:spcAft>
                <a:spcPts val="1500"/>
              </a:spcAft>
              <a:buNone/>
            </a:pPr>
            <a:r>
              <a:rPr lang="en-US" sz="2200" b="1" dirty="0">
                <a:solidFill>
                  <a:schemeClr val="accent1"/>
                </a:solidFill>
              </a:rPr>
              <a:t>Clinical tool to support delivery </a:t>
            </a:r>
            <a:br>
              <a:rPr lang="en-US" sz="2200" b="1" dirty="0">
                <a:solidFill>
                  <a:schemeClr val="accent1"/>
                </a:solidFill>
              </a:rPr>
            </a:br>
            <a:r>
              <a:rPr lang="en-US" sz="2200" b="1" dirty="0">
                <a:solidFill>
                  <a:schemeClr val="accent1"/>
                </a:solidFill>
              </a:rPr>
              <a:t>of the Inpatient Tobacco </a:t>
            </a:r>
            <a:br>
              <a:rPr lang="en-US" sz="2200" b="1" dirty="0">
                <a:solidFill>
                  <a:schemeClr val="accent1"/>
                </a:solidFill>
              </a:rPr>
            </a:br>
            <a:r>
              <a:rPr lang="en-US" sz="2200" b="1" dirty="0">
                <a:solidFill>
                  <a:schemeClr val="accent1"/>
                </a:solidFill>
              </a:rPr>
              <a:t>Dependence Treatment Bundle</a:t>
            </a:r>
            <a:r>
              <a:rPr lang="en-US" b="1" dirty="0">
                <a:solidFill>
                  <a:schemeClr val="accent1"/>
                </a:solidFill>
              </a:rPr>
              <a:t> </a:t>
            </a:r>
          </a:p>
          <a:p>
            <a:pPr marL="0" indent="0">
              <a:spcAft>
                <a:spcPts val="1500"/>
              </a:spcAft>
              <a:buNone/>
            </a:pPr>
            <a:br>
              <a:rPr lang="en-US" dirty="0"/>
            </a:br>
            <a:r>
              <a:rPr lang="en-US" sz="2000" b="1" dirty="0" err="1">
                <a:solidFill>
                  <a:schemeClr val="accent1"/>
                </a:solidFill>
              </a:rPr>
              <a:t>www.ncsct.co.uk</a:t>
            </a:r>
            <a:r>
              <a:rPr lang="en-US" sz="2000" b="1" dirty="0">
                <a:solidFill>
                  <a:schemeClr val="accent1"/>
                </a:solidFill>
              </a:rPr>
              <a:t> </a:t>
            </a:r>
            <a:br>
              <a:rPr lang="en-US" sz="2000" b="1" dirty="0"/>
            </a:br>
            <a:r>
              <a:rPr lang="en-US" dirty="0"/>
              <a:t>[via NHS page]</a:t>
            </a:r>
          </a:p>
        </p:txBody>
      </p:sp>
      <p:pic>
        <p:nvPicPr>
          <p:cNvPr id="6" name="Picture 5">
            <a:extLst>
              <a:ext uri="{FF2B5EF4-FFF2-40B4-BE49-F238E27FC236}">
                <a16:creationId xmlns:a16="http://schemas.microsoft.com/office/drawing/2014/main" id="{34C6F401-64C6-F999-E448-CC8D481CC09B}"/>
              </a:ext>
            </a:extLst>
          </p:cNvPr>
          <p:cNvPicPr>
            <a:picLocks noChangeAspect="1"/>
          </p:cNvPicPr>
          <p:nvPr/>
        </p:nvPicPr>
        <p:blipFill>
          <a:blip r:embed="rId3"/>
          <a:stretch>
            <a:fillRect/>
          </a:stretch>
        </p:blipFill>
        <p:spPr>
          <a:xfrm>
            <a:off x="5631873" y="1996698"/>
            <a:ext cx="2815215" cy="3979151"/>
          </a:xfrm>
          <a:prstGeom prst="rect">
            <a:avLst/>
          </a:prstGeom>
          <a:effectLst>
            <a:outerShdw blurRad="254000" dist="63500" dir="5400000" algn="ctr" rotWithShape="0">
              <a:srgbClr val="000000">
                <a:alpha val="15000"/>
              </a:srgbClr>
            </a:outerShdw>
          </a:effectLst>
        </p:spPr>
      </p:pic>
      <p:sp>
        <p:nvSpPr>
          <p:cNvPr id="5" name="Footer Placeholder 3">
            <a:extLst>
              <a:ext uri="{FF2B5EF4-FFF2-40B4-BE49-F238E27FC236}">
                <a16:creationId xmlns:a16="http://schemas.microsoft.com/office/drawing/2014/main" id="{4120CBB9-8CE8-3D69-0554-DB24D7AF1F8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52188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AA584A-22DD-E9BF-5232-17464A27F8B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0" y="88900"/>
            <a:ext cx="9144000" cy="1131888"/>
          </a:xfrm>
        </p:spPr>
        <p:txBody>
          <a:bodyPr/>
          <a:lstStyle/>
          <a:p>
            <a:pPr algn="ctr"/>
            <a:r>
              <a:rPr lang="en-US" b="1" dirty="0">
                <a:solidFill>
                  <a:schemeClr val="accent1"/>
                </a:solidFill>
              </a:rPr>
              <a:t>Tobacco Dependence Treatment Care Bundles</a:t>
            </a:r>
            <a:endParaRPr lang="en-US" dirty="0">
              <a:solidFill>
                <a:schemeClr val="accent1"/>
              </a:solidFill>
            </a:endParaRPr>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0" y="0"/>
            <a:ext cx="9144000" cy="6858000"/>
          </a:xfrm>
          <a:prstGeom prst="rect">
            <a:avLst/>
          </a:prstGeom>
          <a:effectLst>
            <a:outerShdw blurRad="317500" dist="76200" dir="5400000" algn="ctr" rotWithShape="0">
              <a:srgbClr val="000000">
                <a:alpha val="25000"/>
              </a:srgbClr>
            </a:outerShdw>
          </a:effectLst>
        </p:spPr>
      </p:pic>
    </p:spTree>
    <p:extLst>
      <p:ext uri="{BB962C8B-B14F-4D97-AF65-F5344CB8AC3E}">
        <p14:creationId xmlns:p14="http://schemas.microsoft.com/office/powerpoint/2010/main" val="25808273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62991C-9530-10CD-EDE3-DBDE059AFD0B}"/>
              </a:ext>
            </a:extLst>
          </p:cNvPr>
          <p:cNvPicPr>
            <a:picLocks noChangeAspect="1"/>
          </p:cNvPicPr>
          <p:nvPr/>
        </p:nvPicPr>
        <p:blipFill>
          <a:blip r:embed="rId3"/>
          <a:srcRect/>
          <a:stretch/>
        </p:blipFill>
        <p:spPr>
          <a:xfrm>
            <a:off x="0" y="0"/>
            <a:ext cx="9144000" cy="6858000"/>
          </a:xfrm>
          <a:prstGeom prst="rect">
            <a:avLst/>
          </a:prstGeom>
        </p:spPr>
      </p:pic>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84494" y="546315"/>
            <a:ext cx="3115911" cy="5765368"/>
          </a:xfrm>
          <a:prstGeom prst="rect">
            <a:avLst/>
          </a:prstGeom>
          <a:effectLst>
            <a:outerShdw blurRad="317500" dist="76200" dir="5400000" algn="ctr" rotWithShape="0">
              <a:srgbClr val="000000">
                <a:alpha val="25000"/>
              </a:srgbClr>
            </a:outerShdw>
          </a:effectLst>
        </p:spPr>
      </p:pic>
      <p:sp>
        <p:nvSpPr>
          <p:cNvPr id="3" name="Text Placeholder 2">
            <a:extLst>
              <a:ext uri="{FF2B5EF4-FFF2-40B4-BE49-F238E27FC236}">
                <a16:creationId xmlns:a16="http://schemas.microsoft.com/office/drawing/2014/main" id="{4DD56504-0587-B9CC-8B2E-C1BB7DDF81D0}"/>
              </a:ext>
            </a:extLst>
          </p:cNvPr>
          <p:cNvSpPr txBox="1">
            <a:spLocks/>
          </p:cNvSpPr>
          <p:nvPr/>
        </p:nvSpPr>
        <p:spPr>
          <a:xfrm>
            <a:off x="752825" y="737673"/>
            <a:ext cx="4085742" cy="2998276"/>
          </a:xfrm>
          <a:prstGeom prst="rect">
            <a:avLst/>
          </a:prstGeom>
        </p:spPr>
        <p:txBody>
          <a:bodyPr lIns="91440" tIns="45720" rIns="91440" bIns="45720"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500"/>
              </a:lnSpc>
              <a:spcAft>
                <a:spcPts val="1500"/>
              </a:spcAft>
              <a:buNone/>
            </a:pPr>
            <a:r>
              <a:rPr lang="en-US" sz="3000" b="1" dirty="0">
                <a:solidFill>
                  <a:srgbClr val="FB8802"/>
                </a:solidFill>
                <a:latin typeface="Arial"/>
                <a:cs typeface="Arial"/>
              </a:rPr>
              <a:t>Admission Care Bundle</a:t>
            </a:r>
            <a:endParaRPr lang="en-US" sz="2000" b="1" dirty="0">
              <a:solidFill>
                <a:srgbClr val="FB8802"/>
              </a:solidFill>
              <a:latin typeface="Arial"/>
              <a:cs typeface="Arial"/>
            </a:endParaRPr>
          </a:p>
          <a:p>
            <a:pPr marL="0" indent="0">
              <a:lnSpc>
                <a:spcPts val="3500"/>
              </a:lnSpc>
              <a:spcAft>
                <a:spcPts val="1500"/>
              </a:spcAft>
              <a:buFont typeface="Lucida Grande" panose="020B0600040502020204" pitchFamily="34" charset="0"/>
              <a:buNone/>
            </a:pPr>
            <a:r>
              <a:rPr lang="en-US" sz="2500" b="1" dirty="0">
                <a:latin typeface="Arial"/>
                <a:cs typeface="Arial"/>
              </a:rPr>
              <a:t>Brief intervention </a:t>
            </a:r>
            <a:br>
              <a:rPr lang="en-US" sz="2500" b="1" dirty="0"/>
            </a:br>
            <a:r>
              <a:rPr lang="en-US" sz="2500" b="1" dirty="0">
                <a:latin typeface="Arial"/>
                <a:cs typeface="Arial"/>
              </a:rPr>
              <a:t>&amp; acute management </a:t>
            </a:r>
            <a:br>
              <a:rPr lang="en-US" sz="2500" b="1" dirty="0"/>
            </a:br>
            <a:r>
              <a:rPr lang="en-US" sz="2500" b="1" dirty="0">
                <a:latin typeface="Arial"/>
                <a:cs typeface="Arial"/>
              </a:rPr>
              <a:t>of nicotine withdrawal</a:t>
            </a:r>
            <a:endParaRPr lang="en-US" sz="2000" b="1" dirty="0">
              <a:latin typeface="Arial"/>
              <a:cs typeface="Arial"/>
            </a:endParaRPr>
          </a:p>
        </p:txBody>
      </p:sp>
      <p:sp>
        <p:nvSpPr>
          <p:cNvPr id="2" name="TextBox 1">
            <a:extLst>
              <a:ext uri="{FF2B5EF4-FFF2-40B4-BE49-F238E27FC236}">
                <a16:creationId xmlns:a16="http://schemas.microsoft.com/office/drawing/2014/main" id="{ABF005FD-E6CC-30DB-4207-545CCCF9A46D}"/>
              </a:ext>
            </a:extLst>
          </p:cNvPr>
          <p:cNvSpPr txBox="1"/>
          <p:nvPr/>
        </p:nvSpPr>
        <p:spPr bwMode="auto">
          <a:xfrm>
            <a:off x="569765" y="4005311"/>
            <a:ext cx="4669275" cy="1051570"/>
          </a:xfrm>
          <a:prstGeom prst="rect">
            <a:avLst/>
          </a:prstGeom>
          <a:noFill/>
          <a:ln w="9525">
            <a:noFill/>
            <a:miter lim="800000"/>
            <a:headEnd/>
            <a:tailEnd/>
          </a:ln>
        </p:spPr>
        <p:txBody>
          <a:bodyPr rot="0" spcFirstLastPara="0" vert="horz" wrap="square" lIns="91440" tIns="45720" rIns="91440" bIns="45720" numCol="1" spcCol="0" rtlCol="0" fromWordArt="0" anchor="ctr" anchorCtr="0" forceAA="0" compatLnSpc="1">
            <a:prstTxWarp prst="textNoShape">
              <a:avLst/>
            </a:prstTxWarp>
            <a:sp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Bef>
                <a:spcPts val="500"/>
              </a:spcBef>
              <a:spcAft>
                <a:spcPts val="500"/>
              </a:spcAft>
              <a:buClr>
                <a:srgbClr val="C10C21"/>
              </a:buClr>
            </a:pPr>
            <a:r>
              <a:rPr lang="en-US" b="1" dirty="0">
                <a:solidFill>
                  <a:schemeClr val="accent6"/>
                </a:solidFill>
                <a:latin typeface="+mn-lt"/>
              </a:rPr>
              <a:t>Responsible Team:</a:t>
            </a:r>
            <a:r>
              <a:rPr lang="en-US" b="1" dirty="0">
                <a:solidFill>
                  <a:srgbClr val="EEAB91"/>
                </a:solidFill>
                <a:latin typeface="+mn-lt"/>
              </a:rPr>
              <a:t> </a:t>
            </a:r>
            <a:r>
              <a:rPr lang="en-US" b="1" dirty="0">
                <a:latin typeface="+mn-lt"/>
              </a:rPr>
              <a:t>Admitting Team</a:t>
            </a:r>
            <a:endParaRPr lang="en-US"/>
          </a:p>
          <a:p>
            <a:pPr>
              <a:spcBef>
                <a:spcPts val="500"/>
              </a:spcBef>
              <a:spcAft>
                <a:spcPts val="500"/>
              </a:spcAft>
            </a:pPr>
            <a:r>
              <a:rPr lang="en-US" b="1" dirty="0">
                <a:solidFill>
                  <a:schemeClr val="accent6"/>
                </a:solidFill>
                <a:latin typeface="+mn-lt"/>
              </a:rPr>
              <a:t>Timeframe: </a:t>
            </a:r>
            <a:r>
              <a:rPr lang="en-US" b="1" dirty="0">
                <a:latin typeface="+mn-lt"/>
              </a:rPr>
              <a:t>As soon as possible; ideally within 2 hours</a:t>
            </a:r>
            <a:endParaRPr lang="en-US" dirty="0"/>
          </a:p>
        </p:txBody>
      </p:sp>
    </p:spTree>
    <p:extLst>
      <p:ext uri="{BB962C8B-B14F-4D97-AF65-F5344CB8AC3E}">
        <p14:creationId xmlns:p14="http://schemas.microsoft.com/office/powerpoint/2010/main" val="1361514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FEE454-219E-CF3B-8BBA-350F1BB16250}"/>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2228174"/>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2999501" y="2164324"/>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None/>
              <a:tabLst>
                <a:tab pos="1285875" algn="l"/>
              </a:tabLst>
            </a:pPr>
            <a:r>
              <a:rPr lang="en-US" sz="1600">
                <a:latin typeface="Arial"/>
                <a:cs typeface="Arial"/>
              </a:rPr>
              <a:t>Identify tobacco use (last 14 days)</a:t>
            </a:r>
          </a:p>
        </p:txBody>
      </p:sp>
      <p:sp>
        <p:nvSpPr>
          <p:cNvPr id="18" name="TextBox 17">
            <a:extLst>
              <a:ext uri="{FF2B5EF4-FFF2-40B4-BE49-F238E27FC236}">
                <a16:creationId xmlns:a16="http://schemas.microsoft.com/office/drawing/2014/main" id="{144D3070-7043-654C-69A8-2F0D891875B9}"/>
              </a:ext>
            </a:extLst>
          </p:cNvPr>
          <p:cNvSpPr txBox="1"/>
          <p:nvPr/>
        </p:nvSpPr>
        <p:spPr bwMode="auto">
          <a:xfrm>
            <a:off x="1315397" y="2228174"/>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rPr>
              <a:t>1. </a:t>
            </a:r>
            <a:r>
              <a:rPr lang="en-US" sz="1600" b="1">
                <a:solidFill>
                  <a:schemeClr val="bg1"/>
                </a:solidFill>
                <a:latin typeface="+mn-lt"/>
              </a:rPr>
              <a:t>IDENTIFY</a:t>
            </a:r>
            <a:endPar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endParaRPr>
          </a:p>
        </p:txBody>
      </p:sp>
      <p:pic>
        <p:nvPicPr>
          <p:cNvPr id="7" name="Picture 6">
            <a:extLst>
              <a:ext uri="{FF2B5EF4-FFF2-40B4-BE49-F238E27FC236}">
                <a16:creationId xmlns:a16="http://schemas.microsoft.com/office/drawing/2014/main" id="{4606CE7B-1AA5-92EE-B65E-BB40339D1357}"/>
              </a:ext>
            </a:extLst>
          </p:cNvPr>
          <p:cNvPicPr>
            <a:picLocks noChangeAspect="1"/>
          </p:cNvPicPr>
          <p:nvPr/>
        </p:nvPicPr>
        <p:blipFill>
          <a:blip r:embed="rId5"/>
          <a:srcRect/>
          <a:stretch/>
        </p:blipFill>
        <p:spPr>
          <a:xfrm>
            <a:off x="696808" y="3056802"/>
            <a:ext cx="495300" cy="495300"/>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B43E3B3F-2E00-D9D6-A1C8-11150625BC8D}"/>
              </a:ext>
            </a:extLst>
          </p:cNvPr>
          <p:cNvSpPr txBox="1">
            <a:spLocks/>
          </p:cNvSpPr>
          <p:nvPr/>
        </p:nvSpPr>
        <p:spPr bwMode="auto">
          <a:xfrm>
            <a:off x="2999501" y="3037828"/>
            <a:ext cx="5691907" cy="5332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None/>
              <a:tabLst>
                <a:tab pos="1285875" algn="l"/>
              </a:tabLst>
            </a:pPr>
            <a:r>
              <a:rPr lang="en-US" sz="1600" dirty="0">
                <a:latin typeface="Arial"/>
                <a:cs typeface="Arial"/>
              </a:rPr>
              <a:t>Provide brief advice on importance of smokefree </a:t>
            </a:r>
            <a:br>
              <a:rPr lang="en-US" sz="1600">
                <a:latin typeface="Arial" panose="020B0604020202020204" pitchFamily="34" charset="0"/>
                <a:cs typeface="Arial" panose="020B0604020202020204" pitchFamily="34" charset="0"/>
              </a:rPr>
            </a:br>
            <a:r>
              <a:rPr lang="en-US" sz="1600" dirty="0">
                <a:latin typeface="Arial"/>
                <a:cs typeface="Arial"/>
              </a:rPr>
              <a:t>admission, role of stop smoking aids, and available support</a:t>
            </a:r>
          </a:p>
        </p:txBody>
      </p:sp>
      <p:sp>
        <p:nvSpPr>
          <p:cNvPr id="19" name="TextBox 18">
            <a:extLst>
              <a:ext uri="{FF2B5EF4-FFF2-40B4-BE49-F238E27FC236}">
                <a16:creationId xmlns:a16="http://schemas.microsoft.com/office/drawing/2014/main" id="{1CCD0867-1BD8-EA34-105D-5880A33C805C}"/>
              </a:ext>
            </a:extLst>
          </p:cNvPr>
          <p:cNvSpPr txBox="1"/>
          <p:nvPr/>
        </p:nvSpPr>
        <p:spPr bwMode="auto">
          <a:xfrm>
            <a:off x="1315397" y="3056802"/>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dirty="0">
                <a:ln>
                  <a:noFill/>
                </a:ln>
                <a:solidFill>
                  <a:schemeClr val="bg1"/>
                </a:solidFill>
                <a:effectLst/>
                <a:uLnTx/>
                <a:uFillTx/>
                <a:latin typeface="+mn-lt"/>
              </a:rPr>
              <a:t>2. </a:t>
            </a:r>
            <a:r>
              <a:rPr lang="en-US" sz="1600" b="1" dirty="0">
                <a:solidFill>
                  <a:schemeClr val="bg1"/>
                </a:solidFill>
                <a:latin typeface="+mn-lt"/>
              </a:rPr>
              <a:t>ADVISE</a:t>
            </a:r>
            <a:endParaRPr kumimoji="0" lang="en-US" sz="1600" b="1" i="0" u="none" strike="noStrike" kern="1200" cap="none" spc="0" normalizeH="0" baseline="0" noProof="0" dirty="0">
              <a:ln>
                <a:noFill/>
              </a:ln>
              <a:solidFill>
                <a:schemeClr val="bg1"/>
              </a:solidFill>
              <a:effectLst/>
              <a:uLnTx/>
              <a:uFillTx/>
              <a:latin typeface="+mn-lt"/>
            </a:endParaRPr>
          </a:p>
        </p:txBody>
      </p:sp>
      <p:pic>
        <p:nvPicPr>
          <p:cNvPr id="10" name="Picture 9">
            <a:extLst>
              <a:ext uri="{FF2B5EF4-FFF2-40B4-BE49-F238E27FC236}">
                <a16:creationId xmlns:a16="http://schemas.microsoft.com/office/drawing/2014/main" id="{0A0DE261-07EA-CE48-6302-8A7B2ED2E6C4}"/>
              </a:ext>
            </a:extLst>
          </p:cNvPr>
          <p:cNvPicPr>
            <a:picLocks noChangeAspect="1"/>
          </p:cNvPicPr>
          <p:nvPr/>
        </p:nvPicPr>
        <p:blipFill>
          <a:blip r:embed="rId6"/>
          <a:srcRect/>
          <a:stretch/>
        </p:blipFill>
        <p:spPr>
          <a:xfrm>
            <a:off x="696808" y="3885430"/>
            <a:ext cx="495300" cy="495300"/>
          </a:xfrm>
          <a:prstGeom prst="rect">
            <a:avLst/>
          </a:prstGeom>
          <a:effectLst>
            <a:outerShdw blurRad="190500" dist="50800" dir="5400000" algn="ctr" rotWithShape="0">
              <a:srgbClr val="000000">
                <a:alpha val="15000"/>
              </a:srgbClr>
            </a:outerShdw>
          </a:effectLst>
        </p:spPr>
      </p:pic>
      <p:sp>
        <p:nvSpPr>
          <p:cNvPr id="11" name="Text Placeholder 3">
            <a:extLst>
              <a:ext uri="{FF2B5EF4-FFF2-40B4-BE49-F238E27FC236}">
                <a16:creationId xmlns:a16="http://schemas.microsoft.com/office/drawing/2014/main" id="{89CB99A9-7C56-4BB7-C807-B80ABDF74819}"/>
              </a:ext>
            </a:extLst>
          </p:cNvPr>
          <p:cNvSpPr txBox="1">
            <a:spLocks/>
          </p:cNvSpPr>
          <p:nvPr/>
        </p:nvSpPr>
        <p:spPr bwMode="auto">
          <a:xfrm>
            <a:off x="2999501" y="3853505"/>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Initiate combination NRT and as appropriate consider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use of nicotine vape or nicotine analogues</a:t>
            </a:r>
          </a:p>
        </p:txBody>
      </p:sp>
      <p:sp>
        <p:nvSpPr>
          <p:cNvPr id="20" name="TextBox 19">
            <a:extLst>
              <a:ext uri="{FF2B5EF4-FFF2-40B4-BE49-F238E27FC236}">
                <a16:creationId xmlns:a16="http://schemas.microsoft.com/office/drawing/2014/main" id="{A63156AF-A59A-07B3-2B0D-E6B5E04DE0A0}"/>
              </a:ext>
            </a:extLst>
          </p:cNvPr>
          <p:cNvSpPr txBox="1"/>
          <p:nvPr/>
        </p:nvSpPr>
        <p:spPr bwMode="auto">
          <a:xfrm>
            <a:off x="1315397" y="3885430"/>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rPr>
              <a:t>3. TREAT</a:t>
            </a:r>
          </a:p>
        </p:txBody>
      </p:sp>
      <p:pic>
        <p:nvPicPr>
          <p:cNvPr id="13" name="Picture 12">
            <a:extLst>
              <a:ext uri="{FF2B5EF4-FFF2-40B4-BE49-F238E27FC236}">
                <a16:creationId xmlns:a16="http://schemas.microsoft.com/office/drawing/2014/main" id="{BDBF0B9C-172E-5022-65A8-2E522C5700DB}"/>
              </a:ext>
            </a:extLst>
          </p:cNvPr>
          <p:cNvPicPr>
            <a:picLocks noChangeAspect="1"/>
          </p:cNvPicPr>
          <p:nvPr/>
        </p:nvPicPr>
        <p:blipFill>
          <a:blip r:embed="rId7"/>
          <a:srcRect/>
          <a:stretch/>
        </p:blipFill>
        <p:spPr>
          <a:xfrm>
            <a:off x="696808" y="4714058"/>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067B2588-53C3-DA12-73BC-A4677C7777B9}"/>
              </a:ext>
            </a:extLst>
          </p:cNvPr>
          <p:cNvSpPr txBox="1">
            <a:spLocks/>
          </p:cNvSpPr>
          <p:nvPr/>
        </p:nvSpPr>
        <p:spPr bwMode="auto">
          <a:xfrm>
            <a:off x="2999501" y="4682133"/>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Inform patient they will be referred to the Tobacco Dependence Team. Use local pathway to refer/notify.  </a:t>
            </a:r>
          </a:p>
        </p:txBody>
      </p:sp>
      <p:sp>
        <p:nvSpPr>
          <p:cNvPr id="21" name="TextBox 20">
            <a:extLst>
              <a:ext uri="{FF2B5EF4-FFF2-40B4-BE49-F238E27FC236}">
                <a16:creationId xmlns:a16="http://schemas.microsoft.com/office/drawing/2014/main" id="{06C06AC8-B601-9CF1-EBBC-1427D9B14D9B}"/>
              </a:ext>
            </a:extLst>
          </p:cNvPr>
          <p:cNvSpPr txBox="1"/>
          <p:nvPr/>
        </p:nvSpPr>
        <p:spPr bwMode="auto">
          <a:xfrm>
            <a:off x="1315397" y="4714058"/>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rPr>
              <a:t>4. REFER</a:t>
            </a:r>
          </a:p>
        </p:txBody>
      </p:sp>
      <p:pic>
        <p:nvPicPr>
          <p:cNvPr id="16" name="Picture 15">
            <a:extLst>
              <a:ext uri="{FF2B5EF4-FFF2-40B4-BE49-F238E27FC236}">
                <a16:creationId xmlns:a16="http://schemas.microsoft.com/office/drawing/2014/main" id="{95767AE0-94F7-3CBF-CDB7-56BDCFCA86DD}"/>
              </a:ext>
            </a:extLst>
          </p:cNvPr>
          <p:cNvPicPr>
            <a:picLocks noChangeAspect="1"/>
          </p:cNvPicPr>
          <p:nvPr/>
        </p:nvPicPr>
        <p:blipFill>
          <a:blip r:embed="rId8"/>
          <a:srcRect/>
          <a:stretch/>
        </p:blipFill>
        <p:spPr>
          <a:xfrm>
            <a:off x="696808" y="5542685"/>
            <a:ext cx="495300" cy="495300"/>
          </a:xfrm>
          <a:prstGeom prst="rect">
            <a:avLst/>
          </a:prstGeom>
          <a:effectLst>
            <a:outerShdw blurRad="190500" dist="50800" dir="5400000" algn="ctr" rotWithShape="0">
              <a:srgbClr val="000000">
                <a:alpha val="15000"/>
              </a:srgbClr>
            </a:outerShdw>
          </a:effectLst>
        </p:spPr>
      </p:pic>
      <p:sp>
        <p:nvSpPr>
          <p:cNvPr id="17" name="Text Placeholder 3">
            <a:extLst>
              <a:ext uri="{FF2B5EF4-FFF2-40B4-BE49-F238E27FC236}">
                <a16:creationId xmlns:a16="http://schemas.microsoft.com/office/drawing/2014/main" id="{FD6EB93F-82A9-6905-5705-DA084868C7B1}"/>
              </a:ext>
            </a:extLst>
          </p:cNvPr>
          <p:cNvSpPr txBox="1">
            <a:spLocks/>
          </p:cNvSpPr>
          <p:nvPr/>
        </p:nvSpPr>
        <p:spPr bwMode="auto">
          <a:xfrm>
            <a:off x="2999501" y="5510760"/>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Tobacco dependence in the </a:t>
            </a:r>
            <a:r>
              <a:rPr lang="en-US" sz="1600" b="1" dirty="0">
                <a:latin typeface="Arial" panose="020B0604020202020204" pitchFamily="34" charset="0"/>
                <a:cs typeface="Arial" panose="020B0604020202020204" pitchFamily="34" charset="0"/>
              </a:rPr>
              <a:t>admission diagnosis</a:t>
            </a:r>
            <a:r>
              <a:rPr lang="en-US" sz="1600" dirty="0">
                <a:latin typeface="Arial" panose="020B0604020202020204" pitchFamily="34" charset="0"/>
                <a:cs typeface="Arial" panose="020B0604020202020204" pitchFamily="34" charset="0"/>
              </a:rPr>
              <a:t> list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a:t>
            </a:r>
            <a:r>
              <a:rPr lang="en-US" sz="1600" b="1" dirty="0">
                <a:latin typeface="Arial" panose="020B0604020202020204" pitchFamily="34" charset="0"/>
                <a:cs typeface="Arial" panose="020B0604020202020204" pitchFamily="34" charset="0"/>
              </a:rPr>
              <a:t>disease management plan </a:t>
            </a:r>
          </a:p>
        </p:txBody>
      </p:sp>
      <p:sp>
        <p:nvSpPr>
          <p:cNvPr id="22" name="TextBox 21">
            <a:extLst>
              <a:ext uri="{FF2B5EF4-FFF2-40B4-BE49-F238E27FC236}">
                <a16:creationId xmlns:a16="http://schemas.microsoft.com/office/drawing/2014/main" id="{956390A4-F361-F0D8-D1F1-04657B2F39B1}"/>
              </a:ext>
            </a:extLst>
          </p:cNvPr>
          <p:cNvSpPr txBox="1"/>
          <p:nvPr/>
        </p:nvSpPr>
        <p:spPr bwMode="auto">
          <a:xfrm>
            <a:off x="1315397" y="5542685"/>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rPr>
              <a:t>5. RECORD</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364106"/>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r>
              <a:rPr lang="en-US" dirty="0">
                <a:solidFill>
                  <a:srgbClr val="FB8802"/>
                </a:solidFill>
              </a:rPr>
              <a:t>Admission Bundle</a:t>
            </a:r>
            <a:br>
              <a:rPr lang="en-US" dirty="0">
                <a:solidFill>
                  <a:schemeClr val="tx1"/>
                </a:solidFill>
              </a:rPr>
            </a:br>
            <a:r>
              <a:rPr lang="en-US" sz="2100" b="0" dirty="0">
                <a:solidFill>
                  <a:schemeClr val="tx1"/>
                </a:solidFill>
              </a:rPr>
              <a:t>Brief intervention &amp; acute management of nicotine withdrawal</a:t>
            </a:r>
          </a:p>
        </p:txBody>
      </p:sp>
      <p:sp>
        <p:nvSpPr>
          <p:cNvPr id="29" name="Title 1">
            <a:extLst>
              <a:ext uri="{FF2B5EF4-FFF2-40B4-BE49-F238E27FC236}">
                <a16:creationId xmlns:a16="http://schemas.microsoft.com/office/drawing/2014/main" id="{10F7A93D-7029-2B6E-C3C9-2EC38EBBBFAB}"/>
              </a:ext>
            </a:extLst>
          </p:cNvPr>
          <p:cNvSpPr txBox="1">
            <a:spLocks/>
          </p:cNvSpPr>
          <p:nvPr/>
        </p:nvSpPr>
        <p:spPr>
          <a:xfrm>
            <a:off x="571500" y="1198756"/>
            <a:ext cx="7597227" cy="517763"/>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r>
              <a:rPr lang="en-US" sz="1600" dirty="0">
                <a:solidFill>
                  <a:schemeClr val="tx1"/>
                </a:solidFill>
                <a:latin typeface="Arial"/>
                <a:cs typeface="Arial"/>
              </a:rPr>
              <a:t>Responsible Team: </a:t>
            </a:r>
            <a:r>
              <a:rPr lang="en-US" sz="1600" dirty="0">
                <a:solidFill>
                  <a:schemeClr val="accent1"/>
                </a:solidFill>
                <a:latin typeface="Arial"/>
                <a:cs typeface="Arial"/>
              </a:rPr>
              <a:t>Admitting Team</a:t>
            </a:r>
            <a:r>
              <a:rPr lang="en-US" sz="1600" b="0" dirty="0">
                <a:solidFill>
                  <a:schemeClr val="accent1"/>
                </a:solidFill>
                <a:latin typeface="Arial"/>
                <a:cs typeface="Arial"/>
              </a:rPr>
              <a:t> </a:t>
            </a:r>
            <a:endParaRPr lang="en-US" sz="1600" b="0">
              <a:solidFill>
                <a:schemeClr val="accent1"/>
              </a:solidFill>
            </a:endParaRPr>
          </a:p>
          <a:p>
            <a:pPr marL="9525" indent="-9525"/>
            <a:r>
              <a:rPr lang="en-US" sz="1600" dirty="0">
                <a:solidFill>
                  <a:schemeClr val="tx1"/>
                </a:solidFill>
                <a:latin typeface="Arial"/>
                <a:cs typeface="Arial"/>
              </a:rPr>
              <a:t>Target for completion:</a:t>
            </a:r>
            <a:r>
              <a:rPr lang="en-US" sz="1600" b="0" dirty="0">
                <a:solidFill>
                  <a:schemeClr val="tx1"/>
                </a:solidFill>
                <a:latin typeface="Arial"/>
                <a:cs typeface="Arial"/>
              </a:rPr>
              <a:t> </a:t>
            </a:r>
            <a:r>
              <a:rPr lang="en-US" sz="1600" dirty="0">
                <a:solidFill>
                  <a:schemeClr val="accent1"/>
                </a:solidFill>
                <a:latin typeface="Arial"/>
                <a:cs typeface="Arial"/>
              </a:rPr>
              <a:t>As soon as possible; ideally within two hours of admission</a:t>
            </a:r>
            <a:endParaRPr lang="en-US">
              <a:solidFill>
                <a:schemeClr val="accent1"/>
              </a:solidFill>
            </a:endParaRPr>
          </a:p>
        </p:txBody>
      </p:sp>
    </p:spTree>
    <p:extLst>
      <p:ext uri="{BB962C8B-B14F-4D97-AF65-F5344CB8AC3E}">
        <p14:creationId xmlns:p14="http://schemas.microsoft.com/office/powerpoint/2010/main" val="3961464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24781-DE02-5803-4938-48A29F779F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ECC00F-4B33-5677-6944-1F8A9C787392}"/>
              </a:ext>
            </a:extLst>
          </p:cNvPr>
          <p:cNvSpPr>
            <a:spLocks noGrp="1"/>
          </p:cNvSpPr>
          <p:nvPr>
            <p:ph type="title"/>
          </p:nvPr>
        </p:nvSpPr>
        <p:spPr>
          <a:xfrm>
            <a:off x="457200" y="260350"/>
            <a:ext cx="8229600" cy="865188"/>
          </a:xfrm>
        </p:spPr>
        <p:txBody>
          <a:bodyPr/>
          <a:lstStyle/>
          <a:p>
            <a:pPr algn="ctr"/>
            <a:r>
              <a:rPr lang="en-GB" altLang="en-US" sz="2800" dirty="0">
                <a:latin typeface="+mn-lt"/>
                <a:ea typeface="ＭＳ Ｐゴシック"/>
                <a:cs typeface="Arial"/>
              </a:rPr>
              <a:t>Inpatient pathway</a:t>
            </a:r>
            <a:endParaRPr lang="en-GB" altLang="en-US" sz="2800" b="0" dirty="0">
              <a:latin typeface="+mn-lt"/>
              <a:ea typeface="ＭＳ Ｐゴシック"/>
              <a:cs typeface="Arial"/>
            </a:endParaRPr>
          </a:p>
        </p:txBody>
      </p:sp>
      <p:sp>
        <p:nvSpPr>
          <p:cNvPr id="3" name="Footer Placeholder 3">
            <a:extLst>
              <a:ext uri="{FF2B5EF4-FFF2-40B4-BE49-F238E27FC236}">
                <a16:creationId xmlns:a16="http://schemas.microsoft.com/office/drawing/2014/main" id="{A15B9C75-89FB-916F-63B5-FB6CF730FC37}"/>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pic>
        <p:nvPicPr>
          <p:cNvPr id="4" name="Picture 3">
            <a:extLst>
              <a:ext uri="{FF2B5EF4-FFF2-40B4-BE49-F238E27FC236}">
                <a16:creationId xmlns:a16="http://schemas.microsoft.com/office/drawing/2014/main" id="{9B3F2308-2581-F2C2-249E-BA7B2A260ACA}"/>
              </a:ext>
            </a:extLst>
          </p:cNvPr>
          <p:cNvPicPr>
            <a:picLocks noChangeAspect="1"/>
          </p:cNvPicPr>
          <p:nvPr/>
        </p:nvPicPr>
        <p:blipFill>
          <a:blip r:embed="rId3"/>
          <a:srcRect/>
          <a:stretch/>
        </p:blipFill>
        <p:spPr>
          <a:xfrm>
            <a:off x="515823" y="2478837"/>
            <a:ext cx="8050362" cy="2321714"/>
          </a:xfrm>
          <a:prstGeom prst="rect">
            <a:avLst/>
          </a:prstGeom>
        </p:spPr>
      </p:pic>
      <p:pic>
        <p:nvPicPr>
          <p:cNvPr id="6" name="Picture 5">
            <a:extLst>
              <a:ext uri="{FF2B5EF4-FFF2-40B4-BE49-F238E27FC236}">
                <a16:creationId xmlns:a16="http://schemas.microsoft.com/office/drawing/2014/main" id="{0978E35E-1BED-657F-9D4A-D94582283A7C}"/>
              </a:ext>
            </a:extLst>
          </p:cNvPr>
          <p:cNvPicPr>
            <a:picLocks noChangeAspect="1"/>
          </p:cNvPicPr>
          <p:nvPr/>
        </p:nvPicPr>
        <p:blipFill>
          <a:blip r:embed="rId4"/>
          <a:srcRect/>
          <a:stretch/>
        </p:blipFill>
        <p:spPr>
          <a:xfrm>
            <a:off x="515823" y="2478837"/>
            <a:ext cx="8050362" cy="2321713"/>
          </a:xfrm>
          <a:prstGeom prst="rect">
            <a:avLst/>
          </a:prstGeom>
        </p:spPr>
      </p:pic>
      <p:pic>
        <p:nvPicPr>
          <p:cNvPr id="7" name="Picture 6">
            <a:extLst>
              <a:ext uri="{FF2B5EF4-FFF2-40B4-BE49-F238E27FC236}">
                <a16:creationId xmlns:a16="http://schemas.microsoft.com/office/drawing/2014/main" id="{3ADF2DDC-B00A-4A33-7169-4EFC0669E425}"/>
              </a:ext>
            </a:extLst>
          </p:cNvPr>
          <p:cNvPicPr>
            <a:picLocks noChangeAspect="1"/>
          </p:cNvPicPr>
          <p:nvPr/>
        </p:nvPicPr>
        <p:blipFill>
          <a:blip r:embed="rId5"/>
          <a:srcRect/>
          <a:stretch/>
        </p:blipFill>
        <p:spPr>
          <a:xfrm>
            <a:off x="515823" y="2478837"/>
            <a:ext cx="8050362" cy="2321713"/>
          </a:xfrm>
          <a:prstGeom prst="rect">
            <a:avLst/>
          </a:prstGeom>
        </p:spPr>
      </p:pic>
      <p:pic>
        <p:nvPicPr>
          <p:cNvPr id="8" name="Picture 7">
            <a:extLst>
              <a:ext uri="{FF2B5EF4-FFF2-40B4-BE49-F238E27FC236}">
                <a16:creationId xmlns:a16="http://schemas.microsoft.com/office/drawing/2014/main" id="{7F839AC4-CF63-16CA-EBE6-25B184AF88B4}"/>
              </a:ext>
            </a:extLst>
          </p:cNvPr>
          <p:cNvPicPr>
            <a:picLocks noChangeAspect="1"/>
          </p:cNvPicPr>
          <p:nvPr/>
        </p:nvPicPr>
        <p:blipFill>
          <a:blip r:embed="rId6"/>
          <a:srcRect/>
          <a:stretch/>
        </p:blipFill>
        <p:spPr>
          <a:xfrm>
            <a:off x="515823" y="2478837"/>
            <a:ext cx="8050362" cy="2321713"/>
          </a:xfrm>
          <a:prstGeom prst="rect">
            <a:avLst/>
          </a:prstGeom>
        </p:spPr>
      </p:pic>
      <p:pic>
        <p:nvPicPr>
          <p:cNvPr id="9" name="Picture 8">
            <a:extLst>
              <a:ext uri="{FF2B5EF4-FFF2-40B4-BE49-F238E27FC236}">
                <a16:creationId xmlns:a16="http://schemas.microsoft.com/office/drawing/2014/main" id="{D8A60674-4188-23C2-BF1C-E86810E283E8}"/>
              </a:ext>
            </a:extLst>
          </p:cNvPr>
          <p:cNvPicPr>
            <a:picLocks noChangeAspect="1"/>
          </p:cNvPicPr>
          <p:nvPr/>
        </p:nvPicPr>
        <p:blipFill>
          <a:blip r:embed="rId7"/>
          <a:srcRect/>
          <a:stretch/>
        </p:blipFill>
        <p:spPr>
          <a:xfrm>
            <a:off x="515823" y="2478837"/>
            <a:ext cx="8050362" cy="2321713"/>
          </a:xfrm>
          <a:prstGeom prst="rect">
            <a:avLst/>
          </a:prstGeom>
        </p:spPr>
      </p:pic>
      <p:pic>
        <p:nvPicPr>
          <p:cNvPr id="10" name="Picture 9">
            <a:extLst>
              <a:ext uri="{FF2B5EF4-FFF2-40B4-BE49-F238E27FC236}">
                <a16:creationId xmlns:a16="http://schemas.microsoft.com/office/drawing/2014/main" id="{3C841829-5BBD-B868-3661-BC7E2568A4BC}"/>
              </a:ext>
            </a:extLst>
          </p:cNvPr>
          <p:cNvPicPr>
            <a:picLocks noChangeAspect="1"/>
          </p:cNvPicPr>
          <p:nvPr/>
        </p:nvPicPr>
        <p:blipFill>
          <a:blip r:embed="rId8"/>
          <a:srcRect/>
          <a:stretch/>
        </p:blipFill>
        <p:spPr>
          <a:xfrm>
            <a:off x="515823" y="2478837"/>
            <a:ext cx="8050362" cy="2321713"/>
          </a:xfrm>
          <a:prstGeom prst="rect">
            <a:avLst/>
          </a:prstGeom>
        </p:spPr>
      </p:pic>
    </p:spTree>
    <p:extLst>
      <p:ext uri="{BB962C8B-B14F-4D97-AF65-F5344CB8AC3E}">
        <p14:creationId xmlns:p14="http://schemas.microsoft.com/office/powerpoint/2010/main" val="130091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ABCFB5-DCFC-5922-B25B-F0ED7410343D}"/>
              </a:ext>
            </a:extLst>
          </p:cNvPr>
          <p:cNvPicPr>
            <a:picLocks noChangeAspect="1"/>
          </p:cNvPicPr>
          <p:nvPr/>
        </p:nvPicPr>
        <p:blipFill>
          <a:blip r:embed="rId3"/>
          <a:srcRect/>
          <a:stretch/>
        </p:blipFill>
        <p:spPr>
          <a:xfrm>
            <a:off x="0" y="0"/>
            <a:ext cx="9144000" cy="6858000"/>
          </a:xfrm>
          <a:prstGeom prst="rect">
            <a:avLst/>
          </a:prstGeom>
        </p:spPr>
      </p:pic>
      <p:sp>
        <p:nvSpPr>
          <p:cNvPr id="4" name="Text Placeholder 3">
            <a:extLst>
              <a:ext uri="{FF2B5EF4-FFF2-40B4-BE49-F238E27FC236}">
                <a16:creationId xmlns:a16="http://schemas.microsoft.com/office/drawing/2014/main" id="{143141F1-0902-C647-52CA-E560E0474BCB}"/>
              </a:ext>
            </a:extLst>
          </p:cNvPr>
          <p:cNvSpPr txBox="1">
            <a:spLocks/>
          </p:cNvSpPr>
          <p:nvPr/>
        </p:nvSpPr>
        <p:spPr bwMode="auto">
          <a:xfrm>
            <a:off x="1943928" y="2338599"/>
            <a:ext cx="5411732" cy="17316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200"/>
              </a:lnSpc>
              <a:spcBef>
                <a:spcPts val="0"/>
              </a:spcBef>
              <a:spcAft>
                <a:spcPts val="1200"/>
              </a:spcAft>
              <a:buClr>
                <a:srgbClr val="F79644"/>
              </a:buClr>
              <a:buNone/>
              <a:tabLst>
                <a:tab pos="1285875" algn="l"/>
              </a:tabLst>
            </a:pPr>
            <a:r>
              <a:rPr lang="en-US" sz="2400" b="1" dirty="0">
                <a:solidFill>
                  <a:schemeClr val="accent1"/>
                </a:solidFill>
                <a:latin typeface="Arial"/>
                <a:cs typeface="Arial"/>
              </a:rPr>
              <a:t>We know that advice from </a:t>
            </a:r>
            <a:br>
              <a:rPr lang="en-US" sz="2400" b="1" dirty="0">
                <a:latin typeface="Arial" panose="020B0604020202020204" pitchFamily="34" charset="0"/>
                <a:cs typeface="Arial" panose="020B0604020202020204" pitchFamily="34" charset="0"/>
              </a:rPr>
            </a:br>
            <a:r>
              <a:rPr lang="en-US" sz="2400" b="1" dirty="0">
                <a:solidFill>
                  <a:schemeClr val="accent1"/>
                </a:solidFill>
                <a:latin typeface="Arial"/>
                <a:cs typeface="Arial"/>
              </a:rPr>
              <a:t>a healthcare professional significantly increases </a:t>
            </a:r>
            <a:br>
              <a:rPr lang="en-US" sz="2400" b="1" dirty="0">
                <a:latin typeface="Arial" panose="020B0604020202020204" pitchFamily="34" charset="0"/>
                <a:cs typeface="Arial" panose="020B0604020202020204" pitchFamily="34" charset="0"/>
              </a:rPr>
            </a:br>
            <a:r>
              <a:rPr lang="en-US" sz="2400" b="1" dirty="0">
                <a:solidFill>
                  <a:schemeClr val="accent1"/>
                </a:solidFill>
                <a:latin typeface="Arial"/>
                <a:cs typeface="Arial"/>
              </a:rPr>
              <a:t>patient motivation to stop smoking</a:t>
            </a:r>
          </a:p>
        </p:txBody>
      </p:sp>
      <p:sp>
        <p:nvSpPr>
          <p:cNvPr id="5" name="Text Placeholder 3">
            <a:extLst>
              <a:ext uri="{FF2B5EF4-FFF2-40B4-BE49-F238E27FC236}">
                <a16:creationId xmlns:a16="http://schemas.microsoft.com/office/drawing/2014/main" id="{83959B54-6DEB-42F0-FD31-B303D79E5BCF}"/>
              </a:ext>
            </a:extLst>
          </p:cNvPr>
          <p:cNvSpPr txBox="1">
            <a:spLocks/>
          </p:cNvSpPr>
          <p:nvPr/>
        </p:nvSpPr>
        <p:spPr bwMode="auto">
          <a:xfrm>
            <a:off x="2484255" y="4220547"/>
            <a:ext cx="4871405" cy="5294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200"/>
              </a:lnSpc>
              <a:spcBef>
                <a:spcPts val="0"/>
              </a:spcBef>
              <a:spcAft>
                <a:spcPts val="1200"/>
              </a:spcAft>
              <a:buClr>
                <a:srgbClr val="F79644"/>
              </a:buClr>
              <a:buFont typeface="Lucida Grande" panose="020B0600040502020204" pitchFamily="34" charset="0"/>
              <a:buNone/>
              <a:tabLst>
                <a:tab pos="1285875" algn="l"/>
              </a:tabLst>
            </a:pPr>
            <a:r>
              <a:rPr lang="en-US" sz="2400" b="1">
                <a:latin typeface="Arial" panose="020B0604020202020204" pitchFamily="34" charset="0"/>
                <a:cs typeface="Arial" panose="020B0604020202020204" pitchFamily="34" charset="0"/>
              </a:rPr>
              <a:t>You can make a difference.</a:t>
            </a:r>
          </a:p>
        </p:txBody>
      </p:sp>
    </p:spTree>
    <p:extLst>
      <p:ext uri="{BB962C8B-B14F-4D97-AF65-F5344CB8AC3E}">
        <p14:creationId xmlns:p14="http://schemas.microsoft.com/office/powerpoint/2010/main" val="994712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p:txBody>
          <a:bodyPr/>
          <a:lstStyle/>
          <a:p>
            <a:r>
              <a:rPr lang="en-US" dirty="0"/>
              <a:t>Digital housekeeping</a:t>
            </a:r>
          </a:p>
        </p:txBody>
      </p:sp>
      <p:sp>
        <p:nvSpPr>
          <p:cNvPr id="2" name="TextBox 1">
            <a:extLst>
              <a:ext uri="{FF2B5EF4-FFF2-40B4-BE49-F238E27FC236}">
                <a16:creationId xmlns:a16="http://schemas.microsoft.com/office/drawing/2014/main" id="{EB49E4E3-882B-8D42-A30B-1CEABBBD2E73}"/>
              </a:ext>
            </a:extLst>
          </p:cNvPr>
          <p:cNvSpPr txBox="1"/>
          <p:nvPr/>
        </p:nvSpPr>
        <p:spPr bwMode="auto">
          <a:xfrm>
            <a:off x="996043" y="64661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2E046348-8986-83E8-8AC4-D02F52A0ABCB}"/>
              </a:ext>
            </a:extLst>
          </p:cNvPr>
          <p:cNvSpPr txBox="1"/>
          <p:nvPr/>
        </p:nvSpPr>
        <p:spPr bwMode="auto">
          <a:xfrm>
            <a:off x="1153117" y="2473983"/>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1.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Camera</a:t>
            </a:r>
          </a:p>
        </p:txBody>
      </p:sp>
      <p:cxnSp>
        <p:nvCxnSpPr>
          <p:cNvPr id="6" name="Straight Arrow Connector 5">
            <a:extLst>
              <a:ext uri="{FF2B5EF4-FFF2-40B4-BE49-F238E27FC236}">
                <a16:creationId xmlns:a16="http://schemas.microsoft.com/office/drawing/2014/main" id="{357107EE-9567-DC61-D6B3-4FBA97B748CD}"/>
              </a:ext>
            </a:extLst>
          </p:cNvPr>
          <p:cNvCxnSpPr>
            <a:cxnSpLocks/>
          </p:cNvCxnSpPr>
          <p:nvPr/>
        </p:nvCxnSpPr>
        <p:spPr>
          <a:xfrm>
            <a:off x="1766679" y="2795476"/>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630E757-933B-3683-0205-40E56C857E14}"/>
              </a:ext>
            </a:extLst>
          </p:cNvPr>
          <p:cNvSpPr txBox="1"/>
          <p:nvPr/>
        </p:nvSpPr>
        <p:spPr bwMode="auto">
          <a:xfrm>
            <a:off x="4152682" y="246925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3.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Chat</a:t>
            </a:r>
          </a:p>
        </p:txBody>
      </p:sp>
      <p:cxnSp>
        <p:nvCxnSpPr>
          <p:cNvPr id="9" name="Straight Arrow Connector 8">
            <a:extLst>
              <a:ext uri="{FF2B5EF4-FFF2-40B4-BE49-F238E27FC236}">
                <a16:creationId xmlns:a16="http://schemas.microsoft.com/office/drawing/2014/main" id="{FFBD63EB-78AA-0DF7-B8A6-EDF6C106DC63}"/>
              </a:ext>
            </a:extLst>
          </p:cNvPr>
          <p:cNvCxnSpPr>
            <a:cxnSpLocks/>
          </p:cNvCxnSpPr>
          <p:nvPr/>
        </p:nvCxnSpPr>
        <p:spPr>
          <a:xfrm>
            <a:off x="4737617" y="2810024"/>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5AB7B8F3-BAD8-2888-29F5-6953BCAC29B5}"/>
              </a:ext>
            </a:extLst>
          </p:cNvPr>
          <p:cNvSpPr txBox="1"/>
          <p:nvPr/>
        </p:nvSpPr>
        <p:spPr bwMode="auto">
          <a:xfrm>
            <a:off x="7362124" y="246925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6.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Hang up</a:t>
            </a:r>
          </a:p>
        </p:txBody>
      </p:sp>
      <p:cxnSp>
        <p:nvCxnSpPr>
          <p:cNvPr id="11" name="Straight Arrow Connector 10">
            <a:extLst>
              <a:ext uri="{FF2B5EF4-FFF2-40B4-BE49-F238E27FC236}">
                <a16:creationId xmlns:a16="http://schemas.microsoft.com/office/drawing/2014/main" id="{5F33C849-46D4-6C3E-501D-9350B97B3327}"/>
              </a:ext>
            </a:extLst>
          </p:cNvPr>
          <p:cNvCxnSpPr>
            <a:cxnSpLocks/>
          </p:cNvCxnSpPr>
          <p:nvPr/>
        </p:nvCxnSpPr>
        <p:spPr>
          <a:xfrm>
            <a:off x="8029972" y="2814412"/>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0E0DA971-03F7-6B4C-65F2-C8DD8F67DDBC}"/>
              </a:ext>
            </a:extLst>
          </p:cNvPr>
          <p:cNvSpPr txBox="1"/>
          <p:nvPr/>
        </p:nvSpPr>
        <p:spPr bwMode="auto">
          <a:xfrm>
            <a:off x="533272" y="420414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2.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Mic</a:t>
            </a:r>
          </a:p>
        </p:txBody>
      </p:sp>
      <p:cxnSp>
        <p:nvCxnSpPr>
          <p:cNvPr id="23" name="Straight Arrow Connector 22">
            <a:extLst>
              <a:ext uri="{FF2B5EF4-FFF2-40B4-BE49-F238E27FC236}">
                <a16:creationId xmlns:a16="http://schemas.microsoft.com/office/drawing/2014/main" id="{8C000C3A-D3DA-FD41-CAA6-C292F69949B4}"/>
              </a:ext>
            </a:extLst>
          </p:cNvPr>
          <p:cNvCxnSpPr>
            <a:cxnSpLocks/>
          </p:cNvCxnSpPr>
          <p:nvPr/>
        </p:nvCxnSpPr>
        <p:spPr>
          <a:xfrm>
            <a:off x="1109336"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6E885B10-119B-64F9-3BB7-CFB6062F69EC}"/>
              </a:ext>
            </a:extLst>
          </p:cNvPr>
          <p:cNvSpPr txBox="1"/>
          <p:nvPr/>
        </p:nvSpPr>
        <p:spPr bwMode="auto">
          <a:xfrm>
            <a:off x="2123728" y="4143010"/>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4.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Participant list</a:t>
            </a:r>
          </a:p>
        </p:txBody>
      </p:sp>
      <p:cxnSp>
        <p:nvCxnSpPr>
          <p:cNvPr id="26" name="Straight Arrow Connector 25">
            <a:extLst>
              <a:ext uri="{FF2B5EF4-FFF2-40B4-BE49-F238E27FC236}">
                <a16:creationId xmlns:a16="http://schemas.microsoft.com/office/drawing/2014/main" id="{E2934A71-D86F-9174-6BD0-859EB54ADED9}"/>
              </a:ext>
            </a:extLst>
          </p:cNvPr>
          <p:cNvCxnSpPr>
            <a:cxnSpLocks/>
          </p:cNvCxnSpPr>
          <p:nvPr/>
        </p:nvCxnSpPr>
        <p:spPr>
          <a:xfrm>
            <a:off x="3496656"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3BD9A642-032E-B4FE-8054-DFA9C014360F}"/>
              </a:ext>
            </a:extLst>
          </p:cNvPr>
          <p:cNvSpPr txBox="1"/>
          <p:nvPr/>
        </p:nvSpPr>
        <p:spPr bwMode="auto">
          <a:xfrm>
            <a:off x="3931881" y="4247801"/>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5.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Reactions</a:t>
            </a:r>
          </a:p>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lang="en-US" sz="1200" b="1" dirty="0">
                <a:latin typeface="Arial" panose="020B0604020202020204" pitchFamily="34" charset="0"/>
                <a:cs typeface="Arial" panose="020B0604020202020204" pitchFamily="34" charset="0"/>
              </a:rPr>
              <a:t>(including raise hand)</a:t>
            </a:r>
            <a:endPar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28" name="Straight Arrow Connector 27">
            <a:extLst>
              <a:ext uri="{FF2B5EF4-FFF2-40B4-BE49-F238E27FC236}">
                <a16:creationId xmlns:a16="http://schemas.microsoft.com/office/drawing/2014/main" id="{C929C933-73F9-42BC-3FFF-425F4BF095ED}"/>
              </a:ext>
            </a:extLst>
          </p:cNvPr>
          <p:cNvCxnSpPr>
            <a:cxnSpLocks/>
          </p:cNvCxnSpPr>
          <p:nvPr/>
        </p:nvCxnSpPr>
        <p:spPr>
          <a:xfrm>
            <a:off x="5308177"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pic>
        <p:nvPicPr>
          <p:cNvPr id="29" name="Picture 28">
            <a:extLst>
              <a:ext uri="{FF2B5EF4-FFF2-40B4-BE49-F238E27FC236}">
                <a16:creationId xmlns:a16="http://schemas.microsoft.com/office/drawing/2014/main" id="{F453F556-AFF6-6AFA-65AD-C3AB57B4254C}"/>
              </a:ext>
            </a:extLst>
          </p:cNvPr>
          <p:cNvPicPr>
            <a:picLocks noChangeAspect="1"/>
          </p:cNvPicPr>
          <p:nvPr/>
        </p:nvPicPr>
        <p:blipFill rotWithShape="1">
          <a:blip r:embed="rId3"/>
          <a:srcRect l="1000" t="9948" r="778" b="-2911"/>
          <a:stretch/>
        </p:blipFill>
        <p:spPr>
          <a:xfrm>
            <a:off x="813344" y="3300524"/>
            <a:ext cx="7528531" cy="400242"/>
          </a:xfrm>
          <a:prstGeom prst="rect">
            <a:avLst/>
          </a:prstGeom>
        </p:spPr>
      </p:pic>
      <p:sp>
        <p:nvSpPr>
          <p:cNvPr id="4" name="Footer Placeholder 3">
            <a:extLst>
              <a:ext uri="{FF2B5EF4-FFF2-40B4-BE49-F238E27FC236}">
                <a16:creationId xmlns:a16="http://schemas.microsoft.com/office/drawing/2014/main" id="{25BA1E7D-A4A6-E2B4-043C-933C5A08757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9701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3715451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BD399C6A-167B-9202-7AC7-9D88B307849B}"/>
              </a:ext>
            </a:extLst>
          </p:cNvPr>
          <p:cNvSpPr>
            <a:spLocks noGrp="1"/>
          </p:cNvSpPr>
          <p:nvPr>
            <p:ph type="subTitle" idx="1"/>
          </p:nvPr>
        </p:nvSpPr>
        <p:spPr/>
        <p:txBody>
          <a:bodyPr/>
          <a:lstStyle/>
          <a:p>
            <a:r>
              <a:rPr lang="en-GB" dirty="0"/>
              <a:t>Behaviour change techniques </a:t>
            </a:r>
            <a:br>
              <a:rPr lang="en-GB" dirty="0"/>
            </a:br>
            <a:r>
              <a:rPr lang="en-GB" dirty="0"/>
              <a:t>and core communication skills</a:t>
            </a:r>
          </a:p>
          <a:p>
            <a:endParaRPr lang="en-GB" dirty="0"/>
          </a:p>
        </p:txBody>
      </p:sp>
    </p:spTree>
    <p:extLst>
      <p:ext uri="{BB962C8B-B14F-4D97-AF65-F5344CB8AC3E}">
        <p14:creationId xmlns:p14="http://schemas.microsoft.com/office/powerpoint/2010/main" val="24120953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985E336-DC03-9F28-726E-1398A799C088}"/>
              </a:ext>
            </a:extLst>
          </p:cNvPr>
          <p:cNvSpPr/>
          <p:nvPr/>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E7698292-7DBB-A443-9CF4-381E122FA49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a:xfrm>
            <a:off x="952500" y="838201"/>
            <a:ext cx="7200900" cy="502567"/>
          </a:xfrm>
        </p:spPr>
        <p:txBody>
          <a:bodyPr/>
          <a:lstStyle/>
          <a:p>
            <a:r>
              <a:rPr lang="en-US">
                <a:solidFill>
                  <a:schemeClr val="bg1"/>
                </a:solidFill>
              </a:rPr>
              <a:t>Behavioural support</a:t>
            </a: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952500" y="1362338"/>
            <a:ext cx="7200900" cy="1101894"/>
          </a:xfrm>
        </p:spPr>
        <p:txBody>
          <a:bodyPr/>
          <a:lstStyle/>
          <a:p>
            <a:r>
              <a:rPr lang="en-US" i="1">
                <a:solidFill>
                  <a:schemeClr val="accent3"/>
                </a:solidFill>
                <a:latin typeface="Arial"/>
                <a:cs typeface="Arial"/>
              </a:rPr>
              <a:t>What do most people think </a:t>
            </a:r>
            <a:br>
              <a:rPr lang="en-US" i="1"/>
            </a:br>
            <a:r>
              <a:rPr lang="en-US" i="1">
                <a:solidFill>
                  <a:schemeClr val="accent3"/>
                </a:solidFill>
                <a:latin typeface="Arial"/>
                <a:cs typeface="Arial"/>
              </a:rPr>
              <a:t>that we do with people who smoke?</a:t>
            </a:r>
            <a:endParaRPr lang="en-US">
              <a:solidFill>
                <a:schemeClr val="accent3"/>
              </a:solidFill>
              <a:latin typeface="Arial"/>
              <a:cs typeface="Arial"/>
            </a:endParaRPr>
          </a:p>
          <a:p>
            <a:endParaRPr lang="en-US"/>
          </a:p>
          <a:p>
            <a:endParaRPr lang="en-US"/>
          </a:p>
        </p:txBody>
      </p:sp>
      <p:sp>
        <p:nvSpPr>
          <p:cNvPr id="6" name="Subtitle 2">
            <a:extLst>
              <a:ext uri="{FF2B5EF4-FFF2-40B4-BE49-F238E27FC236}">
                <a16:creationId xmlns:a16="http://schemas.microsoft.com/office/drawing/2014/main" id="{F251433A-93AA-7765-1D30-CBBC7CC9BD83}"/>
              </a:ext>
            </a:extLst>
          </p:cNvPr>
          <p:cNvSpPr txBox="1">
            <a:spLocks/>
          </p:cNvSpPr>
          <p:nvPr/>
        </p:nvSpPr>
        <p:spPr bwMode="auto">
          <a:xfrm>
            <a:off x="952500" y="2702170"/>
            <a:ext cx="7200900" cy="16761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chemeClr val="accent3"/>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accent3"/>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a:t>That we tell people that </a:t>
            </a:r>
            <a:br>
              <a:rPr lang="en-US"/>
            </a:br>
            <a:r>
              <a:rPr lang="en-US"/>
              <a:t>smoking is bad for them </a:t>
            </a:r>
            <a:br>
              <a:rPr lang="en-US"/>
            </a:br>
            <a:r>
              <a:rPr lang="en-US"/>
              <a:t>and that they should quit.</a:t>
            </a:r>
          </a:p>
          <a:p>
            <a:endParaRPr lang="en-US"/>
          </a:p>
          <a:p>
            <a:endParaRPr lang="en-US"/>
          </a:p>
          <a:p>
            <a:endParaRPr lang="en-US"/>
          </a:p>
        </p:txBody>
      </p:sp>
    </p:spTree>
    <p:extLst>
      <p:ext uri="{BB962C8B-B14F-4D97-AF65-F5344CB8AC3E}">
        <p14:creationId xmlns:p14="http://schemas.microsoft.com/office/powerpoint/2010/main" val="203279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BC609-D5CF-714C-85D2-39AD4A74A3C4}"/>
              </a:ext>
            </a:extLst>
          </p:cNvPr>
          <p:cNvSpPr>
            <a:spLocks noGrp="1"/>
          </p:cNvSpPr>
          <p:nvPr>
            <p:ph type="title"/>
          </p:nvPr>
        </p:nvSpPr>
        <p:spPr/>
        <p:txBody>
          <a:bodyPr/>
          <a:lstStyle/>
          <a:p>
            <a:r>
              <a:rPr lang="en-US"/>
              <a:t>The importance of behavioural support</a:t>
            </a:r>
          </a:p>
        </p:txBody>
      </p:sp>
      <p:sp>
        <p:nvSpPr>
          <p:cNvPr id="3" name="Text Placeholder 2">
            <a:extLst>
              <a:ext uri="{FF2B5EF4-FFF2-40B4-BE49-F238E27FC236}">
                <a16:creationId xmlns:a16="http://schemas.microsoft.com/office/drawing/2014/main" id="{C34B81E8-93D6-6926-8FD9-DEC4156D9673}"/>
              </a:ext>
            </a:extLst>
          </p:cNvPr>
          <p:cNvSpPr>
            <a:spLocks noGrp="1"/>
          </p:cNvSpPr>
          <p:nvPr>
            <p:ph type="body" idx="12"/>
          </p:nvPr>
        </p:nvSpPr>
        <p:spPr/>
        <p:txBody>
          <a:bodyPr/>
          <a:lstStyle/>
          <a:p>
            <a:pPr>
              <a:spcAft>
                <a:spcPts val="1500"/>
              </a:spcAft>
            </a:pPr>
            <a:r>
              <a:rPr lang="en-US" dirty="0"/>
              <a:t>Medications roughly double or triple someone’s chances of stopping smoking</a:t>
            </a:r>
          </a:p>
          <a:p>
            <a:pPr>
              <a:spcAft>
                <a:spcPts val="1500"/>
              </a:spcAft>
            </a:pPr>
            <a:r>
              <a:rPr lang="en-US" b="1" dirty="0">
                <a:solidFill>
                  <a:schemeClr val="accent1"/>
                </a:solidFill>
              </a:rPr>
              <a:t>So does behavioural support!</a:t>
            </a:r>
          </a:p>
          <a:p>
            <a:pPr>
              <a:spcAft>
                <a:spcPts val="1500"/>
              </a:spcAft>
            </a:pPr>
            <a:r>
              <a:rPr lang="en-US" dirty="0"/>
              <a:t>But what are the active ingredients of behavioural support…</a:t>
            </a:r>
          </a:p>
        </p:txBody>
      </p:sp>
      <p:sp>
        <p:nvSpPr>
          <p:cNvPr id="5" name="Footer Placeholder 3">
            <a:extLst>
              <a:ext uri="{FF2B5EF4-FFF2-40B4-BE49-F238E27FC236}">
                <a16:creationId xmlns:a16="http://schemas.microsoft.com/office/drawing/2014/main" id="{4F9FF4A2-9289-05EA-71D4-08143D17A00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495962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E8BF9D-58DE-1620-F6F1-6047A28AC304}"/>
              </a:ext>
            </a:extLst>
          </p:cNvPr>
          <p:cNvPicPr>
            <a:picLocks noChangeAspect="1"/>
          </p:cNvPicPr>
          <p:nvPr/>
        </p:nvPicPr>
        <p:blipFill>
          <a:blip r:embed="rId3"/>
          <a:stretch>
            <a:fillRect/>
          </a:stretch>
        </p:blipFill>
        <p:spPr>
          <a:xfrm>
            <a:off x="0" y="0"/>
            <a:ext cx="9144000" cy="6858000"/>
          </a:xfrm>
          <a:prstGeom prst="rect">
            <a:avLst/>
          </a:prstGeom>
        </p:spPr>
      </p:pic>
      <p:sp>
        <p:nvSpPr>
          <p:cNvPr id="5" name="Freeform 4">
            <a:extLst>
              <a:ext uri="{FF2B5EF4-FFF2-40B4-BE49-F238E27FC236}">
                <a16:creationId xmlns:a16="http://schemas.microsoft.com/office/drawing/2014/main" id="{1EF0F783-0E1B-A575-05C5-ECBF1695A543}"/>
              </a:ext>
            </a:extLst>
          </p:cNvPr>
          <p:cNvSpPr/>
          <p:nvPr/>
        </p:nvSpPr>
        <p:spPr>
          <a:xfrm>
            <a:off x="4447006" y="1663953"/>
            <a:ext cx="3309811" cy="3223646"/>
          </a:xfrm>
          <a:custGeom>
            <a:avLst/>
            <a:gdLst>
              <a:gd name="connsiteX0" fmla="*/ 0 w 3046174"/>
              <a:gd name="connsiteY0" fmla="*/ 1523087 h 3046174"/>
              <a:gd name="connsiteX1" fmla="*/ 1523087 w 3046174"/>
              <a:gd name="connsiteY1" fmla="*/ 0 h 3046174"/>
              <a:gd name="connsiteX2" fmla="*/ 3046174 w 3046174"/>
              <a:gd name="connsiteY2" fmla="*/ 1523087 h 3046174"/>
              <a:gd name="connsiteX3" fmla="*/ 1523087 w 3046174"/>
              <a:gd name="connsiteY3" fmla="*/ 3046174 h 3046174"/>
              <a:gd name="connsiteX4" fmla="*/ 0 w 3046174"/>
              <a:gd name="connsiteY4" fmla="*/ 1523087 h 3046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6174" h="3046174">
                <a:moveTo>
                  <a:pt x="0" y="1523087"/>
                </a:moveTo>
                <a:cubicBezTo>
                  <a:pt x="0" y="681909"/>
                  <a:pt x="681909" y="0"/>
                  <a:pt x="1523087" y="0"/>
                </a:cubicBezTo>
                <a:cubicBezTo>
                  <a:pt x="2364265" y="0"/>
                  <a:pt x="3046174" y="681909"/>
                  <a:pt x="3046174" y="1523087"/>
                </a:cubicBezTo>
                <a:cubicBezTo>
                  <a:pt x="3046174" y="2364265"/>
                  <a:pt x="2364265" y="3046174"/>
                  <a:pt x="1523087" y="3046174"/>
                </a:cubicBezTo>
                <a:cubicBezTo>
                  <a:pt x="681909" y="3046174"/>
                  <a:pt x="0" y="2364265"/>
                  <a:pt x="0" y="1523087"/>
                </a:cubicBezTo>
                <a:close/>
              </a:path>
            </a:pathLst>
          </a:custGeom>
          <a:solidFill>
            <a:schemeClr val="bg1"/>
          </a:solidFill>
          <a:effectLst>
            <a:glow rad="1270000">
              <a:schemeClr val="bg1">
                <a:alpha val="0"/>
              </a:schemeClr>
            </a:glow>
            <a:outerShdw blurRad="317500" dist="63500" dir="5400000" algn="ctr" rotWithShape="0">
              <a:srgbClr val="000000">
                <a:alpha val="50082"/>
              </a:srgbClr>
            </a:outerShdw>
          </a:effectLst>
        </p:spPr>
        <p:style>
          <a:lnRef idx="0">
            <a:schemeClr val="lt1">
              <a:hueOff val="0"/>
              <a:satOff val="0"/>
              <a:lumOff val="0"/>
              <a:alphaOff val="0"/>
            </a:schemeClr>
          </a:lnRef>
          <a:fillRef idx="3">
            <a:scrgbClr r="0" g="0" b="0"/>
          </a:fillRef>
          <a:effectRef idx="0">
            <a:scrgbClr r="0" g="0" b="0"/>
          </a:effectRef>
          <a:fontRef idx="minor">
            <a:schemeClr val="tx1"/>
          </a:fontRef>
        </p:style>
        <p:txBody>
          <a:bodyPr spcFirstLastPara="0" vert="horz" wrap="square" lIns="476582" tIns="476582" rIns="476582" bIns="476582" numCol="1" spcCol="1270" anchor="ctr" anchorCtr="0">
            <a:noAutofit/>
          </a:bodyPr>
          <a:lstStyle/>
          <a:p>
            <a:pPr marL="0" lvl="0" indent="0" algn="ctr" defTabSz="1066800">
              <a:lnSpc>
                <a:spcPct val="90000"/>
              </a:lnSpc>
              <a:spcBef>
                <a:spcPct val="0"/>
              </a:spcBef>
              <a:spcAft>
                <a:spcPct val="35000"/>
              </a:spcAft>
              <a:buNone/>
            </a:pPr>
            <a:r>
              <a:rPr lang="en-US" sz="2400" b="1" i="0" kern="1200">
                <a:solidFill>
                  <a:schemeClr val="accent1"/>
                </a:solidFill>
                <a:latin typeface="Arial" panose="020B0604020202020204" pitchFamily="34" charset="0"/>
                <a:cs typeface="Arial" panose="020B0604020202020204" pitchFamily="34" charset="0"/>
              </a:rPr>
              <a:t>Building Rapport</a:t>
            </a:r>
          </a:p>
        </p:txBody>
      </p:sp>
      <p:grpSp>
        <p:nvGrpSpPr>
          <p:cNvPr id="15" name="Group 14">
            <a:extLst>
              <a:ext uri="{FF2B5EF4-FFF2-40B4-BE49-F238E27FC236}">
                <a16:creationId xmlns:a16="http://schemas.microsoft.com/office/drawing/2014/main" id="{CD93636F-16D0-9452-51A1-90D84612B5A8}"/>
              </a:ext>
            </a:extLst>
          </p:cNvPr>
          <p:cNvGrpSpPr/>
          <p:nvPr/>
        </p:nvGrpSpPr>
        <p:grpSpPr>
          <a:xfrm>
            <a:off x="571500" y="486182"/>
            <a:ext cx="8250143" cy="5693653"/>
            <a:chOff x="571500" y="486182"/>
            <a:chExt cx="8250143" cy="5693653"/>
          </a:xfrm>
        </p:grpSpPr>
        <p:sp>
          <p:nvSpPr>
            <p:cNvPr id="3" name="Text Placeholder 3">
              <a:extLst>
                <a:ext uri="{FF2B5EF4-FFF2-40B4-BE49-F238E27FC236}">
                  <a16:creationId xmlns:a16="http://schemas.microsoft.com/office/drawing/2014/main" id="{F244065F-81A0-B8C1-52EF-3E9C2F478B4F}"/>
                </a:ext>
              </a:extLst>
            </p:cNvPr>
            <p:cNvSpPr txBox="1">
              <a:spLocks/>
            </p:cNvSpPr>
            <p:nvPr/>
          </p:nvSpPr>
          <p:spPr>
            <a:xfrm>
              <a:off x="571500" y="738447"/>
              <a:ext cx="2931117" cy="2486891"/>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000"/>
                </a:lnSpc>
                <a:spcAft>
                  <a:spcPts val="900"/>
                </a:spcAft>
                <a:buFont typeface="Lucida Grande" panose="020B0600040502020204" pitchFamily="34" charset="0"/>
                <a:buNone/>
              </a:pPr>
              <a:r>
                <a:rPr lang="en-US" sz="2300" b="1" err="1">
                  <a:solidFill>
                    <a:schemeClr val="bg1"/>
                  </a:solidFill>
                </a:rPr>
                <a:t>Behaviour</a:t>
              </a:r>
              <a:r>
                <a:rPr lang="en-US" sz="2300" b="1">
                  <a:solidFill>
                    <a:schemeClr val="bg1"/>
                  </a:solidFill>
                </a:rPr>
                <a:t> change </a:t>
              </a:r>
              <a:br>
                <a:rPr lang="en-US" sz="2300" b="1">
                  <a:solidFill>
                    <a:schemeClr val="bg1"/>
                  </a:solidFill>
                </a:rPr>
              </a:br>
              <a:r>
                <a:rPr lang="en-US" sz="2300" b="1">
                  <a:solidFill>
                    <a:schemeClr val="bg1"/>
                  </a:solidFill>
                </a:rPr>
                <a:t>techniques (BCTs)</a:t>
              </a:r>
            </a:p>
            <a:p>
              <a:pPr>
                <a:lnSpc>
                  <a:spcPts val="3000"/>
                </a:lnSpc>
                <a:spcBef>
                  <a:spcPts val="300"/>
                </a:spcBef>
                <a:spcAft>
                  <a:spcPts val="900"/>
                </a:spcAft>
              </a:pPr>
              <a:r>
                <a:rPr lang="en-US">
                  <a:solidFill>
                    <a:schemeClr val="bg1"/>
                  </a:solidFill>
                </a:rPr>
                <a:t>71 identified</a:t>
              </a:r>
            </a:p>
            <a:p>
              <a:pPr>
                <a:lnSpc>
                  <a:spcPts val="3000"/>
                </a:lnSpc>
                <a:spcBef>
                  <a:spcPts val="300"/>
                </a:spcBef>
                <a:spcAft>
                  <a:spcPts val="900"/>
                </a:spcAft>
              </a:pPr>
              <a:r>
                <a:rPr lang="en-US">
                  <a:solidFill>
                    <a:schemeClr val="bg1"/>
                  </a:solidFill>
                </a:rPr>
                <a:t>16 good evidence</a:t>
              </a:r>
            </a:p>
            <a:p>
              <a:pPr>
                <a:lnSpc>
                  <a:spcPts val="3000"/>
                </a:lnSpc>
                <a:spcBef>
                  <a:spcPts val="300"/>
                </a:spcBef>
                <a:spcAft>
                  <a:spcPts val="900"/>
                </a:spcAft>
              </a:pPr>
              <a:r>
                <a:rPr lang="en-US">
                  <a:solidFill>
                    <a:schemeClr val="bg1"/>
                  </a:solidFill>
                </a:rPr>
                <a:t>8 top BCTs</a:t>
              </a:r>
              <a:endParaRPr lang="en-US"/>
            </a:p>
          </p:txBody>
        </p:sp>
        <p:sp>
          <p:nvSpPr>
            <p:cNvPr id="6" name="Freeform 5">
              <a:extLst>
                <a:ext uri="{FF2B5EF4-FFF2-40B4-BE49-F238E27FC236}">
                  <a16:creationId xmlns:a16="http://schemas.microsoft.com/office/drawing/2014/main" id="{A2AB5001-7368-6468-8CDF-C76DB8E2ED22}"/>
                </a:ext>
              </a:extLst>
            </p:cNvPr>
            <p:cNvSpPr/>
            <p:nvPr/>
          </p:nvSpPr>
          <p:spPr>
            <a:xfrm>
              <a:off x="5290430" y="486182"/>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6EBE00"/>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Carbon</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Monoxide</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Testing</a:t>
              </a:r>
            </a:p>
          </p:txBody>
        </p:sp>
        <p:sp>
          <p:nvSpPr>
            <p:cNvPr id="8" name="Freeform 7">
              <a:extLst>
                <a:ext uri="{FF2B5EF4-FFF2-40B4-BE49-F238E27FC236}">
                  <a16:creationId xmlns:a16="http://schemas.microsoft.com/office/drawing/2014/main" id="{982BB88E-9393-095D-6372-0481CF1754C2}"/>
                </a:ext>
              </a:extLst>
            </p:cNvPr>
            <p:cNvSpPr/>
            <p:nvPr/>
          </p:nvSpPr>
          <p:spPr>
            <a:xfrm>
              <a:off x="7198678" y="3015081"/>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934FC7"/>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Addressing</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barriers,</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smoking cues,</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and triggers</a:t>
              </a:r>
            </a:p>
          </p:txBody>
        </p:sp>
        <p:sp>
          <p:nvSpPr>
            <p:cNvPr id="10" name="Freeform 9">
              <a:extLst>
                <a:ext uri="{FF2B5EF4-FFF2-40B4-BE49-F238E27FC236}">
                  <a16:creationId xmlns:a16="http://schemas.microsoft.com/office/drawing/2014/main" id="{A3350E98-DBF6-35BC-DC65-22D2419B7966}"/>
                </a:ext>
              </a:extLst>
            </p:cNvPr>
            <p:cNvSpPr/>
            <p:nvPr/>
          </p:nvSpPr>
          <p:spPr>
            <a:xfrm>
              <a:off x="3331437" y="3015081"/>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3C3C"/>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Avoid just one</a:t>
              </a:r>
            </a:p>
            <a:p>
              <a:pPr marL="0" lvl="0" indent="0" algn="ctr" defTabSz="577850">
                <a:lnSpc>
                  <a:spcPts val="1560"/>
                </a:lnSpc>
                <a:spcBef>
                  <a:spcPct val="0"/>
                </a:spcBef>
                <a:spcAft>
                  <a:spcPct val="35000"/>
                </a:spcAft>
                <a:buNone/>
              </a:pPr>
              <a:r>
                <a:rPr lang="en-US" sz="1300">
                  <a:solidFill>
                    <a:schemeClr val="bg1"/>
                  </a:solidFill>
                  <a:latin typeface="Arial" panose="020B0604020202020204" pitchFamily="34" charset="0"/>
                  <a:cs typeface="Arial" panose="020B0604020202020204" pitchFamily="34" charset="0"/>
                </a:rPr>
                <a:t>“Not a puff rule”</a:t>
              </a:r>
              <a:endParaRPr lang="en-US" sz="1300" b="0" i="0" kern="1200">
                <a:solidFill>
                  <a:schemeClr val="bg1"/>
                </a:solidFill>
                <a:latin typeface="Arial" panose="020B0604020202020204" pitchFamily="34" charset="0"/>
                <a:cs typeface="Arial" panose="020B0604020202020204" pitchFamily="34" charset="0"/>
              </a:endParaRPr>
            </a:p>
          </p:txBody>
        </p:sp>
        <p:sp>
          <p:nvSpPr>
            <p:cNvPr id="7" name="Freeform 6">
              <a:extLst>
                <a:ext uri="{FF2B5EF4-FFF2-40B4-BE49-F238E27FC236}">
                  <a16:creationId xmlns:a16="http://schemas.microsoft.com/office/drawing/2014/main" id="{61E02A36-C5C7-FEC2-1A8B-36A8A4015623}"/>
                </a:ext>
              </a:extLst>
            </p:cNvPr>
            <p:cNvSpPr/>
            <p:nvPr/>
          </p:nvSpPr>
          <p:spPr>
            <a:xfrm>
              <a:off x="6868941" y="1266669"/>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7700"/>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Advise on</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Stop Smoking</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Medications</a:t>
              </a:r>
            </a:p>
          </p:txBody>
        </p:sp>
        <p:sp>
          <p:nvSpPr>
            <p:cNvPr id="11" name="Freeform 10">
              <a:extLst>
                <a:ext uri="{FF2B5EF4-FFF2-40B4-BE49-F238E27FC236}">
                  <a16:creationId xmlns:a16="http://schemas.microsoft.com/office/drawing/2014/main" id="{470786C1-AF03-FC3C-E871-49D1268EA03D}"/>
                </a:ext>
              </a:extLst>
            </p:cNvPr>
            <p:cNvSpPr/>
            <p:nvPr/>
          </p:nvSpPr>
          <p:spPr>
            <a:xfrm>
              <a:off x="3671567" y="1266669"/>
              <a:ext cx="1633028" cy="1620081"/>
            </a:xfrm>
            <a:custGeom>
              <a:avLst/>
              <a:gdLst>
                <a:gd name="connsiteX0" fmla="*/ 0 w 1730249"/>
                <a:gd name="connsiteY0" fmla="*/ 858266 h 1716531"/>
                <a:gd name="connsiteX1" fmla="*/ 865125 w 1730249"/>
                <a:gd name="connsiteY1" fmla="*/ 0 h 1716531"/>
                <a:gd name="connsiteX2" fmla="*/ 1730250 w 1730249"/>
                <a:gd name="connsiteY2" fmla="*/ 858266 h 1716531"/>
                <a:gd name="connsiteX3" fmla="*/ 865125 w 1730249"/>
                <a:gd name="connsiteY3" fmla="*/ 1716532 h 1716531"/>
                <a:gd name="connsiteX4" fmla="*/ 0 w 1730249"/>
                <a:gd name="connsiteY4" fmla="*/ 858266 h 1716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249" h="1716531">
                  <a:moveTo>
                    <a:pt x="0" y="858266"/>
                  </a:moveTo>
                  <a:cubicBezTo>
                    <a:pt x="0" y="384259"/>
                    <a:pt x="387330" y="0"/>
                    <a:pt x="865125" y="0"/>
                  </a:cubicBezTo>
                  <a:cubicBezTo>
                    <a:pt x="1342920" y="0"/>
                    <a:pt x="1730250" y="384259"/>
                    <a:pt x="1730250" y="858266"/>
                  </a:cubicBezTo>
                  <a:cubicBezTo>
                    <a:pt x="1730250" y="1332273"/>
                    <a:pt x="1342920" y="1716532"/>
                    <a:pt x="865125" y="1716532"/>
                  </a:cubicBezTo>
                  <a:cubicBezTo>
                    <a:pt x="387330" y="1716532"/>
                    <a:pt x="0" y="1332273"/>
                    <a:pt x="0" y="858266"/>
                  </a:cubicBezTo>
                  <a:close/>
                </a:path>
              </a:pathLst>
            </a:custGeom>
            <a:solidFill>
              <a:srgbClr val="00B0F0"/>
            </a:solidFill>
            <a:ln w="57150" cmpd="sng">
              <a:solidFill>
                <a:schemeClr val="bg2"/>
              </a:solidFill>
            </a:ln>
            <a:effectLst>
              <a:outerShdw blurRad="317500" dist="63500" dir="5400000" algn="ctr" rotWithShape="0">
                <a:srgbClr val="000000">
                  <a:alpha val="35000"/>
                </a:srgbClr>
              </a:outerShdw>
            </a:effectLst>
          </p:spPr>
          <p:style>
            <a:lnRef idx="0">
              <a:scrgbClr r="0" g="0" b="0"/>
            </a:lnRef>
            <a:fillRef idx="3">
              <a:scrgbClr r="0" g="0" b="0"/>
            </a:fillRef>
            <a:effectRef idx="0">
              <a:schemeClr val="accent3">
                <a:alpha val="50000"/>
                <a:hueOff val="-21276791"/>
                <a:satOff val="11036"/>
                <a:lumOff val="62354"/>
                <a:alphaOff val="0"/>
              </a:schemeClr>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ts val="1146"/>
                </a:spcAft>
                <a:buNone/>
              </a:pPr>
              <a:r>
                <a:rPr lang="en-US" sz="1300" b="0" kern="1200">
                  <a:solidFill>
                    <a:srgbClr val="FFFFFF"/>
                  </a:solidFill>
                  <a:latin typeface="Arial" panose="020B0604020202020204" pitchFamily="34" charset="0"/>
                  <a:cs typeface="Arial" panose="020B0604020202020204" pitchFamily="34" charset="0"/>
                </a:rPr>
                <a:t>Increase </a:t>
              </a:r>
              <a:br>
                <a:rPr lang="en-US" sz="1300" b="0" kern="1200">
                  <a:solidFill>
                    <a:srgbClr val="FFFFFF"/>
                  </a:solidFill>
                  <a:latin typeface="Arial" panose="020B0604020202020204" pitchFamily="34" charset="0"/>
                  <a:cs typeface="Arial" panose="020B0604020202020204" pitchFamily="34" charset="0"/>
                </a:rPr>
              </a:br>
              <a:r>
                <a:rPr lang="en-US" sz="1300" b="0" kern="1200">
                  <a:solidFill>
                    <a:srgbClr val="FFFFFF"/>
                  </a:solidFill>
                  <a:latin typeface="Arial" panose="020B0604020202020204" pitchFamily="34" charset="0"/>
                  <a:cs typeface="Arial" panose="020B0604020202020204" pitchFamily="34" charset="0"/>
                </a:rPr>
                <a:t>Motivation and Confidence</a:t>
              </a:r>
            </a:p>
          </p:txBody>
        </p:sp>
        <p:sp>
          <p:nvSpPr>
            <p:cNvPr id="12" name="Text Placeholder 3">
              <a:extLst>
                <a:ext uri="{FF2B5EF4-FFF2-40B4-BE49-F238E27FC236}">
                  <a16:creationId xmlns:a16="http://schemas.microsoft.com/office/drawing/2014/main" id="{D9C8977C-593C-8779-1EC9-FAC90D245AA5}"/>
                </a:ext>
              </a:extLst>
            </p:cNvPr>
            <p:cNvSpPr txBox="1">
              <a:spLocks/>
            </p:cNvSpPr>
            <p:nvPr/>
          </p:nvSpPr>
          <p:spPr bwMode="auto">
            <a:xfrm>
              <a:off x="571501" y="4357094"/>
              <a:ext cx="2828745" cy="18227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buNone/>
              </a:pPr>
              <a:r>
                <a:rPr lang="en-US" sz="1000" b="1" dirty="0">
                  <a:solidFill>
                    <a:schemeClr val="bg1"/>
                  </a:solidFill>
                  <a:latin typeface="Arial" panose="020B0604020202020204" pitchFamily="34" charset="0"/>
                  <a:cs typeface="Arial" panose="020B0604020202020204" pitchFamily="34" charset="0"/>
                </a:rPr>
                <a:t>Source:</a:t>
              </a:r>
              <a:r>
                <a:rPr lang="en-US" sz="1000" dirty="0">
                  <a:solidFill>
                    <a:schemeClr val="bg1"/>
                  </a:solidFill>
                  <a:latin typeface="Arial" panose="020B0604020202020204" pitchFamily="34" charset="0"/>
                  <a:cs typeface="Arial" panose="020B0604020202020204" pitchFamily="34" charset="0"/>
                </a:rPr>
                <a:t>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Michie S et. al. Identifying evidence-based competences required to deliver behavioural support for smoking cessation, 2011. </a:t>
              </a:r>
            </a:p>
            <a:p>
              <a:pPr marL="0" indent="0">
                <a:lnSpc>
                  <a:spcPct val="100000"/>
                </a:lnSpc>
                <a:buNone/>
              </a:pPr>
              <a:r>
                <a:rPr lang="en-CA" sz="1000" b="0" i="0" dirty="0">
                  <a:solidFill>
                    <a:schemeClr val="bg2"/>
                  </a:solidFill>
                  <a:effectLst/>
                  <a:latin typeface="Arial" panose="020B0604020202020204" pitchFamily="34" charset="0"/>
                  <a:cs typeface="Arial" panose="020B0604020202020204" pitchFamily="34" charset="0"/>
                </a:rPr>
                <a:t>Black N, et al. Behaviour change techniques associated with smoking cessation in intervention and comparator groups of randomized controlled trials: a systematic review and meta-regression. 2020.</a:t>
              </a:r>
              <a:endParaRPr lang="en-US" sz="1000" dirty="0">
                <a:solidFill>
                  <a:schemeClr val="bg2"/>
                </a:solidFill>
                <a:latin typeface="Arial" panose="020B0604020202020204" pitchFamily="34" charset="0"/>
                <a:cs typeface="Arial" panose="020B0604020202020204" pitchFamily="34" charset="0"/>
              </a:endParaRPr>
            </a:p>
          </p:txBody>
        </p:sp>
        <p:sp>
          <p:nvSpPr>
            <p:cNvPr id="9" name="Freeform 8">
              <a:extLst>
                <a:ext uri="{FF2B5EF4-FFF2-40B4-BE49-F238E27FC236}">
                  <a16:creationId xmlns:a16="http://schemas.microsoft.com/office/drawing/2014/main" id="{208EFC17-0CCF-5286-63C2-4D161A30C965}"/>
                </a:ext>
              </a:extLst>
            </p:cNvPr>
            <p:cNvSpPr/>
            <p:nvPr/>
          </p:nvSpPr>
          <p:spPr>
            <a:xfrm>
              <a:off x="4378197" y="445698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C90B"/>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Strengthen </a:t>
              </a:r>
              <a:br>
                <a:rPr lang="en-US" sz="1300" b="0" i="0" kern="1200">
                  <a:solidFill>
                    <a:schemeClr val="bg1"/>
                  </a:solidFill>
                  <a:latin typeface="Arial" panose="020B0604020202020204" pitchFamily="34" charset="0"/>
                  <a:cs typeface="Arial" panose="020B0604020202020204" pitchFamily="34" charset="0"/>
                </a:rPr>
              </a:br>
              <a:r>
                <a:rPr lang="en-US" sz="1300">
                  <a:solidFill>
                    <a:schemeClr val="bg1"/>
                  </a:solidFill>
                  <a:latin typeface="Arial" panose="020B0604020202020204" pitchFamily="34" charset="0"/>
                  <a:cs typeface="Arial" panose="020B0604020202020204" pitchFamily="34" charset="0"/>
                </a:rPr>
                <a:t>Non-smoker </a:t>
              </a:r>
              <a:br>
                <a:rPr lang="en-US" sz="1300">
                  <a:solidFill>
                    <a:schemeClr val="bg1"/>
                  </a:solidFill>
                  <a:latin typeface="Arial" panose="020B0604020202020204" pitchFamily="34" charset="0"/>
                  <a:cs typeface="Arial" panose="020B0604020202020204" pitchFamily="34" charset="0"/>
                </a:rPr>
              </a:br>
              <a:r>
                <a:rPr lang="en-US" sz="1300">
                  <a:solidFill>
                    <a:schemeClr val="bg1"/>
                  </a:solidFill>
                  <a:latin typeface="Arial" panose="020B0604020202020204" pitchFamily="34" charset="0"/>
                  <a:cs typeface="Arial" panose="020B0604020202020204" pitchFamily="34" charset="0"/>
                </a:rPr>
                <a:t>identity</a:t>
              </a:r>
              <a:endParaRPr lang="en-US" sz="1300" b="0" i="0" kern="1200">
                <a:solidFill>
                  <a:schemeClr val="bg1"/>
                </a:solidFill>
                <a:latin typeface="Arial" panose="020B0604020202020204" pitchFamily="34" charset="0"/>
                <a:cs typeface="Arial" panose="020B0604020202020204" pitchFamily="34" charset="0"/>
              </a:endParaRPr>
            </a:p>
          </p:txBody>
        </p:sp>
        <p:sp>
          <p:nvSpPr>
            <p:cNvPr id="13" name="Freeform 12">
              <a:extLst>
                <a:ext uri="{FF2B5EF4-FFF2-40B4-BE49-F238E27FC236}">
                  <a16:creationId xmlns:a16="http://schemas.microsoft.com/office/drawing/2014/main" id="{1E29E9AC-1D04-A9DF-336C-7CBE78FB2ABA}"/>
                </a:ext>
              </a:extLst>
            </p:cNvPr>
            <p:cNvSpPr/>
            <p:nvPr/>
          </p:nvSpPr>
          <p:spPr>
            <a:xfrm>
              <a:off x="6153137" y="445698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00C1B0"/>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Prompting</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Commitment</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(to Goal / Plan)</a:t>
              </a:r>
            </a:p>
          </p:txBody>
        </p:sp>
      </p:grpSp>
      <p:sp>
        <p:nvSpPr>
          <p:cNvPr id="2" name="Footer Placeholder 3">
            <a:extLst>
              <a:ext uri="{FF2B5EF4-FFF2-40B4-BE49-F238E27FC236}">
                <a16:creationId xmlns:a16="http://schemas.microsoft.com/office/drawing/2014/main" id="{E2391CA3-52DA-5DB5-1F46-AAC65D0CDD0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800" i="1" dirty="0">
                <a:solidFill>
                  <a:schemeClr val="bg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341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a:solidFill>
                  <a:schemeClr val="bg1"/>
                </a:solidFill>
                <a:effectLst>
                  <a:outerShdw blurRad="254000" dist="63500" dir="5400000" algn="ctr" rotWithShape="0">
                    <a:srgbClr val="000000">
                      <a:alpha val="25000"/>
                    </a:srgbClr>
                  </a:outerShdw>
                </a:effectLst>
                <a:latin typeface="+mn-lt"/>
                <a:cs typeface="Segoe UI"/>
              </a:rPr>
              <a:t>Core Communication Skills</a:t>
            </a:r>
            <a:endParaRPr lang="en-US" sz="2800" i="0" u="none" strike="noStrike" baseline="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79074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42D93CF0-3A37-F225-9AF9-69A67FFD94F6}"/>
              </a:ext>
            </a:extLst>
          </p:cNvPr>
          <p:cNvSpPr txBox="1">
            <a:spLocks/>
          </p:cNvSpPr>
          <p:nvPr/>
        </p:nvSpPr>
        <p:spPr>
          <a:xfrm>
            <a:off x="571500" y="395927"/>
            <a:ext cx="7966604" cy="609914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Have you thought about stopping smoking?</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Yes I have, I’ve tried many times but I can’t seem to manage.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Things get on top of me and it’s my only comfort.</a:t>
            </a:r>
            <a:r>
              <a:rPr lang="en-US" sz="1550" i="1" dirty="0">
                <a:solidFill>
                  <a:srgbClr val="F79645"/>
                </a:solidFill>
                <a:latin typeface="Arial" panose="020B0604020202020204" pitchFamily="34" charset="0"/>
                <a:cs typeface="Arial" panose="020B0604020202020204" pitchFamily="34" charset="0"/>
              </a:rPr>
              <a:t> </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Stopping smoking is the best thing you can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do for your physical but also for your mental health. </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I know, but I’m so stressed at the moment. There is too much on my plate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for me to think about stopping smoking. I My partner smokes too. I told the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nurse earlier that I that I am just not interested in stopping smoking.</a:t>
            </a:r>
            <a:endParaRPr lang="en-US" sz="1550" i="1" dirty="0">
              <a:solidFill>
                <a:srgbClr val="F79645"/>
              </a:solidFill>
              <a:latin typeface="Arial" panose="020B0604020202020204" pitchFamily="34" charset="0"/>
              <a:cs typeface="Arial" panose="020B0604020202020204" pitchFamily="34" charset="0"/>
            </a:endParaRP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Smoking doesn’t help with stress, people who stop are less stressed.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Why don’t you use this hospital visit to motivate you to quit, that should a great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source of motivation for you, and you can use the nicotine patch.</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Yes, but I’ve used the patch before, it didn’t work and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I don’t think I should be using that given my mental health history.</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You should also change your routine, going for a walk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in the morning would help with managing your stress.</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No I couldn’t do that, It’s already a struggle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for me to get out of bed many mornings. </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Have you talked to your partner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about stopping to make it easier for you?</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Yes, but…</a:t>
            </a:r>
          </a:p>
        </p:txBody>
      </p:sp>
    </p:spTree>
    <p:extLst>
      <p:ext uri="{BB962C8B-B14F-4D97-AF65-F5344CB8AC3E}">
        <p14:creationId xmlns:p14="http://schemas.microsoft.com/office/powerpoint/2010/main" val="242050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0E5F-7E43-F3EE-E230-37C4A2C875AE}"/>
              </a:ext>
            </a:extLst>
          </p:cNvPr>
          <p:cNvSpPr>
            <a:spLocks noGrp="1"/>
          </p:cNvSpPr>
          <p:nvPr>
            <p:ph type="title"/>
          </p:nvPr>
        </p:nvSpPr>
        <p:spPr/>
        <p:txBody>
          <a:bodyPr/>
          <a:lstStyle/>
          <a:p>
            <a:r>
              <a:rPr lang="en-US" dirty="0"/>
              <a:t>Supporting stopping smoking using core communication skills</a:t>
            </a:r>
          </a:p>
        </p:txBody>
      </p:sp>
      <p:sp>
        <p:nvSpPr>
          <p:cNvPr id="3" name="Text Placeholder 2">
            <a:extLst>
              <a:ext uri="{FF2B5EF4-FFF2-40B4-BE49-F238E27FC236}">
                <a16:creationId xmlns:a16="http://schemas.microsoft.com/office/drawing/2014/main" id="{1D1CDC86-DC7A-7B2E-A341-074EBACDEE63}"/>
              </a:ext>
            </a:extLst>
          </p:cNvPr>
          <p:cNvSpPr>
            <a:spLocks noGrp="1"/>
          </p:cNvSpPr>
          <p:nvPr>
            <p:ph type="body" idx="12"/>
          </p:nvPr>
        </p:nvSpPr>
        <p:spPr/>
        <p:txBody>
          <a:bodyPr/>
          <a:lstStyle/>
          <a:p>
            <a:pPr marL="0" indent="0">
              <a:spcAft>
                <a:spcPts val="1500"/>
              </a:spcAft>
              <a:buNone/>
            </a:pPr>
            <a:r>
              <a:rPr lang="en-US" sz="1900" b="1"/>
              <a:t>What we know:</a:t>
            </a:r>
          </a:p>
          <a:p>
            <a:pPr>
              <a:spcAft>
                <a:spcPts val="1500"/>
              </a:spcAft>
            </a:pPr>
            <a:r>
              <a:rPr lang="en-US" b="1">
                <a:solidFill>
                  <a:schemeClr val="accent1"/>
                </a:solidFill>
              </a:rPr>
              <a:t>Telling someone what to do isn’t a good method </a:t>
            </a:r>
            <a:br>
              <a:rPr lang="en-US" b="1">
                <a:solidFill>
                  <a:schemeClr val="accent1"/>
                </a:solidFill>
              </a:rPr>
            </a:br>
            <a:r>
              <a:rPr lang="en-US" b="1">
                <a:solidFill>
                  <a:schemeClr val="accent1"/>
                </a:solidFill>
              </a:rPr>
              <a:t>of changing behaviour </a:t>
            </a:r>
          </a:p>
          <a:p>
            <a:pPr>
              <a:spcAft>
                <a:spcPts val="1500"/>
              </a:spcAft>
            </a:pPr>
            <a:r>
              <a:rPr lang="en-US"/>
              <a:t>People are more likely to openly discuss issues and </a:t>
            </a:r>
            <a:br>
              <a:rPr lang="en-US"/>
            </a:br>
            <a:r>
              <a:rPr lang="en-US"/>
              <a:t>consider change when they believe that you are genuinely </a:t>
            </a:r>
            <a:br>
              <a:rPr lang="en-US"/>
            </a:br>
            <a:r>
              <a:rPr lang="en-US"/>
              <a:t>interested in their issue and aren’t judging them</a:t>
            </a:r>
          </a:p>
        </p:txBody>
      </p:sp>
      <p:sp>
        <p:nvSpPr>
          <p:cNvPr id="5" name="Footer Placeholder 3">
            <a:extLst>
              <a:ext uri="{FF2B5EF4-FFF2-40B4-BE49-F238E27FC236}">
                <a16:creationId xmlns:a16="http://schemas.microsoft.com/office/drawing/2014/main" id="{A1350E74-D113-7FBB-8EF6-B6F67737F96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690875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E293AB-7CFF-8850-39F5-6AF49C15FBC2}"/>
              </a:ext>
            </a:extLst>
          </p:cNvPr>
          <p:cNvSpPr txBox="1">
            <a:spLocks/>
          </p:cNvSpPr>
          <p:nvPr/>
        </p:nvSpPr>
        <p:spPr bwMode="auto">
          <a:xfrm>
            <a:off x="971550" y="1752600"/>
            <a:ext cx="7475538" cy="39662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Font typeface="Lucida Grande" panose="020B0600040502020204" pitchFamily="34" charset="0"/>
              <a:buNone/>
            </a:pPr>
            <a:r>
              <a:rPr lang="en-US" sz="2000" dirty="0">
                <a:solidFill>
                  <a:schemeClr val="bg1"/>
                </a:solidFill>
                <a:latin typeface="Arial"/>
                <a:cs typeface="Arial"/>
              </a:rPr>
              <a:t>Patients who smoke often feel they will be judged for smoking, </a:t>
            </a:r>
            <a:br>
              <a:rPr lang="en-US" sz="2000" dirty="0">
                <a:solidFill>
                  <a:schemeClr val="bg1"/>
                </a:solidFill>
                <a:latin typeface="Arial"/>
                <a:cs typeface="Arial"/>
              </a:rPr>
            </a:br>
            <a:r>
              <a:rPr lang="en-US" sz="2000" dirty="0">
                <a:solidFill>
                  <a:schemeClr val="bg1"/>
                </a:solidFill>
                <a:latin typeface="Arial"/>
                <a:cs typeface="Arial"/>
              </a:rPr>
              <a:t>or feel like a failure for not being able to quit</a:t>
            </a:r>
          </a:p>
          <a:p>
            <a:pPr marL="0" indent="0">
              <a:spcAft>
                <a:spcPts val="600"/>
              </a:spcAft>
              <a:buFont typeface="Lucida Grande" panose="020B0600040502020204" pitchFamily="34" charset="0"/>
              <a:buNone/>
            </a:pPr>
            <a:r>
              <a:rPr lang="en-US" sz="2000" dirty="0">
                <a:solidFill>
                  <a:schemeClr val="accent3"/>
                </a:solidFill>
                <a:latin typeface="Arial"/>
                <a:cs typeface="Arial"/>
              </a:rPr>
              <a:t>You can use positive non-judgmental language to communicate </a:t>
            </a:r>
            <a:br>
              <a:rPr lang="en-US" sz="2000" dirty="0">
                <a:solidFill>
                  <a:schemeClr val="accent3"/>
                </a:solidFill>
                <a:latin typeface="Arial"/>
                <a:cs typeface="Arial"/>
              </a:rPr>
            </a:br>
            <a:r>
              <a:rPr lang="en-US" sz="2000" dirty="0">
                <a:solidFill>
                  <a:schemeClr val="accent3"/>
                </a:solidFill>
                <a:latin typeface="Arial"/>
                <a:cs typeface="Arial"/>
              </a:rPr>
              <a:t>your concern, and your desire to help them have the best recovery</a:t>
            </a:r>
          </a:p>
          <a:p>
            <a:pPr marL="0" indent="0">
              <a:spcAft>
                <a:spcPts val="600"/>
              </a:spcAft>
              <a:buFont typeface="Lucida Grande" panose="020B0600040502020204" pitchFamily="34" charset="0"/>
              <a:buNone/>
            </a:pPr>
            <a:endParaRPr lang="en-US" sz="2000" dirty="0">
              <a:solidFill>
                <a:schemeClr val="accent1">
                  <a:lumMod val="40000"/>
                  <a:lumOff val="60000"/>
                </a:schemeClr>
              </a:solidFill>
            </a:endParaRPr>
          </a:p>
          <a:p>
            <a:pPr marL="0" indent="0">
              <a:spcAft>
                <a:spcPts val="600"/>
              </a:spcAft>
              <a:buFont typeface="Lucida Grande" panose="020B0600040502020204" pitchFamily="34" charset="0"/>
              <a:buNone/>
            </a:pPr>
            <a:r>
              <a:rPr lang="en-US" sz="2000" dirty="0">
                <a:solidFill>
                  <a:schemeClr val="bg1"/>
                </a:solidFill>
                <a:latin typeface="Arial"/>
                <a:cs typeface="Arial"/>
              </a:rPr>
              <a:t>Many patients do not believe that they will be able cope without smoking</a:t>
            </a:r>
          </a:p>
          <a:p>
            <a:pPr marL="0" indent="0">
              <a:spcAft>
                <a:spcPts val="600"/>
              </a:spcAft>
              <a:buFont typeface="Lucida Grande" panose="020B0600040502020204" pitchFamily="34" charset="0"/>
              <a:buNone/>
            </a:pPr>
            <a:r>
              <a:rPr lang="en-US" sz="2000" dirty="0">
                <a:solidFill>
                  <a:schemeClr val="accent3"/>
                </a:solidFill>
                <a:latin typeface="Arial"/>
                <a:cs typeface="Arial"/>
              </a:rPr>
              <a:t>You can offer reassurance that these feelings are normal </a:t>
            </a:r>
            <a:br>
              <a:rPr lang="en-US" sz="2000" dirty="0">
                <a:solidFill>
                  <a:schemeClr val="accent3"/>
                </a:solidFill>
              </a:rPr>
            </a:br>
            <a:r>
              <a:rPr lang="en-US" sz="2000" dirty="0">
                <a:solidFill>
                  <a:schemeClr val="accent3"/>
                </a:solidFill>
                <a:latin typeface="Arial"/>
                <a:cs typeface="Arial"/>
              </a:rPr>
              <a:t>and that help is available to help them quit</a:t>
            </a:r>
          </a:p>
        </p:txBody>
      </p:sp>
      <p:sp>
        <p:nvSpPr>
          <p:cNvPr id="4" name="Title 1">
            <a:extLst>
              <a:ext uri="{FF2B5EF4-FFF2-40B4-BE49-F238E27FC236}">
                <a16:creationId xmlns:a16="http://schemas.microsoft.com/office/drawing/2014/main" id="{B8860845-AFCA-B09D-A74C-6657EDD0DC8F}"/>
              </a:ext>
            </a:extLst>
          </p:cNvPr>
          <p:cNvSpPr txBox="1">
            <a:spLocks/>
          </p:cNvSpPr>
          <p:nvPr/>
        </p:nvSpPr>
        <p:spPr bwMode="auto">
          <a:xfrm>
            <a:off x="971550" y="609600"/>
            <a:ext cx="7475538" cy="10668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2400"/>
              <a:t>Your role in supporting patients to stop smoking</a:t>
            </a:r>
          </a:p>
        </p:txBody>
      </p:sp>
    </p:spTree>
    <p:extLst>
      <p:ext uri="{BB962C8B-B14F-4D97-AF65-F5344CB8AC3E}">
        <p14:creationId xmlns:p14="http://schemas.microsoft.com/office/powerpoint/2010/main" val="228815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CED0386-5284-21BB-F6B8-3CB305AE2FB8}"/>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33443" y="612415"/>
            <a:ext cx="4888220" cy="4718771"/>
          </a:xfrm>
        </p:spPr>
        <p:txBody>
          <a:bodyPr anchor="ctr"/>
          <a:lstStyle/>
          <a:p>
            <a:pPr>
              <a:lnSpc>
                <a:spcPts val="2500"/>
              </a:lnSpc>
              <a:spcBef>
                <a:spcPts val="0"/>
              </a:spcBef>
              <a:spcAft>
                <a:spcPts val="2500"/>
              </a:spcAft>
            </a:pPr>
            <a:endParaRPr lang="en-US" sz="2000" dirty="0"/>
          </a:p>
          <a:p>
            <a:pPr>
              <a:lnSpc>
                <a:spcPts val="2500"/>
              </a:lnSpc>
              <a:spcBef>
                <a:spcPts val="0"/>
              </a:spcBef>
              <a:spcAft>
                <a:spcPts val="2500"/>
              </a:spcAft>
            </a:pPr>
            <a:r>
              <a:rPr lang="en-US" sz="2000" dirty="0"/>
              <a:t>Ready to stop smoking long-term  </a:t>
            </a:r>
          </a:p>
          <a:p>
            <a:pPr>
              <a:lnSpc>
                <a:spcPts val="2500"/>
              </a:lnSpc>
              <a:spcBef>
                <a:spcPts val="0"/>
              </a:spcBef>
              <a:spcAft>
                <a:spcPts val="2500"/>
              </a:spcAft>
            </a:pPr>
            <a:r>
              <a:rPr lang="en-US" sz="2000" dirty="0"/>
              <a:t>Temporary abstinence throughout admission </a:t>
            </a:r>
          </a:p>
          <a:p>
            <a:pPr>
              <a:lnSpc>
                <a:spcPts val="2500"/>
              </a:lnSpc>
              <a:spcBef>
                <a:spcPts val="0"/>
              </a:spcBef>
              <a:spcAft>
                <a:spcPts val="2500"/>
              </a:spcAft>
            </a:pPr>
            <a:r>
              <a:rPr lang="en-US" sz="2000" dirty="0"/>
              <a:t>Intermittent abstinence throughout admission</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a:solidFill>
                    <a:schemeClr val="bg1"/>
                  </a:solidFill>
                  <a:latin typeface="Arial"/>
                  <a:cs typeface="Arial"/>
                </a:rPr>
                <a:t>Patients with differing needs, goals</a:t>
              </a:r>
              <a:endParaRPr lang="en-US">
                <a:solidFill>
                  <a:schemeClr val="bg1"/>
                </a:solidFill>
              </a:endParaRPr>
            </a:p>
          </p:txBody>
        </p:sp>
      </p:grpSp>
      <p:sp>
        <p:nvSpPr>
          <p:cNvPr id="2" name="Footer Placeholder 3">
            <a:extLst>
              <a:ext uri="{FF2B5EF4-FFF2-40B4-BE49-F238E27FC236}">
                <a16:creationId xmlns:a16="http://schemas.microsoft.com/office/drawing/2014/main" id="{46335473-FA81-5054-97A0-1D026D6E97F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2532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a:xfrm>
            <a:off x="571500" y="152400"/>
            <a:ext cx="7962900" cy="1066800"/>
          </a:xfrm>
        </p:spPr>
        <p:txBody>
          <a:bodyPr/>
          <a:lstStyle/>
          <a:p>
            <a:r>
              <a:rPr lang="en-US"/>
              <a:t>Housekeeping</a:t>
            </a:r>
          </a:p>
        </p:txBody>
      </p:sp>
      <p:pic>
        <p:nvPicPr>
          <p:cNvPr id="3" name="Graphic 2" descr="Fire Extinguisher with solid fill">
            <a:extLst>
              <a:ext uri="{FF2B5EF4-FFF2-40B4-BE49-F238E27FC236}">
                <a16:creationId xmlns:a16="http://schemas.microsoft.com/office/drawing/2014/main" id="{DA098F18-35BB-A9F4-CBD4-76B7286730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5624" y="3909033"/>
            <a:ext cx="1515008" cy="1515008"/>
          </a:xfrm>
          <a:prstGeom prst="rect">
            <a:avLst/>
          </a:prstGeom>
        </p:spPr>
      </p:pic>
      <p:pic>
        <p:nvPicPr>
          <p:cNvPr id="5" name="Graphic 4" descr="Universal access with solid fill">
            <a:extLst>
              <a:ext uri="{FF2B5EF4-FFF2-40B4-BE49-F238E27FC236}">
                <a16:creationId xmlns:a16="http://schemas.microsoft.com/office/drawing/2014/main" id="{F9BE08B8-BAE0-F920-6C0B-D9294E1201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4813" y="1780602"/>
            <a:ext cx="1826614" cy="1826614"/>
          </a:xfrm>
          <a:prstGeom prst="rect">
            <a:avLst/>
          </a:prstGeom>
        </p:spPr>
      </p:pic>
      <p:pic>
        <p:nvPicPr>
          <p:cNvPr id="7" name="Graphic 6" descr="Phone Vibration with solid fill">
            <a:extLst>
              <a:ext uri="{FF2B5EF4-FFF2-40B4-BE49-F238E27FC236}">
                <a16:creationId xmlns:a16="http://schemas.microsoft.com/office/drawing/2014/main" id="{7B52BA7C-8E32-18AE-BAF8-93A6DAB9E1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405781">
            <a:off x="1995829" y="1979885"/>
            <a:ext cx="1474596" cy="1474596"/>
          </a:xfrm>
          <a:prstGeom prst="rect">
            <a:avLst/>
          </a:prstGeom>
        </p:spPr>
      </p:pic>
      <p:pic>
        <p:nvPicPr>
          <p:cNvPr id="11" name="Graphic 10" descr="Surgical mask with solid fill">
            <a:extLst>
              <a:ext uri="{FF2B5EF4-FFF2-40B4-BE49-F238E27FC236}">
                <a16:creationId xmlns:a16="http://schemas.microsoft.com/office/drawing/2014/main" id="{A31446C5-156B-2A9C-2734-EC040522B46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42455" y="4058389"/>
            <a:ext cx="1618972" cy="1618972"/>
          </a:xfrm>
          <a:prstGeom prst="rect">
            <a:avLst/>
          </a:prstGeom>
        </p:spPr>
      </p:pic>
      <p:sp>
        <p:nvSpPr>
          <p:cNvPr id="4" name="Footer Placeholder 3">
            <a:extLst>
              <a:ext uri="{FF2B5EF4-FFF2-40B4-BE49-F238E27FC236}">
                <a16:creationId xmlns:a16="http://schemas.microsoft.com/office/drawing/2014/main" id="{0A58F69C-2BDB-777C-0C08-74006391252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41289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978AD-60CD-44B7-72CC-05342F2DFCDE}"/>
              </a:ext>
            </a:extLst>
          </p:cNvPr>
          <p:cNvSpPr>
            <a:spLocks noGrp="1"/>
          </p:cNvSpPr>
          <p:nvPr>
            <p:ph type="title"/>
          </p:nvPr>
        </p:nvSpPr>
        <p:spPr/>
        <p:txBody>
          <a:bodyPr/>
          <a:lstStyle/>
          <a:p>
            <a:r>
              <a:rPr lang="en-US"/>
              <a:t>Core Communication Skills</a:t>
            </a:r>
          </a:p>
        </p:txBody>
      </p:sp>
      <p:sp>
        <p:nvSpPr>
          <p:cNvPr id="5" name="Content Placeholder 2">
            <a:extLst>
              <a:ext uri="{FF2B5EF4-FFF2-40B4-BE49-F238E27FC236}">
                <a16:creationId xmlns:a16="http://schemas.microsoft.com/office/drawing/2014/main" id="{D20CB629-2621-D299-AE58-FE15CCB9585C}"/>
              </a:ext>
            </a:extLst>
          </p:cNvPr>
          <p:cNvSpPr txBox="1">
            <a:spLocks/>
          </p:cNvSpPr>
          <p:nvPr/>
        </p:nvSpPr>
        <p:spPr bwMode="auto">
          <a:xfrm>
            <a:off x="2781762" y="1920934"/>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dirty="0">
                <a:solidFill>
                  <a:srgbClr val="FF7700"/>
                </a:solidFill>
                <a:latin typeface="Arial"/>
                <a:cs typeface="Arial"/>
              </a:rPr>
              <a:t>Ask questions...</a:t>
            </a:r>
            <a:r>
              <a:rPr lang="en-US" sz="1600" b="1" dirty="0">
                <a:latin typeface="Arial"/>
                <a:cs typeface="Arial"/>
              </a:rPr>
              <a:t> </a:t>
            </a:r>
            <a:r>
              <a:rPr lang="en-US" sz="1600" dirty="0">
                <a:latin typeface="Arial"/>
                <a:cs typeface="Arial"/>
              </a:rPr>
              <a:t>to learn about patient, their goals, </a:t>
            </a:r>
            <a:br>
              <a:rPr lang="en-US" sz="1600" dirty="0">
                <a:latin typeface="Arial"/>
                <a:cs typeface="Arial"/>
              </a:rPr>
            </a:br>
            <a:r>
              <a:rPr lang="en-US" sz="1600" dirty="0">
                <a:latin typeface="Arial"/>
                <a:cs typeface="Arial"/>
              </a:rPr>
              <a:t>fears, experience with smoking and stopping</a:t>
            </a:r>
            <a:endParaRPr lang="en-US" sz="1600" dirty="0"/>
          </a:p>
        </p:txBody>
      </p:sp>
      <p:sp>
        <p:nvSpPr>
          <p:cNvPr id="6" name="Rounded Rectangle 5">
            <a:extLst>
              <a:ext uri="{FF2B5EF4-FFF2-40B4-BE49-F238E27FC236}">
                <a16:creationId xmlns:a16="http://schemas.microsoft.com/office/drawing/2014/main" id="{EEC23493-C7CB-9F50-2F60-D2886E5D0C3A}"/>
              </a:ext>
            </a:extLst>
          </p:cNvPr>
          <p:cNvSpPr>
            <a:spLocks noChangeArrowheads="1"/>
          </p:cNvSpPr>
          <p:nvPr/>
        </p:nvSpPr>
        <p:spPr bwMode="auto">
          <a:xfrm>
            <a:off x="684213" y="4983496"/>
            <a:ext cx="1814513" cy="727075"/>
          </a:xfrm>
          <a:prstGeom prst="roundRect">
            <a:avLst>
              <a:gd name="adj" fmla="val 16667"/>
            </a:avLst>
          </a:prstGeom>
          <a:solidFill>
            <a:srgbClr val="934FC7"/>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a:solidFill>
                  <a:schemeClr val="lt1"/>
                </a:solidFill>
                <a:latin typeface="Arial" panose="020B0604020202020204" pitchFamily="34" charset="0"/>
                <a:cs typeface="Arial" panose="020B0604020202020204" pitchFamily="34" charset="0"/>
              </a:rPr>
              <a:t>Boost Motivation </a:t>
            </a:r>
          </a:p>
          <a:p>
            <a:pPr algn="ctr" eaLnBrk="1" fontAlgn="auto" hangingPunct="1">
              <a:spcBef>
                <a:spcPts val="0"/>
              </a:spcBef>
              <a:spcAft>
                <a:spcPts val="0"/>
              </a:spcAft>
              <a:defRPr/>
            </a:pPr>
            <a:r>
              <a:rPr lang="en-US" sz="1300" b="1">
                <a:solidFill>
                  <a:schemeClr val="lt1"/>
                </a:solidFill>
                <a:latin typeface="Arial" panose="020B0604020202020204" pitchFamily="34" charset="0"/>
                <a:cs typeface="Arial" panose="020B0604020202020204" pitchFamily="34" charset="0"/>
              </a:rPr>
              <a:t>&amp; Self-Efficacy</a:t>
            </a:r>
          </a:p>
        </p:txBody>
      </p:sp>
      <p:sp>
        <p:nvSpPr>
          <p:cNvPr id="7" name="Rounded Rectangle 6">
            <a:extLst>
              <a:ext uri="{FF2B5EF4-FFF2-40B4-BE49-F238E27FC236}">
                <a16:creationId xmlns:a16="http://schemas.microsoft.com/office/drawing/2014/main" id="{F4A9B334-EDDA-DE4A-E97C-6EA19C29A1C3}"/>
              </a:ext>
            </a:extLst>
          </p:cNvPr>
          <p:cNvSpPr>
            <a:spLocks noChangeArrowheads="1"/>
          </p:cNvSpPr>
          <p:nvPr/>
        </p:nvSpPr>
        <p:spPr bwMode="auto">
          <a:xfrm>
            <a:off x="684213" y="3945709"/>
            <a:ext cx="1814512" cy="746125"/>
          </a:xfrm>
          <a:prstGeom prst="roundRect">
            <a:avLst>
              <a:gd name="adj" fmla="val 16667"/>
            </a:avLst>
          </a:prstGeom>
          <a:solidFill>
            <a:srgbClr val="92D05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a:solidFill>
                  <a:schemeClr val="lt1"/>
                </a:solidFill>
                <a:latin typeface="Arial" panose="020B0604020202020204" pitchFamily="34" charset="0"/>
                <a:cs typeface="Arial" panose="020B0604020202020204" pitchFamily="34" charset="0"/>
              </a:rPr>
              <a:t>Provide </a:t>
            </a:r>
          </a:p>
          <a:p>
            <a:pPr algn="ctr" eaLnBrk="1" fontAlgn="auto" hangingPunct="1">
              <a:spcBef>
                <a:spcPts val="0"/>
              </a:spcBef>
              <a:spcAft>
                <a:spcPts val="0"/>
              </a:spcAft>
              <a:defRPr/>
            </a:pPr>
            <a:r>
              <a:rPr lang="en-US" sz="1300" b="1">
                <a:solidFill>
                  <a:schemeClr val="lt1"/>
                </a:solidFill>
                <a:latin typeface="Arial" panose="020B0604020202020204" pitchFamily="34" charset="0"/>
                <a:cs typeface="Arial" panose="020B0604020202020204" pitchFamily="34" charset="0"/>
              </a:rPr>
              <a:t>Reassurance</a:t>
            </a:r>
          </a:p>
        </p:txBody>
      </p:sp>
      <p:sp>
        <p:nvSpPr>
          <p:cNvPr id="8" name="Rounded Rectangle 7">
            <a:extLst>
              <a:ext uri="{FF2B5EF4-FFF2-40B4-BE49-F238E27FC236}">
                <a16:creationId xmlns:a16="http://schemas.microsoft.com/office/drawing/2014/main" id="{B181E99D-AEFF-38C1-EFDC-AA5632DFA369}"/>
              </a:ext>
            </a:extLst>
          </p:cNvPr>
          <p:cNvSpPr>
            <a:spLocks noChangeArrowheads="1"/>
          </p:cNvSpPr>
          <p:nvPr/>
        </p:nvSpPr>
        <p:spPr bwMode="auto">
          <a:xfrm>
            <a:off x="691657" y="1920933"/>
            <a:ext cx="1831975" cy="720725"/>
          </a:xfrm>
          <a:prstGeom prst="roundRect">
            <a:avLst>
              <a:gd name="adj" fmla="val 16667"/>
            </a:avLst>
          </a:prstGeom>
          <a:solidFill>
            <a:srgbClr val="FF770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a:solidFill>
                  <a:schemeClr val="lt1"/>
                </a:solidFill>
                <a:latin typeface="Arial" panose="020B0604020202020204" pitchFamily="34" charset="0"/>
                <a:cs typeface="Arial" panose="020B0604020202020204" pitchFamily="34" charset="0"/>
              </a:rPr>
              <a:t>Build Rapport</a:t>
            </a:r>
          </a:p>
        </p:txBody>
      </p:sp>
      <p:sp>
        <p:nvSpPr>
          <p:cNvPr id="10" name="Rounded Rectangle 9">
            <a:extLst>
              <a:ext uri="{FF2B5EF4-FFF2-40B4-BE49-F238E27FC236}">
                <a16:creationId xmlns:a16="http://schemas.microsoft.com/office/drawing/2014/main" id="{4069DB2B-BCB5-A8DF-321C-7DDBCC9D77B2}"/>
              </a:ext>
            </a:extLst>
          </p:cNvPr>
          <p:cNvSpPr>
            <a:spLocks noChangeArrowheads="1"/>
          </p:cNvSpPr>
          <p:nvPr/>
        </p:nvSpPr>
        <p:spPr bwMode="auto">
          <a:xfrm>
            <a:off x="691657" y="2933321"/>
            <a:ext cx="1831975" cy="720725"/>
          </a:xfrm>
          <a:prstGeom prst="roundRect">
            <a:avLst>
              <a:gd name="adj" fmla="val 16667"/>
            </a:avLst>
          </a:prstGeom>
          <a:solidFill>
            <a:schemeClr val="accent3"/>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a:solidFill>
                  <a:schemeClr val="lt1"/>
                </a:solidFill>
                <a:latin typeface="Arial" panose="020B0604020202020204" pitchFamily="34" charset="0"/>
                <a:cs typeface="Arial" panose="020B0604020202020204" pitchFamily="34" charset="0"/>
              </a:rPr>
              <a:t>Use Reflective Listening</a:t>
            </a:r>
          </a:p>
        </p:txBody>
      </p:sp>
      <p:sp>
        <p:nvSpPr>
          <p:cNvPr id="12" name="Content Placeholder 2">
            <a:extLst>
              <a:ext uri="{FF2B5EF4-FFF2-40B4-BE49-F238E27FC236}">
                <a16:creationId xmlns:a16="http://schemas.microsoft.com/office/drawing/2014/main" id="{3DE98725-3C82-B15F-37EA-D152DF8D406F}"/>
              </a:ext>
            </a:extLst>
          </p:cNvPr>
          <p:cNvSpPr txBox="1">
            <a:spLocks/>
          </p:cNvSpPr>
          <p:nvPr/>
        </p:nvSpPr>
        <p:spPr bwMode="auto">
          <a:xfrm>
            <a:off x="2781762" y="2936073"/>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a:solidFill>
                  <a:schemeClr val="accent3"/>
                </a:solidFill>
                <a:latin typeface="Arial"/>
                <a:cs typeface="Arial"/>
              </a:rPr>
              <a:t>Listen…</a:t>
            </a:r>
            <a:r>
              <a:rPr lang="en-US" sz="1600" b="1">
                <a:latin typeface="Arial"/>
                <a:cs typeface="Arial"/>
              </a:rPr>
              <a:t> </a:t>
            </a:r>
            <a:r>
              <a:rPr lang="en-US" sz="1600">
                <a:latin typeface="Arial"/>
                <a:cs typeface="Arial"/>
              </a:rPr>
              <a:t>without advice, judgement, opinion or agenda</a:t>
            </a:r>
            <a:br>
              <a:rPr lang="en-US" sz="1600">
                <a:latin typeface="Arial"/>
                <a:cs typeface="Arial"/>
              </a:rPr>
            </a:br>
            <a:r>
              <a:rPr lang="en-US" sz="1600" b="1">
                <a:solidFill>
                  <a:schemeClr val="accent3"/>
                </a:solidFill>
                <a:latin typeface="Arial"/>
                <a:cs typeface="Arial"/>
              </a:rPr>
              <a:t>Use reflective listening...</a:t>
            </a:r>
            <a:r>
              <a:rPr lang="en-US" sz="1600" b="1">
                <a:latin typeface="Arial"/>
                <a:cs typeface="Arial"/>
              </a:rPr>
              <a:t> </a:t>
            </a:r>
            <a:r>
              <a:rPr lang="en-US" sz="1600">
                <a:latin typeface="Arial"/>
                <a:cs typeface="Arial"/>
              </a:rPr>
              <a:t>repeat… paraphrase</a:t>
            </a:r>
            <a:endParaRPr lang="en-US" sz="1600"/>
          </a:p>
        </p:txBody>
      </p:sp>
      <p:sp>
        <p:nvSpPr>
          <p:cNvPr id="13" name="Content Placeholder 2">
            <a:extLst>
              <a:ext uri="{FF2B5EF4-FFF2-40B4-BE49-F238E27FC236}">
                <a16:creationId xmlns:a16="http://schemas.microsoft.com/office/drawing/2014/main" id="{53538B9F-10B4-FCD1-E53E-BAFCB1E8DBD3}"/>
              </a:ext>
            </a:extLst>
          </p:cNvPr>
          <p:cNvSpPr txBox="1">
            <a:spLocks/>
          </p:cNvSpPr>
          <p:nvPr/>
        </p:nvSpPr>
        <p:spPr bwMode="auto">
          <a:xfrm>
            <a:off x="2781762" y="3943463"/>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a:solidFill>
                  <a:srgbClr val="92D050"/>
                </a:solidFill>
                <a:latin typeface="Arial"/>
                <a:cs typeface="Arial"/>
              </a:rPr>
              <a:t>Provide feedback and affirmations... </a:t>
            </a:r>
            <a:br>
              <a:rPr lang="en-US" sz="1600" b="1">
                <a:latin typeface="Arial"/>
                <a:cs typeface="Arial"/>
              </a:rPr>
            </a:br>
            <a:r>
              <a:rPr lang="en-US" sz="1600">
                <a:latin typeface="Arial"/>
                <a:cs typeface="Arial"/>
              </a:rPr>
              <a:t>key points and observations</a:t>
            </a:r>
            <a:endParaRPr lang="en-US" sz="1600"/>
          </a:p>
        </p:txBody>
      </p:sp>
      <p:sp>
        <p:nvSpPr>
          <p:cNvPr id="14" name="Content Placeholder 2">
            <a:extLst>
              <a:ext uri="{FF2B5EF4-FFF2-40B4-BE49-F238E27FC236}">
                <a16:creationId xmlns:a16="http://schemas.microsoft.com/office/drawing/2014/main" id="{3F747B09-5A38-E915-E1EA-DEED9C34AADB}"/>
              </a:ext>
            </a:extLst>
          </p:cNvPr>
          <p:cNvSpPr txBox="1">
            <a:spLocks/>
          </p:cNvSpPr>
          <p:nvPr/>
        </p:nvSpPr>
        <p:spPr bwMode="auto">
          <a:xfrm>
            <a:off x="2781762" y="4981850"/>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a:solidFill>
                  <a:srgbClr val="934FC7"/>
                </a:solidFill>
                <a:latin typeface="Arial"/>
                <a:cs typeface="Arial"/>
              </a:rPr>
              <a:t>Provide a summary…</a:t>
            </a:r>
            <a:r>
              <a:rPr lang="en-US" sz="1600" b="1">
                <a:latin typeface="Arial"/>
                <a:cs typeface="Arial"/>
              </a:rPr>
              <a:t> </a:t>
            </a:r>
            <a:br>
              <a:rPr lang="en-US" sz="1600" b="1">
                <a:latin typeface="Arial"/>
                <a:cs typeface="Arial"/>
              </a:rPr>
            </a:br>
            <a:r>
              <a:rPr lang="en-US" sz="1600">
                <a:latin typeface="Arial"/>
                <a:cs typeface="Arial"/>
              </a:rPr>
              <a:t>leaving time for response</a:t>
            </a:r>
            <a:endParaRPr lang="en-US" sz="1600"/>
          </a:p>
        </p:txBody>
      </p:sp>
      <p:sp>
        <p:nvSpPr>
          <p:cNvPr id="4" name="Footer Placeholder 3">
            <a:extLst>
              <a:ext uri="{FF2B5EF4-FFF2-40B4-BE49-F238E27FC236}">
                <a16:creationId xmlns:a16="http://schemas.microsoft.com/office/drawing/2014/main" id="{1A797342-B9CB-42DB-920C-75924F190EB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703890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B7F678-3A96-1C39-1D01-A3270A70EEDD}"/>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100"/>
              </a:lnSpc>
              <a:spcBef>
                <a:spcPts val="0"/>
              </a:spcBef>
              <a:spcAft>
                <a:spcPts val="1800"/>
              </a:spcAft>
            </a:pPr>
            <a:r>
              <a:rPr lang="en-US" sz="1600" dirty="0"/>
              <a:t>“Tell me about your smoking </a:t>
            </a:r>
            <a:br>
              <a:rPr lang="en-US" sz="1600" dirty="0"/>
            </a:br>
            <a:r>
              <a:rPr lang="en-US" sz="1600" dirty="0"/>
              <a:t>and how it fits into your life?”</a:t>
            </a:r>
          </a:p>
          <a:p>
            <a:pPr>
              <a:lnSpc>
                <a:spcPts val="2100"/>
              </a:lnSpc>
              <a:spcBef>
                <a:spcPts val="0"/>
              </a:spcBef>
              <a:spcAft>
                <a:spcPts val="1800"/>
              </a:spcAft>
            </a:pPr>
            <a:r>
              <a:rPr lang="en-US" sz="1600" dirty="0"/>
              <a:t>“How do you feel about your smoking? </a:t>
            </a:r>
            <a:br>
              <a:rPr lang="en-US" sz="1600" dirty="0"/>
            </a:br>
            <a:r>
              <a:rPr lang="en-US" sz="1600" dirty="0"/>
              <a:t>Has stopping been on your mind?”</a:t>
            </a:r>
          </a:p>
          <a:p>
            <a:pPr>
              <a:lnSpc>
                <a:spcPts val="2100"/>
              </a:lnSpc>
              <a:spcBef>
                <a:spcPts val="0"/>
              </a:spcBef>
              <a:spcAft>
                <a:spcPts val="1800"/>
              </a:spcAft>
            </a:pPr>
            <a:r>
              <a:rPr lang="en-US" sz="1600" dirty="0"/>
              <a:t>“Is there anything that worries </a:t>
            </a:r>
            <a:br>
              <a:rPr lang="en-US" sz="1600" dirty="0"/>
            </a:br>
            <a:r>
              <a:rPr lang="en-US" sz="1600" dirty="0"/>
              <a:t>you about your smoking?”</a:t>
            </a:r>
          </a:p>
          <a:p>
            <a:pPr>
              <a:lnSpc>
                <a:spcPts val="2100"/>
              </a:lnSpc>
              <a:spcBef>
                <a:spcPts val="0"/>
              </a:spcBef>
              <a:spcAft>
                <a:spcPts val="1800"/>
              </a:spcAft>
            </a:pPr>
            <a:r>
              <a:rPr lang="en-US" sz="1600" dirty="0"/>
              <a:t>“What would your life be like </a:t>
            </a:r>
            <a:br>
              <a:rPr lang="en-US" sz="1600" dirty="0"/>
            </a:br>
            <a:r>
              <a:rPr lang="en-US" sz="1600" dirty="0"/>
              <a:t>if you no longer smoked?”</a:t>
            </a:r>
          </a:p>
          <a:p>
            <a:pPr>
              <a:lnSpc>
                <a:spcPts val="2100"/>
              </a:lnSpc>
              <a:spcBef>
                <a:spcPts val="0"/>
              </a:spcBef>
              <a:spcAft>
                <a:spcPts val="1800"/>
              </a:spcAft>
            </a:pPr>
            <a:r>
              <a:rPr lang="en-US" sz="1600" dirty="0"/>
              <a:t>“What worries you when you </a:t>
            </a:r>
            <a:br>
              <a:rPr lang="en-US" sz="1600" dirty="0"/>
            </a:br>
            <a:r>
              <a:rPr lang="en-US" sz="1600" dirty="0"/>
              <a:t>think about stopping?”</a:t>
            </a:r>
          </a:p>
          <a:p>
            <a:pPr>
              <a:lnSpc>
                <a:spcPts val="2100"/>
              </a:lnSpc>
              <a:spcBef>
                <a:spcPts val="0"/>
              </a:spcBef>
              <a:spcAft>
                <a:spcPts val="1800"/>
              </a:spcAft>
            </a:pPr>
            <a:r>
              <a:rPr lang="en-US" sz="1600" dirty="0"/>
              <a:t>“What would need to happen </a:t>
            </a:r>
            <a:br>
              <a:rPr lang="en-US" sz="1600" dirty="0"/>
            </a:br>
            <a:r>
              <a:rPr lang="en-US" sz="1600" dirty="0"/>
              <a:t>for you to consider stopping?”</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a:solidFill>
                    <a:schemeClr val="bg1"/>
                  </a:solidFill>
                  <a:effectLst/>
                  <a:latin typeface="Arial" panose="020B0604020202020204" pitchFamily="34" charset="0"/>
                  <a:ea typeface="Calibri"/>
                  <a:cs typeface="Arial" panose="020B0604020202020204" pitchFamily="34" charset="0"/>
                </a:rPr>
                <a:t>Open ended</a:t>
              </a:r>
              <a:br>
                <a:rPr lang="en-US" sz="2000" b="1">
                  <a:solidFill>
                    <a:schemeClr val="bg1"/>
                  </a:solidFill>
                  <a:effectLst/>
                  <a:latin typeface="Arial" panose="020B0604020202020204" pitchFamily="34" charset="0"/>
                  <a:ea typeface="Calibri"/>
                  <a:cs typeface="Arial" panose="020B0604020202020204" pitchFamily="34" charset="0"/>
                </a:rPr>
              </a:br>
              <a:r>
                <a:rPr lang="en-US" sz="2000" b="1">
                  <a:solidFill>
                    <a:schemeClr val="bg1"/>
                  </a:solidFill>
                  <a:effectLst/>
                  <a:latin typeface="Arial" panose="020B0604020202020204" pitchFamily="34" charset="0"/>
                  <a:ea typeface="Calibri"/>
                  <a:cs typeface="Arial" panose="020B0604020202020204" pitchFamily="34" charset="0"/>
                </a:rPr>
                <a:t>questions</a:t>
              </a:r>
            </a:p>
          </p:txBody>
        </p:sp>
      </p:grpSp>
    </p:spTree>
    <p:extLst>
      <p:ext uri="{BB962C8B-B14F-4D97-AF65-F5344CB8AC3E}">
        <p14:creationId xmlns:p14="http://schemas.microsoft.com/office/powerpoint/2010/main" val="399921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grpId="0"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18BF759-CEEB-5E02-48D6-71D142A04263}"/>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100"/>
              </a:lnSpc>
              <a:spcBef>
                <a:spcPts val="0"/>
              </a:spcBef>
              <a:spcAft>
                <a:spcPts val="1800"/>
              </a:spcAft>
            </a:pPr>
            <a:r>
              <a:rPr lang="en-US" sz="1600"/>
              <a:t>“So it sounds like you have been </a:t>
            </a:r>
            <a:br>
              <a:rPr lang="en-US" sz="1600"/>
            </a:br>
            <a:r>
              <a:rPr lang="en-US" sz="1600"/>
              <a:t>under a lot of stress…”</a:t>
            </a:r>
          </a:p>
          <a:p>
            <a:pPr>
              <a:lnSpc>
                <a:spcPts val="2100"/>
              </a:lnSpc>
              <a:spcBef>
                <a:spcPts val="0"/>
              </a:spcBef>
              <a:spcAft>
                <a:spcPts val="1800"/>
              </a:spcAft>
            </a:pPr>
            <a:r>
              <a:rPr lang="en-US" sz="1600"/>
              <a:t>“It sounds like you know you need </a:t>
            </a:r>
            <a:br>
              <a:rPr lang="en-US" sz="1600"/>
            </a:br>
            <a:r>
              <a:rPr lang="en-US" sz="1600"/>
              <a:t>to quit, but are worried about _______”</a:t>
            </a:r>
          </a:p>
          <a:p>
            <a:pPr>
              <a:lnSpc>
                <a:spcPts val="2100"/>
              </a:lnSpc>
              <a:spcBef>
                <a:spcPts val="0"/>
              </a:spcBef>
              <a:spcAft>
                <a:spcPts val="1800"/>
              </a:spcAft>
            </a:pPr>
            <a:r>
              <a:rPr lang="en-US" sz="1600"/>
              <a:t>“So you feel like you’re </a:t>
            </a:r>
            <a:br>
              <a:rPr lang="en-US" sz="1600"/>
            </a:br>
            <a:r>
              <a:rPr lang="en-US" sz="1600"/>
              <a:t>being pressured to quit.”</a:t>
            </a:r>
          </a:p>
          <a:p>
            <a:pPr>
              <a:lnSpc>
                <a:spcPts val="2100"/>
              </a:lnSpc>
              <a:spcBef>
                <a:spcPts val="0"/>
              </a:spcBef>
              <a:spcAft>
                <a:spcPts val="1800"/>
              </a:spcAft>
            </a:pPr>
            <a:r>
              <a:rPr lang="en-US" sz="1600"/>
              <a:t>“It sounds like you have a lot of good </a:t>
            </a:r>
            <a:br>
              <a:rPr lang="en-US" sz="1600"/>
            </a:br>
            <a:r>
              <a:rPr lang="en-US" sz="1600"/>
              <a:t>reasons to quit but you are not all </a:t>
            </a:r>
            <a:br>
              <a:rPr lang="en-US" sz="1600"/>
            </a:br>
            <a:r>
              <a:rPr lang="en-US" sz="1600"/>
              <a:t>that conifdent about being able to.”</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a:solidFill>
                    <a:schemeClr val="bg1"/>
                  </a:solidFill>
                  <a:effectLst/>
                  <a:latin typeface="Arial" panose="020B0604020202020204" pitchFamily="34" charset="0"/>
                  <a:ea typeface="Calibri"/>
                  <a:cs typeface="Arial" panose="020B0604020202020204" pitchFamily="34" charset="0"/>
                </a:rPr>
                <a:t>Reflective</a:t>
              </a:r>
              <a:br>
                <a:rPr lang="en-US" sz="2000" b="1">
                  <a:solidFill>
                    <a:schemeClr val="bg1"/>
                  </a:solidFill>
                  <a:effectLst/>
                  <a:latin typeface="Arial" panose="020B0604020202020204" pitchFamily="34" charset="0"/>
                  <a:ea typeface="Calibri"/>
                  <a:cs typeface="Arial" panose="020B0604020202020204" pitchFamily="34" charset="0"/>
                </a:rPr>
              </a:br>
              <a:r>
                <a:rPr lang="en-US" sz="2000" b="1">
                  <a:solidFill>
                    <a:schemeClr val="bg1"/>
                  </a:solidFill>
                  <a:effectLst/>
                  <a:latin typeface="Arial" panose="020B0604020202020204" pitchFamily="34" charset="0"/>
                  <a:ea typeface="Calibri"/>
                  <a:cs typeface="Arial" panose="020B0604020202020204" pitchFamily="34" charset="0"/>
                </a:rPr>
                <a:t>listening</a:t>
              </a:r>
            </a:p>
          </p:txBody>
        </p:sp>
      </p:grpSp>
    </p:spTree>
    <p:extLst>
      <p:ext uri="{BB962C8B-B14F-4D97-AF65-F5344CB8AC3E}">
        <p14:creationId xmlns:p14="http://schemas.microsoft.com/office/powerpoint/2010/main" val="3562604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07A55-4FA1-1268-B33E-7DD0000C0E3A}"/>
              </a:ext>
            </a:extLst>
          </p:cNvPr>
          <p:cNvSpPr>
            <a:spLocks noGrp="1"/>
          </p:cNvSpPr>
          <p:nvPr>
            <p:ph type="title"/>
          </p:nvPr>
        </p:nvSpPr>
        <p:spPr/>
        <p:txBody>
          <a:bodyPr/>
          <a:lstStyle/>
          <a:p>
            <a:r>
              <a:rPr lang="en-US" dirty="0">
                <a:latin typeface="Arial"/>
                <a:cs typeface="Arial"/>
              </a:rPr>
              <a:t>We help patients by: </a:t>
            </a:r>
            <a:endParaRPr lang="en-US" dirty="0"/>
          </a:p>
        </p:txBody>
      </p:sp>
      <p:sp>
        <p:nvSpPr>
          <p:cNvPr id="3" name="Text Placeholder 2">
            <a:extLst>
              <a:ext uri="{FF2B5EF4-FFF2-40B4-BE49-F238E27FC236}">
                <a16:creationId xmlns:a16="http://schemas.microsoft.com/office/drawing/2014/main" id="{27D11EA6-2B89-1764-FD32-CCAE27203E3E}"/>
              </a:ext>
            </a:extLst>
          </p:cNvPr>
          <p:cNvSpPr>
            <a:spLocks noGrp="1"/>
          </p:cNvSpPr>
          <p:nvPr>
            <p:ph type="body" idx="12"/>
          </p:nvPr>
        </p:nvSpPr>
        <p:spPr>
          <a:xfrm>
            <a:off x="521120" y="1519592"/>
            <a:ext cx="7966604" cy="4191000"/>
          </a:xfrm>
        </p:spPr>
        <p:txBody>
          <a:bodyPr/>
          <a:lstStyle/>
          <a:p>
            <a:pPr marL="285750" indent="-285750"/>
            <a:r>
              <a:rPr lang="en-US" sz="1600" b="1" dirty="0">
                <a:solidFill>
                  <a:srgbClr val="005EB8"/>
                </a:solidFill>
                <a:latin typeface="Arial"/>
                <a:cs typeface="Arial"/>
              </a:rPr>
              <a:t>Build rapport</a:t>
            </a:r>
            <a:r>
              <a:rPr lang="en-US" sz="1600" b="1" dirty="0">
                <a:solidFill>
                  <a:srgbClr val="00B0F0"/>
                </a:solidFill>
                <a:latin typeface="Arial"/>
                <a:cs typeface="Arial"/>
              </a:rPr>
              <a:t>: </a:t>
            </a:r>
            <a:r>
              <a:rPr lang="en-US" sz="1600" dirty="0">
                <a:latin typeface="Arial"/>
                <a:cs typeface="Arial"/>
              </a:rPr>
              <a:t>this ‘opens the door’ for effective conversations </a:t>
            </a:r>
            <a:endParaRPr lang="en-US" sz="1600" dirty="0"/>
          </a:p>
          <a:p>
            <a:pPr marL="287655" indent="-288290"/>
            <a:r>
              <a:rPr lang="en-US" sz="1600" dirty="0">
                <a:latin typeface="Arial"/>
                <a:cs typeface="Arial"/>
              </a:rPr>
              <a:t>Use </a:t>
            </a:r>
            <a:r>
              <a:rPr lang="en-US" sz="1600" b="1" dirty="0">
                <a:solidFill>
                  <a:srgbClr val="005EB8"/>
                </a:solidFill>
                <a:latin typeface="Arial"/>
                <a:cs typeface="Arial"/>
              </a:rPr>
              <a:t>open ended questions</a:t>
            </a:r>
            <a:r>
              <a:rPr lang="en-US" sz="1600" dirty="0">
                <a:solidFill>
                  <a:srgbClr val="005EB8"/>
                </a:solidFill>
                <a:latin typeface="Arial"/>
                <a:cs typeface="Arial"/>
              </a:rPr>
              <a:t> </a:t>
            </a:r>
            <a:r>
              <a:rPr lang="en-US" sz="1600" dirty="0">
                <a:latin typeface="Arial"/>
                <a:cs typeface="Arial"/>
              </a:rPr>
              <a:t>and </a:t>
            </a:r>
            <a:r>
              <a:rPr lang="en-US" sz="1600" b="1" dirty="0">
                <a:solidFill>
                  <a:srgbClr val="005EB8"/>
                </a:solidFill>
                <a:latin typeface="Arial"/>
                <a:cs typeface="Arial"/>
              </a:rPr>
              <a:t>reflective listening</a:t>
            </a:r>
            <a:r>
              <a:rPr lang="en-US" sz="1600" dirty="0">
                <a:solidFill>
                  <a:srgbClr val="005EB8"/>
                </a:solidFill>
                <a:latin typeface="Arial"/>
                <a:cs typeface="Arial"/>
              </a:rPr>
              <a:t> </a:t>
            </a:r>
            <a:r>
              <a:rPr lang="en-US" sz="1600" dirty="0">
                <a:latin typeface="Arial"/>
                <a:cs typeface="Arial"/>
              </a:rPr>
              <a:t>to explore issues</a:t>
            </a:r>
          </a:p>
          <a:p>
            <a:pPr marL="287655" indent="-288290"/>
            <a:r>
              <a:rPr lang="en-US" sz="1600" dirty="0">
                <a:latin typeface="Arial"/>
                <a:cs typeface="Arial"/>
              </a:rPr>
              <a:t>Provide </a:t>
            </a:r>
            <a:r>
              <a:rPr lang="en-US" sz="1600" b="1" dirty="0">
                <a:solidFill>
                  <a:srgbClr val="005EB8"/>
                </a:solidFill>
                <a:latin typeface="Arial"/>
                <a:cs typeface="Arial"/>
              </a:rPr>
              <a:t>feedback</a:t>
            </a:r>
            <a:r>
              <a:rPr lang="en-US" sz="1600" dirty="0">
                <a:latin typeface="Arial"/>
                <a:cs typeface="Arial"/>
              </a:rPr>
              <a:t> and </a:t>
            </a:r>
            <a:r>
              <a:rPr lang="en-US" sz="1600" b="1" dirty="0">
                <a:solidFill>
                  <a:srgbClr val="005EB8"/>
                </a:solidFill>
                <a:latin typeface="Arial"/>
                <a:cs typeface="Arial"/>
              </a:rPr>
              <a:t>affirmations</a:t>
            </a:r>
            <a:r>
              <a:rPr lang="en-US" sz="1600" dirty="0">
                <a:solidFill>
                  <a:srgbClr val="00B0F0"/>
                </a:solidFill>
                <a:latin typeface="Arial"/>
                <a:cs typeface="Arial"/>
              </a:rPr>
              <a:t> </a:t>
            </a:r>
            <a:r>
              <a:rPr lang="en-US" sz="1600" dirty="0">
                <a:latin typeface="Arial"/>
                <a:cs typeface="Arial"/>
              </a:rPr>
              <a:t>to build rapport and </a:t>
            </a:r>
            <a:r>
              <a:rPr lang="en-US" sz="1600" b="1" dirty="0">
                <a:solidFill>
                  <a:srgbClr val="005EB8"/>
                </a:solidFill>
                <a:latin typeface="Arial"/>
                <a:cs typeface="Arial"/>
              </a:rPr>
              <a:t>boost confidence</a:t>
            </a:r>
          </a:p>
          <a:p>
            <a:pPr marL="287655" indent="-288290"/>
            <a:r>
              <a:rPr lang="en-US" sz="1600" dirty="0">
                <a:latin typeface="Arial"/>
                <a:cs typeface="Arial"/>
              </a:rPr>
              <a:t>Encourage patients to </a:t>
            </a:r>
            <a:r>
              <a:rPr lang="en-US" sz="1600" b="1" dirty="0">
                <a:solidFill>
                  <a:srgbClr val="005EB8"/>
                </a:solidFill>
                <a:latin typeface="Arial"/>
                <a:cs typeface="Arial"/>
              </a:rPr>
              <a:t>come up with their own solutions </a:t>
            </a:r>
            <a:endParaRPr lang="en-US" sz="1600" b="1" dirty="0">
              <a:solidFill>
                <a:srgbClr val="005EB8"/>
              </a:solidFill>
            </a:endParaRPr>
          </a:p>
          <a:p>
            <a:pPr marL="287655" indent="-288290">
              <a:spcAft>
                <a:spcPts val="1000"/>
              </a:spcAft>
            </a:pPr>
            <a:r>
              <a:rPr lang="en-US" sz="1600" dirty="0">
                <a:solidFill>
                  <a:srgbClr val="414141"/>
                </a:solidFill>
                <a:latin typeface="Arial"/>
                <a:cs typeface="Arial"/>
              </a:rPr>
              <a:t>Using a </a:t>
            </a:r>
            <a:r>
              <a:rPr lang="en-US" sz="1600" b="1" dirty="0">
                <a:solidFill>
                  <a:schemeClr val="accent1"/>
                </a:solidFill>
                <a:latin typeface="Arial"/>
                <a:cs typeface="Arial"/>
              </a:rPr>
              <a:t>guiding style </a:t>
            </a:r>
            <a:r>
              <a:rPr lang="en-US" sz="1600" dirty="0">
                <a:solidFill>
                  <a:srgbClr val="414141"/>
                </a:solidFill>
                <a:latin typeface="Arial"/>
                <a:cs typeface="Arial"/>
              </a:rPr>
              <a:t>(compared to directing)</a:t>
            </a:r>
            <a:endParaRPr lang="en-US" sz="1600" dirty="0">
              <a:solidFill>
                <a:srgbClr val="000000"/>
              </a:solidFill>
              <a:latin typeface="Arial"/>
              <a:cs typeface="Arial"/>
            </a:endParaRPr>
          </a:p>
          <a:p>
            <a:pPr marL="287655" indent="-288290">
              <a:spcAft>
                <a:spcPts val="1000"/>
              </a:spcAft>
            </a:pPr>
            <a:r>
              <a:rPr lang="en-US" sz="1600" b="1" dirty="0">
                <a:solidFill>
                  <a:schemeClr val="accent1"/>
                </a:solidFill>
                <a:latin typeface="Arial"/>
                <a:cs typeface="Arial"/>
              </a:rPr>
              <a:t>Rolling with resistance </a:t>
            </a:r>
          </a:p>
          <a:p>
            <a:pPr marL="287655" indent="-288290">
              <a:spcAft>
                <a:spcPts val="1000"/>
              </a:spcAft>
            </a:pPr>
            <a:r>
              <a:rPr lang="en-US" sz="1600" dirty="0">
                <a:solidFill>
                  <a:srgbClr val="414141"/>
                </a:solidFill>
                <a:latin typeface="Arial"/>
                <a:cs typeface="Arial"/>
              </a:rPr>
              <a:t>Trusting that the patient is the </a:t>
            </a:r>
            <a:r>
              <a:rPr lang="en-US" sz="1600" b="1" dirty="0">
                <a:solidFill>
                  <a:schemeClr val="accent1"/>
                </a:solidFill>
                <a:latin typeface="Arial"/>
                <a:cs typeface="Arial"/>
              </a:rPr>
              <a:t>best expert in their own life</a:t>
            </a:r>
          </a:p>
          <a:p>
            <a:pPr marL="287655" indent="-288290"/>
            <a:r>
              <a:rPr lang="en-US" sz="1600" dirty="0">
                <a:latin typeface="Arial"/>
                <a:cs typeface="Arial"/>
              </a:rPr>
              <a:t>Provide a </a:t>
            </a:r>
            <a:r>
              <a:rPr lang="en-US" sz="1600" b="1" dirty="0">
                <a:solidFill>
                  <a:srgbClr val="005EB8"/>
                </a:solidFill>
                <a:latin typeface="Arial"/>
                <a:cs typeface="Arial"/>
              </a:rPr>
              <a:t>summary</a:t>
            </a:r>
          </a:p>
        </p:txBody>
      </p:sp>
      <p:sp>
        <p:nvSpPr>
          <p:cNvPr id="5" name="Footer Placeholder 3">
            <a:extLst>
              <a:ext uri="{FF2B5EF4-FFF2-40B4-BE49-F238E27FC236}">
                <a16:creationId xmlns:a16="http://schemas.microsoft.com/office/drawing/2014/main" id="{F352A6B9-6BB7-BA67-5557-398E19D7B7D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19668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0D5B789-EF46-6644-8513-41599CE8C72D}"/>
              </a:ext>
            </a:extLst>
          </p:cNvPr>
          <p:cNvGrpSpPr/>
          <p:nvPr/>
        </p:nvGrpSpPr>
        <p:grpSpPr>
          <a:xfrm>
            <a:off x="0" y="594176"/>
            <a:ext cx="9144000" cy="5716083"/>
            <a:chOff x="0" y="594176"/>
            <a:chExt cx="9144000" cy="5716083"/>
          </a:xfrm>
        </p:grpSpPr>
        <p:sp>
          <p:nvSpPr>
            <p:cNvPr id="2" name="Subtitle 2">
              <a:extLst>
                <a:ext uri="{FF2B5EF4-FFF2-40B4-BE49-F238E27FC236}">
                  <a16:creationId xmlns:a16="http://schemas.microsoft.com/office/drawing/2014/main" id="{0A7890DA-4BBA-97EE-D45A-E50E9554E4C3}"/>
                </a:ext>
              </a:extLst>
            </p:cNvPr>
            <p:cNvSpPr txBox="1">
              <a:spLocks/>
            </p:cNvSpPr>
            <p:nvPr/>
          </p:nvSpPr>
          <p:spPr>
            <a:xfrm>
              <a:off x="0" y="594176"/>
              <a:ext cx="9144000" cy="512325"/>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0"/>
                </a:spcAft>
                <a:buNone/>
              </a:pPr>
              <a:r>
                <a:rPr lang="en-US" sz="2200" b="1" dirty="0">
                  <a:solidFill>
                    <a:schemeClr val="accent3"/>
                  </a:solidFill>
                  <a:effectLst>
                    <a:outerShdw blurRad="254000" dist="38100" dir="5400000" algn="ctr" rotWithShape="0">
                      <a:srgbClr val="000000">
                        <a:alpha val="0"/>
                      </a:srgbClr>
                    </a:outerShdw>
                  </a:effectLst>
                </a:rPr>
                <a:t>Skills practice:</a:t>
              </a:r>
              <a:endParaRPr lang="en-US" sz="3200" b="1" dirty="0">
                <a:solidFill>
                  <a:schemeClr val="accent3"/>
                </a:solidFill>
                <a:effectLst>
                  <a:outerShdw blurRad="254000" dist="38100" dir="5400000" algn="ctr" rotWithShape="0">
                    <a:srgbClr val="000000">
                      <a:alpha val="15000"/>
                    </a:srgbClr>
                  </a:outerShdw>
                </a:effectLst>
              </a:endParaRPr>
            </a:p>
          </p:txBody>
        </p:sp>
        <p:sp>
          <p:nvSpPr>
            <p:cNvPr id="5" name="Subtitle 2">
              <a:extLst>
                <a:ext uri="{FF2B5EF4-FFF2-40B4-BE49-F238E27FC236}">
                  <a16:creationId xmlns:a16="http://schemas.microsoft.com/office/drawing/2014/main" id="{AE197836-B10B-B6C2-50C5-B13908F8CD39}"/>
                </a:ext>
              </a:extLst>
            </p:cNvPr>
            <p:cNvSpPr txBox="1">
              <a:spLocks/>
            </p:cNvSpPr>
            <p:nvPr/>
          </p:nvSpPr>
          <p:spPr bwMode="auto">
            <a:xfrm>
              <a:off x="0" y="3046901"/>
              <a:ext cx="9144000" cy="4128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1FF"/>
                </a:buClr>
                <a:buSzPct val="120000"/>
                <a:buFont typeface="Lucida Grande" panose="020B0600040502020204" pitchFamily="34" charset="0"/>
                <a:buNone/>
                <a:defRPr sz="2800" b="1" i="0" kern="1200">
                  <a:solidFill>
                    <a:schemeClr val="bg1"/>
                  </a:solidFill>
                  <a:effectLst>
                    <a:outerShdw blurRad="254000" dist="76200" dir="5400000" algn="ctr" rotWithShape="0">
                      <a:srgbClr val="000000">
                        <a:alpha val="50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4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1800"/>
                </a:lnSpc>
                <a:spcBef>
                  <a:spcPts val="0"/>
                </a:spcBef>
                <a:spcAft>
                  <a:spcPts val="0"/>
                </a:spcAft>
              </a:pPr>
              <a:r>
                <a:rPr lang="en-US" sz="1800" dirty="0">
                  <a:solidFill>
                    <a:schemeClr val="accent3"/>
                  </a:solidFill>
                  <a:effectLst>
                    <a:outerShdw blurRad="254000" dist="76200" dir="5400000" algn="ctr" rotWithShape="0">
                      <a:srgbClr val="000000">
                        <a:alpha val="0"/>
                      </a:srgbClr>
                    </a:outerShdw>
                  </a:effectLst>
                  <a:latin typeface="Arial" panose="020B0604020202020204" pitchFamily="34" charset="0"/>
                  <a:cs typeface="Arial" panose="020B0604020202020204" pitchFamily="34" charset="0"/>
                </a:rPr>
                <a:t>5 minutes </a:t>
              </a:r>
              <a:endParaRPr lang="en-US" sz="1800" dirty="0">
                <a:solidFill>
                  <a:schemeClr val="accent3"/>
                </a:solidFill>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883DB8D9-8E5E-46D5-D4FC-C6756B269188}"/>
                </a:ext>
              </a:extLst>
            </p:cNvPr>
            <p:cNvSpPr txBox="1">
              <a:spLocks/>
            </p:cNvSpPr>
            <p:nvPr/>
          </p:nvSpPr>
          <p:spPr>
            <a:xfrm>
              <a:off x="0" y="1083449"/>
              <a:ext cx="9144000" cy="1119364"/>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000"/>
                </a:lnSpc>
                <a:spcBef>
                  <a:spcPts val="0"/>
                </a:spcBef>
                <a:spcAft>
                  <a:spcPts val="0"/>
                </a:spcAft>
                <a:buNone/>
              </a:pPr>
              <a:r>
                <a:rPr lang="en-US" sz="3000" b="1" dirty="0">
                  <a:solidFill>
                    <a:schemeClr val="bg1"/>
                  </a:solidFill>
                  <a:effectLst>
                    <a:outerShdw blurRad="254000" dist="38100" dir="5400000" algn="ctr" rotWithShape="0">
                      <a:srgbClr val="000000">
                        <a:alpha val="15000"/>
                      </a:srgbClr>
                    </a:outerShdw>
                  </a:effectLst>
                </a:rPr>
                <a:t>‘Something I’ve been </a:t>
              </a:r>
              <a:br>
                <a:rPr lang="en-US" sz="3000" b="1">
                  <a:solidFill>
                    <a:schemeClr val="bg1"/>
                  </a:solidFill>
                  <a:effectLst>
                    <a:outerShdw blurRad="254000" dist="38100" dir="5400000" algn="ctr" rotWithShape="0">
                      <a:srgbClr val="000000">
                        <a:alpha val="15000"/>
                      </a:srgbClr>
                    </a:outerShdw>
                  </a:effectLst>
                </a:rPr>
              </a:br>
              <a:r>
                <a:rPr lang="en-US" sz="3000" b="1" dirty="0">
                  <a:solidFill>
                    <a:schemeClr val="bg1"/>
                  </a:solidFill>
                  <a:effectLst>
                    <a:outerShdw blurRad="254000" dist="38100" dir="5400000" algn="ctr" rotWithShape="0">
                      <a:srgbClr val="000000">
                        <a:alpha val="15000"/>
                      </a:srgbClr>
                    </a:outerShdw>
                  </a:effectLst>
                </a:rPr>
                <a:t>meaning to do for ages’</a:t>
              </a:r>
            </a:p>
          </p:txBody>
        </p:sp>
        <p:sp>
          <p:nvSpPr>
            <p:cNvPr id="7" name="Subtitle 2">
              <a:extLst>
                <a:ext uri="{FF2B5EF4-FFF2-40B4-BE49-F238E27FC236}">
                  <a16:creationId xmlns:a16="http://schemas.microsoft.com/office/drawing/2014/main" id="{B53BE23E-28B4-7D26-323D-CC0E7B2359B8}"/>
                </a:ext>
              </a:extLst>
            </p:cNvPr>
            <p:cNvSpPr txBox="1">
              <a:spLocks/>
            </p:cNvSpPr>
            <p:nvPr/>
          </p:nvSpPr>
          <p:spPr bwMode="auto">
            <a:xfrm>
              <a:off x="0" y="2269543"/>
              <a:ext cx="9144000" cy="6356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1FF"/>
                </a:buClr>
                <a:buSzPct val="120000"/>
                <a:buFont typeface="Lucida Grande" panose="020B0600040502020204" pitchFamily="34" charset="0"/>
                <a:buNone/>
                <a:defRPr sz="2800" b="1" i="0" kern="1200">
                  <a:solidFill>
                    <a:schemeClr val="bg1"/>
                  </a:solidFill>
                  <a:effectLst>
                    <a:outerShdw blurRad="254000" dist="76200" dir="5400000" algn="ctr" rotWithShape="0">
                      <a:srgbClr val="000000">
                        <a:alpha val="50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4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2000"/>
                </a:lnSpc>
                <a:spcBef>
                  <a:spcPts val="0"/>
                </a:spcBef>
                <a:spcAft>
                  <a:spcPts val="0"/>
                </a:spcAft>
              </a:pPr>
              <a:r>
                <a:rPr lang="en-US" sz="1400" b="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t>(e.g. clearing up the house, sorting paperwork, </a:t>
              </a:r>
              <a:br>
                <a:rPr lang="en-US" sz="1400" b="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br>
              <a:r>
                <a:rPr lang="en-US" sz="1400" b="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t>decorating or completing course work)</a:t>
              </a:r>
              <a:endParaRPr lang="en-US" sz="180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6FCBE6F2-DA6E-53A4-8332-65A2A12166E3}"/>
                </a:ext>
              </a:extLst>
            </p:cNvPr>
            <p:cNvPicPr>
              <a:picLocks noChangeAspect="1"/>
            </p:cNvPicPr>
            <p:nvPr/>
          </p:nvPicPr>
          <p:blipFill>
            <a:blip r:embed="rId3"/>
            <a:stretch>
              <a:fillRect/>
            </a:stretch>
          </p:blipFill>
          <p:spPr>
            <a:xfrm>
              <a:off x="2543079" y="3662896"/>
              <a:ext cx="4057843" cy="2647363"/>
            </a:xfrm>
            <a:prstGeom prst="rect">
              <a:avLst/>
            </a:prstGeom>
            <a:effectLst>
              <a:outerShdw blurRad="317500" dist="76200" dir="5400000" algn="ctr" rotWithShape="0">
                <a:srgbClr val="000000">
                  <a:alpha val="50000"/>
                </a:srgbClr>
              </a:outerShdw>
            </a:effectLst>
          </p:spPr>
        </p:pic>
      </p:grpSp>
    </p:spTree>
    <p:extLst>
      <p:ext uri="{BB962C8B-B14F-4D97-AF65-F5344CB8AC3E}">
        <p14:creationId xmlns:p14="http://schemas.microsoft.com/office/powerpoint/2010/main" val="58525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07A55-4FA1-1268-B33E-7DD0000C0E3A}"/>
              </a:ext>
            </a:extLst>
          </p:cNvPr>
          <p:cNvSpPr>
            <a:spLocks noGrp="1"/>
          </p:cNvSpPr>
          <p:nvPr>
            <p:ph type="title"/>
          </p:nvPr>
        </p:nvSpPr>
        <p:spPr/>
        <p:txBody>
          <a:bodyPr/>
          <a:lstStyle/>
          <a:p>
            <a:r>
              <a:rPr lang="en-US"/>
              <a:t>Skills practice </a:t>
            </a:r>
            <a:r>
              <a:rPr lang="en-US" b="0"/>
              <a:t>(Groups of 2)</a:t>
            </a:r>
          </a:p>
        </p:txBody>
      </p:sp>
      <p:sp>
        <p:nvSpPr>
          <p:cNvPr id="3" name="Text Placeholder 2">
            <a:extLst>
              <a:ext uri="{FF2B5EF4-FFF2-40B4-BE49-F238E27FC236}">
                <a16:creationId xmlns:a16="http://schemas.microsoft.com/office/drawing/2014/main" id="{27D11EA6-2B89-1764-FD32-CCAE27203E3E}"/>
              </a:ext>
            </a:extLst>
          </p:cNvPr>
          <p:cNvSpPr>
            <a:spLocks noGrp="1"/>
          </p:cNvSpPr>
          <p:nvPr>
            <p:ph type="body" idx="12"/>
          </p:nvPr>
        </p:nvSpPr>
        <p:spPr/>
        <p:txBody>
          <a:bodyPr/>
          <a:lstStyle/>
          <a:p>
            <a:pPr marL="0" indent="0">
              <a:buNone/>
            </a:pPr>
            <a:r>
              <a:rPr lang="en-US" sz="1900" b="1" dirty="0">
                <a:solidFill>
                  <a:schemeClr val="accent1"/>
                </a:solidFill>
              </a:rPr>
              <a:t>For interviewer: </a:t>
            </a:r>
          </a:p>
          <a:p>
            <a:r>
              <a:rPr lang="en-US" b="1" dirty="0"/>
              <a:t>Build rapport.</a:t>
            </a:r>
            <a:r>
              <a:rPr lang="en-US" dirty="0"/>
              <a:t> This ‘opens the door’ for effective conversations. </a:t>
            </a:r>
          </a:p>
          <a:p>
            <a:r>
              <a:rPr lang="en-US" dirty="0"/>
              <a:t>Use </a:t>
            </a:r>
            <a:r>
              <a:rPr lang="en-US" b="1" dirty="0"/>
              <a:t>open questions</a:t>
            </a:r>
            <a:r>
              <a:rPr lang="en-US" dirty="0"/>
              <a:t> and </a:t>
            </a:r>
            <a:r>
              <a:rPr lang="en-US" b="1" dirty="0"/>
              <a:t>reflective listening</a:t>
            </a:r>
            <a:r>
              <a:rPr lang="en-US" dirty="0"/>
              <a:t> to explore issues</a:t>
            </a:r>
          </a:p>
          <a:p>
            <a:r>
              <a:rPr lang="en-US" dirty="0"/>
              <a:t>Provide </a:t>
            </a:r>
            <a:r>
              <a:rPr lang="en-US" b="1" dirty="0"/>
              <a:t>feedback</a:t>
            </a:r>
            <a:r>
              <a:rPr lang="en-US" dirty="0"/>
              <a:t> and </a:t>
            </a:r>
            <a:r>
              <a:rPr lang="en-US" b="1" dirty="0"/>
              <a:t>affirmations</a:t>
            </a:r>
            <a:r>
              <a:rPr lang="en-US" dirty="0"/>
              <a:t> to build rapport </a:t>
            </a:r>
            <a:br>
              <a:rPr lang="en-US" dirty="0"/>
            </a:br>
            <a:r>
              <a:rPr lang="en-US" dirty="0"/>
              <a:t>and </a:t>
            </a:r>
            <a:r>
              <a:rPr lang="en-US" b="1" dirty="0"/>
              <a:t>boost confidence</a:t>
            </a:r>
          </a:p>
          <a:p>
            <a:r>
              <a:rPr lang="en-US" dirty="0"/>
              <a:t>Encourage patients to </a:t>
            </a:r>
            <a:r>
              <a:rPr lang="en-US" b="1" dirty="0"/>
              <a:t>come up with their own solutions </a:t>
            </a:r>
          </a:p>
          <a:p>
            <a:r>
              <a:rPr lang="en-US" dirty="0"/>
              <a:t>Avoid </a:t>
            </a:r>
            <a:r>
              <a:rPr lang="en-US" b="1" dirty="0"/>
              <a:t>providing advice</a:t>
            </a:r>
          </a:p>
          <a:p>
            <a:r>
              <a:rPr lang="en-US" dirty="0"/>
              <a:t>Provide a </a:t>
            </a:r>
            <a:r>
              <a:rPr lang="en-US" b="1" dirty="0"/>
              <a:t>summary</a:t>
            </a:r>
          </a:p>
        </p:txBody>
      </p:sp>
      <p:sp>
        <p:nvSpPr>
          <p:cNvPr id="4" name="Footer Placeholder 3">
            <a:extLst>
              <a:ext uri="{FF2B5EF4-FFF2-40B4-BE49-F238E27FC236}">
                <a16:creationId xmlns:a16="http://schemas.microsoft.com/office/drawing/2014/main" id="{C1C43E88-7C19-71AC-16B7-F00E2034A34D}"/>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365382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0F07281-8D2D-8A17-57EA-F2FDCAB39008}"/>
              </a:ext>
            </a:extLst>
          </p:cNvPr>
          <p:cNvGrpSpPr/>
          <p:nvPr/>
        </p:nvGrpSpPr>
        <p:grpSpPr>
          <a:xfrm>
            <a:off x="0" y="633046"/>
            <a:ext cx="9144000" cy="6224954"/>
            <a:chOff x="0" y="633046"/>
            <a:chExt cx="9144000" cy="6224954"/>
          </a:xfrm>
        </p:grpSpPr>
        <p:pic>
          <p:nvPicPr>
            <p:cNvPr id="3" name="Picture 2">
              <a:extLst>
                <a:ext uri="{FF2B5EF4-FFF2-40B4-BE49-F238E27FC236}">
                  <a16:creationId xmlns:a16="http://schemas.microsoft.com/office/drawing/2014/main" id="{F3A75E17-4B99-DAE0-DC3E-A13F35F3176F}"/>
                </a:ext>
              </a:extLst>
            </p:cNvPr>
            <p:cNvPicPr>
              <a:picLocks noChangeAspect="1"/>
            </p:cNvPicPr>
            <p:nvPr/>
          </p:nvPicPr>
          <p:blipFill rotWithShape="1">
            <a:blip r:embed="rId3"/>
            <a:srcRect t="3470" b="7624"/>
            <a:stretch/>
          </p:blipFill>
          <p:spPr>
            <a:xfrm>
              <a:off x="2273349" y="4590000"/>
              <a:ext cx="4597303" cy="2268000"/>
            </a:xfrm>
            <a:prstGeom prst="rect">
              <a:avLst/>
            </a:prstGeom>
            <a:effectLst>
              <a:outerShdw blurRad="254000" dist="38100" dir="5400000" algn="ctr" rotWithShape="0">
                <a:srgbClr val="000000">
                  <a:alpha val="25000"/>
                </a:srgbClr>
              </a:outerShdw>
            </a:effectLst>
          </p:spPr>
        </p:pic>
        <p:sp>
          <p:nvSpPr>
            <p:cNvPr id="4" name="Subtitle 2">
              <a:extLst>
                <a:ext uri="{FF2B5EF4-FFF2-40B4-BE49-F238E27FC236}">
                  <a16:creationId xmlns:a16="http://schemas.microsoft.com/office/drawing/2014/main" id="{A779E230-3DB1-A851-01CD-39F07A27693A}"/>
                </a:ext>
              </a:extLst>
            </p:cNvPr>
            <p:cNvSpPr txBox="1">
              <a:spLocks/>
            </p:cNvSpPr>
            <p:nvPr/>
          </p:nvSpPr>
          <p:spPr>
            <a:xfrm>
              <a:off x="0" y="633046"/>
              <a:ext cx="9144000" cy="1415562"/>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800"/>
                </a:lnSpc>
                <a:spcBef>
                  <a:spcPts val="0"/>
                </a:spcBef>
                <a:spcAft>
                  <a:spcPts val="0"/>
                </a:spcAft>
                <a:buNone/>
              </a:pPr>
              <a:r>
                <a:rPr lang="en-US" sz="3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Scaling questions</a:t>
              </a:r>
              <a:br>
                <a:rPr lang="en-US" sz="320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br>
              <a:r>
                <a:rPr lang="en-US" sz="2000">
                  <a:solidFill>
                    <a:schemeClr val="accent3"/>
                  </a:solidFill>
                  <a:effectLst>
                    <a:outerShdw blurRad="254000" dist="76200" dir="5400000" algn="ctr" rotWithShape="0">
                      <a:srgbClr val="000000">
                        <a:alpha val="0"/>
                      </a:srgbClr>
                    </a:outerShdw>
                  </a:effectLst>
                  <a:latin typeface="Arial" panose="020B0604020202020204" pitchFamily="34" charset="0"/>
                  <a:cs typeface="Arial" panose="020B0604020202020204" pitchFamily="34" charset="0"/>
                </a:rPr>
                <a:t>On scale of 1–10 (1 low – 10 high)</a:t>
              </a:r>
            </a:p>
          </p:txBody>
        </p:sp>
        <p:sp>
          <p:nvSpPr>
            <p:cNvPr id="8" name="Content Placeholder 2">
              <a:extLst>
                <a:ext uri="{FF2B5EF4-FFF2-40B4-BE49-F238E27FC236}">
                  <a16:creationId xmlns:a16="http://schemas.microsoft.com/office/drawing/2014/main" id="{1B9B1528-2A9F-4CA6-AF29-705659B3AC42}"/>
                </a:ext>
              </a:extLst>
            </p:cNvPr>
            <p:cNvSpPr txBox="1">
              <a:spLocks/>
            </p:cNvSpPr>
            <p:nvPr/>
          </p:nvSpPr>
          <p:spPr bwMode="auto">
            <a:xfrm>
              <a:off x="0" y="2025162"/>
              <a:ext cx="9144000" cy="22215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200"/>
                </a:spcBef>
                <a:spcAft>
                  <a:spcPts val="200"/>
                </a:spcAft>
                <a:buFont typeface="Lucida Grande" panose="020B0600040502020204" pitchFamily="34" charset="0"/>
                <a:buNone/>
              </a:pP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How</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accent3"/>
                  </a:solidFill>
                  <a:effectLst>
                    <a:outerShdw blurRad="254000" dist="38100" dir="5400000" algn="ctr" rotWithShape="0">
                      <a:srgbClr val="000000">
                        <a:alpha val="0"/>
                      </a:srgbClr>
                    </a:outerShdw>
                  </a:effectLst>
                  <a:latin typeface="Arial" panose="020B0604020202020204" pitchFamily="34" charset="0"/>
                  <a:cs typeface="Arial" panose="020B0604020202020204" pitchFamily="34" charset="0"/>
                </a:rPr>
                <a:t>motivated</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are you right now </a:t>
              </a:r>
              <a:b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to make this change…</a:t>
              </a:r>
              <a:b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endPar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endParaRPr>
            </a:p>
            <a:p>
              <a:pPr marL="0" indent="0" algn="ctr">
                <a:lnSpc>
                  <a:spcPts val="3000"/>
                </a:lnSpc>
                <a:spcBef>
                  <a:spcPts val="200"/>
                </a:spcBef>
                <a:spcAft>
                  <a:spcPts val="200"/>
                </a:spcAft>
                <a:buFont typeface="Lucida Grande" panose="020B0600040502020204" pitchFamily="34" charset="0"/>
                <a:buNone/>
              </a:pP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How</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accent3"/>
                  </a:solidFill>
                  <a:effectLst>
                    <a:outerShdw blurRad="254000" dist="38100" dir="5400000" algn="ctr" rotWithShape="0">
                      <a:srgbClr val="000000">
                        <a:alpha val="0"/>
                      </a:srgbClr>
                    </a:outerShdw>
                  </a:effectLst>
                  <a:latin typeface="Arial" panose="020B0604020202020204" pitchFamily="34" charset="0"/>
                  <a:cs typeface="Arial" panose="020B0604020202020204" pitchFamily="34" charset="0"/>
                </a:rPr>
                <a:t>confident</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are you right now that </a:t>
              </a:r>
              <a:b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you will achieve this change…</a:t>
              </a:r>
            </a:p>
          </p:txBody>
        </p:sp>
      </p:grpSp>
    </p:spTree>
    <p:extLst>
      <p:ext uri="{BB962C8B-B14F-4D97-AF65-F5344CB8AC3E}">
        <p14:creationId xmlns:p14="http://schemas.microsoft.com/office/powerpoint/2010/main" val="373845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4FDFA2-BCB1-9AB5-F9C7-EFB892BAC2B6}"/>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100"/>
              </a:lnSpc>
              <a:spcBef>
                <a:spcPts val="0"/>
              </a:spcBef>
              <a:spcAft>
                <a:spcPts val="1800"/>
              </a:spcAft>
            </a:pPr>
            <a:r>
              <a:rPr lang="en-US" sz="1600" dirty="0"/>
              <a:t>“A lot of people I support are initially </a:t>
            </a:r>
            <a:br>
              <a:rPr lang="en-US" sz="1600" dirty="0"/>
            </a:br>
            <a:r>
              <a:rPr lang="en-US" sz="1600" dirty="0"/>
              <a:t>hesitant about stopping. It’s been a big </a:t>
            </a:r>
            <a:br>
              <a:rPr lang="en-US" sz="1600" dirty="0"/>
            </a:br>
            <a:r>
              <a:rPr lang="en-US" sz="1600" dirty="0"/>
              <a:t>part of your life for a number of years.”</a:t>
            </a:r>
          </a:p>
          <a:p>
            <a:pPr>
              <a:lnSpc>
                <a:spcPts val="2100"/>
              </a:lnSpc>
              <a:spcBef>
                <a:spcPts val="0"/>
              </a:spcBef>
              <a:spcAft>
                <a:spcPts val="1800"/>
              </a:spcAft>
            </a:pPr>
            <a:r>
              <a:rPr lang="en-US" sz="1600" dirty="0"/>
              <a:t>“It’s normal to have concerns. Have you thought about some of the good things that will come about if you do decide to quit?”</a:t>
            </a:r>
          </a:p>
          <a:p>
            <a:pPr>
              <a:lnSpc>
                <a:spcPts val="2100"/>
              </a:lnSpc>
              <a:spcBef>
                <a:spcPts val="0"/>
              </a:spcBef>
              <a:spcAft>
                <a:spcPts val="1800"/>
              </a:spcAft>
            </a:pPr>
            <a:r>
              <a:rPr lang="en-US" sz="1600" dirty="0"/>
              <a:t>“It is so important for you stop smoking; </a:t>
            </a:r>
            <a:br>
              <a:rPr lang="en-US" sz="1600" dirty="0"/>
            </a:br>
            <a:r>
              <a:rPr lang="en-US" sz="1600" dirty="0"/>
              <a:t>we will help you every step of the way.”</a:t>
            </a:r>
          </a:p>
          <a:p>
            <a:pPr>
              <a:lnSpc>
                <a:spcPts val="2100"/>
              </a:lnSpc>
              <a:spcBef>
                <a:spcPts val="0"/>
              </a:spcBef>
              <a:spcAft>
                <a:spcPts val="1800"/>
              </a:spcAft>
            </a:pPr>
            <a:r>
              <a:rPr lang="en-US" sz="1600" dirty="0"/>
              <a:t>“It’s fantastic that you’re making such </a:t>
            </a:r>
            <a:br>
              <a:rPr lang="en-US" sz="1600" dirty="0"/>
            </a:br>
            <a:r>
              <a:rPr lang="en-US" sz="1600" dirty="0"/>
              <a:t>an important change, I’ll be here to </a:t>
            </a:r>
            <a:br>
              <a:rPr lang="en-US" sz="1600" dirty="0"/>
            </a:br>
            <a:r>
              <a:rPr lang="en-US" sz="1600" dirty="0"/>
              <a:t>support you throughout.”</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a:solidFill>
                    <a:schemeClr val="bg1"/>
                  </a:solidFill>
                  <a:effectLst/>
                  <a:latin typeface="Arial" panose="020B0604020202020204" pitchFamily="34" charset="0"/>
                  <a:ea typeface="Calibri"/>
                  <a:cs typeface="Arial" panose="020B0604020202020204" pitchFamily="34" charset="0"/>
                </a:rPr>
                <a:t>Feedback and reassurance</a:t>
              </a:r>
            </a:p>
          </p:txBody>
        </p:sp>
      </p:grpSp>
    </p:spTree>
    <p:extLst>
      <p:ext uri="{BB962C8B-B14F-4D97-AF65-F5344CB8AC3E}">
        <p14:creationId xmlns:p14="http://schemas.microsoft.com/office/powerpoint/2010/main" val="302553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76D5DF-D2E7-D41B-CCCC-3CA8BD741F7F}"/>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100"/>
              </a:lnSpc>
              <a:spcBef>
                <a:spcPts val="0"/>
              </a:spcBef>
              <a:spcAft>
                <a:spcPts val="1800"/>
              </a:spcAft>
            </a:pPr>
            <a:r>
              <a:rPr lang="en-US" sz="1600" dirty="0"/>
              <a:t>“Stopping is tough, but it sounds </a:t>
            </a:r>
            <a:br>
              <a:rPr lang="en-US" sz="1600" dirty="0"/>
            </a:br>
            <a:r>
              <a:rPr lang="en-US" sz="1600" dirty="0"/>
              <a:t>like something that has been </a:t>
            </a:r>
            <a:br>
              <a:rPr lang="en-US" sz="1600" dirty="0"/>
            </a:br>
            <a:r>
              <a:rPr lang="en-US" sz="1600" dirty="0"/>
              <a:t>on your mind for a while.”</a:t>
            </a:r>
          </a:p>
          <a:p>
            <a:pPr>
              <a:lnSpc>
                <a:spcPts val="2100"/>
              </a:lnSpc>
              <a:spcBef>
                <a:spcPts val="0"/>
              </a:spcBef>
              <a:spcAft>
                <a:spcPts val="1800"/>
              </a:spcAft>
            </a:pPr>
            <a:r>
              <a:rPr lang="en-US" sz="1600" dirty="0"/>
              <a:t>“Despite all the stress, you’re ready </a:t>
            </a:r>
            <a:br>
              <a:rPr lang="en-US" sz="1600" dirty="0"/>
            </a:br>
            <a:r>
              <a:rPr lang="en-US" sz="1600" dirty="0"/>
              <a:t>to make stopping smoking a priority.”</a:t>
            </a:r>
          </a:p>
          <a:p>
            <a:pPr>
              <a:lnSpc>
                <a:spcPts val="2100"/>
              </a:lnSpc>
              <a:spcBef>
                <a:spcPts val="0"/>
              </a:spcBef>
              <a:spcAft>
                <a:spcPts val="1800"/>
              </a:spcAft>
            </a:pPr>
            <a:r>
              <a:rPr lang="en-US" sz="1600" dirty="0"/>
              <a:t>“You’ve done a fantastic job of not </a:t>
            </a:r>
            <a:br>
              <a:rPr lang="en-US" sz="1600" dirty="0"/>
            </a:br>
            <a:r>
              <a:rPr lang="en-US" sz="1600" dirty="0"/>
              <a:t>smoking while in hospital. It’s the </a:t>
            </a:r>
            <a:br>
              <a:rPr lang="en-US" sz="1600" dirty="0"/>
            </a:br>
            <a:r>
              <a:rPr lang="en-US" sz="1600" dirty="0"/>
              <a:t>most important thing you can do </a:t>
            </a:r>
            <a:br>
              <a:rPr lang="en-US" sz="1600" dirty="0"/>
            </a:br>
            <a:r>
              <a:rPr lang="en-US" sz="1600" dirty="0"/>
              <a:t>for your recovery.”</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a:solidFill>
                    <a:schemeClr val="bg1"/>
                  </a:solidFill>
                  <a:effectLst/>
                  <a:latin typeface="Arial" panose="020B0604020202020204" pitchFamily="34" charset="0"/>
                  <a:ea typeface="Calibri"/>
                  <a:cs typeface="Arial" panose="020B0604020202020204" pitchFamily="34" charset="0"/>
                </a:rPr>
                <a:t>Affirmations</a:t>
              </a:r>
            </a:p>
          </p:txBody>
        </p:sp>
      </p:grpSp>
    </p:spTree>
    <p:extLst>
      <p:ext uri="{BB962C8B-B14F-4D97-AF65-F5344CB8AC3E}">
        <p14:creationId xmlns:p14="http://schemas.microsoft.com/office/powerpoint/2010/main" val="102666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A52CCB-F377-9C10-045C-72BE6970A694}"/>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500"/>
              </a:lnSpc>
              <a:spcBef>
                <a:spcPts val="0"/>
              </a:spcBef>
              <a:spcAft>
                <a:spcPts val="2200"/>
              </a:spcAft>
            </a:pPr>
            <a:r>
              <a:rPr lang="en-US" b="1" dirty="0">
                <a:solidFill>
                  <a:srgbClr val="005EB8"/>
                </a:solidFill>
              </a:rPr>
              <a:t>Personal experience</a:t>
            </a:r>
            <a:r>
              <a:rPr lang="en-US" dirty="0">
                <a:solidFill>
                  <a:srgbClr val="005EB8"/>
                </a:solidFill>
              </a:rPr>
              <a:t> </a:t>
            </a:r>
            <a:br>
              <a:rPr lang="en-US" dirty="0"/>
            </a:br>
            <a:r>
              <a:rPr lang="en-US" dirty="0"/>
              <a:t>(seeing results)</a:t>
            </a:r>
          </a:p>
          <a:p>
            <a:pPr>
              <a:lnSpc>
                <a:spcPts val="2500"/>
              </a:lnSpc>
              <a:spcBef>
                <a:spcPts val="0"/>
              </a:spcBef>
              <a:spcAft>
                <a:spcPts val="2200"/>
              </a:spcAft>
            </a:pPr>
            <a:r>
              <a:rPr lang="en-US" b="1" dirty="0">
                <a:solidFill>
                  <a:srgbClr val="005EB8"/>
                </a:solidFill>
              </a:rPr>
              <a:t>Vicarious experience</a:t>
            </a:r>
            <a:r>
              <a:rPr lang="en-US" dirty="0">
                <a:solidFill>
                  <a:srgbClr val="005EB8"/>
                </a:solidFill>
              </a:rPr>
              <a:t> </a:t>
            </a:r>
            <a:br>
              <a:rPr lang="en-US" dirty="0"/>
            </a:br>
            <a:r>
              <a:rPr lang="en-US" dirty="0"/>
              <a:t>(hearing about other experience)</a:t>
            </a:r>
          </a:p>
          <a:p>
            <a:pPr>
              <a:lnSpc>
                <a:spcPts val="2500"/>
              </a:lnSpc>
              <a:spcBef>
                <a:spcPts val="0"/>
              </a:spcBef>
              <a:spcAft>
                <a:spcPts val="2200"/>
              </a:spcAft>
            </a:pPr>
            <a:r>
              <a:rPr lang="en-US" b="1" dirty="0">
                <a:solidFill>
                  <a:srgbClr val="005EB8"/>
                </a:solidFill>
              </a:rPr>
              <a:t>Performance feedback</a:t>
            </a:r>
            <a:r>
              <a:rPr lang="en-US" dirty="0">
                <a:solidFill>
                  <a:srgbClr val="005EB8"/>
                </a:solidFill>
              </a:rPr>
              <a:t> </a:t>
            </a:r>
            <a:br>
              <a:rPr lang="en-US" dirty="0"/>
            </a:br>
            <a:r>
              <a:rPr lang="en-US" dirty="0"/>
              <a:t>(positive feedback)</a:t>
            </a:r>
          </a:p>
          <a:p>
            <a:pPr>
              <a:lnSpc>
                <a:spcPts val="2500"/>
              </a:lnSpc>
              <a:spcBef>
                <a:spcPts val="0"/>
              </a:spcBef>
              <a:spcAft>
                <a:spcPts val="2200"/>
              </a:spcAft>
            </a:pPr>
            <a:r>
              <a:rPr lang="en-US" b="1" dirty="0">
                <a:solidFill>
                  <a:srgbClr val="005EB8"/>
                </a:solidFill>
              </a:rPr>
              <a:t>Social support</a:t>
            </a:r>
            <a:r>
              <a:rPr lang="en-US" dirty="0">
                <a:solidFill>
                  <a:srgbClr val="005EB8"/>
                </a:solidFill>
              </a:rPr>
              <a:t> </a:t>
            </a:r>
            <a:br>
              <a:rPr lang="en-US" dirty="0"/>
            </a:br>
            <a:r>
              <a:rPr lang="en-US" dirty="0"/>
              <a:t>(cheerleader)</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a:solidFill>
                    <a:schemeClr val="bg1"/>
                  </a:solidFill>
                  <a:effectLst/>
                  <a:latin typeface="Arial" panose="020B0604020202020204" pitchFamily="34" charset="0"/>
                  <a:ea typeface="Calibri"/>
                  <a:cs typeface="Arial" panose="020B0604020202020204" pitchFamily="34" charset="0"/>
                </a:rPr>
                <a:t>How you boost confidence</a:t>
              </a:r>
            </a:p>
          </p:txBody>
        </p:sp>
      </p:grpSp>
    </p:spTree>
    <p:extLst>
      <p:ext uri="{BB962C8B-B14F-4D97-AF65-F5344CB8AC3E}">
        <p14:creationId xmlns:p14="http://schemas.microsoft.com/office/powerpoint/2010/main" val="281293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3BCBF-9F34-30BA-17B2-79C8516FA5B9}"/>
              </a:ext>
            </a:extLst>
          </p:cNvPr>
          <p:cNvSpPr>
            <a:spLocks noGrp="1"/>
          </p:cNvSpPr>
          <p:nvPr>
            <p:ph type="title"/>
          </p:nvPr>
        </p:nvSpPr>
        <p:spPr/>
        <p:txBody>
          <a:bodyPr/>
          <a:lstStyle/>
          <a:p>
            <a:r>
              <a:rPr lang="en-US"/>
              <a:t>Group agreement</a:t>
            </a:r>
          </a:p>
        </p:txBody>
      </p:sp>
      <p:sp>
        <p:nvSpPr>
          <p:cNvPr id="3" name="Text Placeholder 2">
            <a:extLst>
              <a:ext uri="{FF2B5EF4-FFF2-40B4-BE49-F238E27FC236}">
                <a16:creationId xmlns:a16="http://schemas.microsoft.com/office/drawing/2014/main" id="{1963D8FF-6CC0-0380-17B7-4CE6D23201E1}"/>
              </a:ext>
            </a:extLst>
          </p:cNvPr>
          <p:cNvSpPr>
            <a:spLocks noGrp="1"/>
          </p:cNvSpPr>
          <p:nvPr>
            <p:ph type="body" idx="12"/>
          </p:nvPr>
        </p:nvSpPr>
        <p:spPr/>
        <p:txBody>
          <a:bodyPr/>
          <a:lstStyle/>
          <a:p>
            <a:r>
              <a:rPr lang="en-US"/>
              <a:t>Respect others views and opinions</a:t>
            </a:r>
          </a:p>
          <a:p>
            <a:r>
              <a:rPr lang="en-US"/>
              <a:t>Confidentiality</a:t>
            </a:r>
          </a:p>
          <a:p>
            <a:r>
              <a:rPr lang="en-US"/>
              <a:t>Ask questions: no such thing as a bad / stupid question</a:t>
            </a:r>
          </a:p>
          <a:p>
            <a:r>
              <a:rPr lang="en-US"/>
              <a:t>Timekeeping</a:t>
            </a:r>
          </a:p>
          <a:p>
            <a:r>
              <a:rPr lang="en-US"/>
              <a:t>Patience</a:t>
            </a:r>
          </a:p>
          <a:p>
            <a:r>
              <a:rPr lang="en-US"/>
              <a:t>Participate as fully as possible and support </a:t>
            </a:r>
            <a:br>
              <a:rPr lang="en-US"/>
            </a:br>
            <a:r>
              <a:rPr lang="en-US"/>
              <a:t>the participation of others</a:t>
            </a:r>
          </a:p>
        </p:txBody>
      </p:sp>
      <p:sp>
        <p:nvSpPr>
          <p:cNvPr id="5" name="Footer Placeholder 3">
            <a:extLst>
              <a:ext uri="{FF2B5EF4-FFF2-40B4-BE49-F238E27FC236}">
                <a16:creationId xmlns:a16="http://schemas.microsoft.com/office/drawing/2014/main" id="{6E26F2A7-F10C-F7AF-B037-525BE0A139B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763580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611174-0C76-9C8E-5F34-0DEE7884592A}"/>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1">
            <a:extLst>
              <a:ext uri="{FF2B5EF4-FFF2-40B4-BE49-F238E27FC236}">
                <a16:creationId xmlns:a16="http://schemas.microsoft.com/office/drawing/2014/main" id="{8A1B428F-51D1-9D72-53CC-1FA8B03CF97B}"/>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38472729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CEF5F03D-F6E7-D9E8-0BC0-6CFAB1F8A63A}"/>
              </a:ext>
            </a:extLst>
          </p:cNvPr>
          <p:cNvSpPr txBox="1">
            <a:spLocks/>
          </p:cNvSpPr>
          <p:nvPr/>
        </p:nvSpPr>
        <p:spPr bwMode="auto">
          <a:xfrm>
            <a:off x="592742" y="1714912"/>
            <a:ext cx="7963528"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tabLst>
                <a:tab pos="301625" algn="l"/>
              </a:tabLst>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spcBef>
                <a:spcPts val="1800"/>
              </a:spcBef>
              <a:spcAft>
                <a:spcPts val="1800"/>
              </a:spcAft>
              <a:buFont typeface="+mj-lt"/>
              <a:buAutoNum type="arabicPeriod"/>
            </a:pPr>
            <a:r>
              <a:rPr lang="en-US" sz="2000" i="1" dirty="0">
                <a:latin typeface="Arial"/>
                <a:cs typeface="Arial"/>
              </a:rPr>
              <a:t>“I really do want to give up, but it’s just not something I can take on right now.”</a:t>
            </a:r>
            <a:endParaRPr lang="en-US" sz="2000" dirty="0">
              <a:latin typeface="Arial"/>
              <a:cs typeface="Arial"/>
            </a:endParaRPr>
          </a:p>
          <a:p>
            <a:pPr marL="342900" indent="-342900">
              <a:spcBef>
                <a:spcPts val="1800"/>
              </a:spcBef>
              <a:spcAft>
                <a:spcPts val="1800"/>
              </a:spcAft>
              <a:buFont typeface="Lucida Grande" panose="020B0600040502020204" pitchFamily="34" charset="0"/>
              <a:buAutoNum type="arabicPeriod"/>
            </a:pPr>
            <a:r>
              <a:rPr lang="en-US" sz="2000" i="1" dirty="0">
                <a:latin typeface="Arial"/>
                <a:cs typeface="Arial"/>
              </a:rPr>
              <a:t>“I just don’t think I will be able to manage. I find it really helps me cope with all the stress in my life." </a:t>
            </a:r>
          </a:p>
          <a:p>
            <a:pPr marL="342900" indent="-342900">
              <a:spcBef>
                <a:spcPts val="1800"/>
              </a:spcBef>
              <a:spcAft>
                <a:spcPts val="1800"/>
              </a:spcAft>
              <a:buAutoNum type="arabicPeriod"/>
            </a:pPr>
            <a:r>
              <a:rPr lang="en-US" sz="2000" i="1" dirty="0">
                <a:latin typeface="Arial"/>
                <a:cs typeface="Arial"/>
              </a:rPr>
              <a:t>“I am willing to speak to you, but I can’t make any promises.”</a:t>
            </a:r>
            <a:endParaRPr lang="en-US" sz="2000" i="1" dirty="0"/>
          </a:p>
          <a:p>
            <a:pPr marL="342900" indent="-342900">
              <a:spcBef>
                <a:spcPts val="900"/>
              </a:spcBef>
              <a:spcAft>
                <a:spcPts val="900"/>
              </a:spcAft>
              <a:buAutoNum type="arabicPeriod"/>
            </a:pPr>
            <a:endParaRPr lang="en-US" sz="2000" i="1" dirty="0"/>
          </a:p>
          <a:p>
            <a:pPr marL="342900" indent="-342900">
              <a:spcBef>
                <a:spcPts val="900"/>
              </a:spcBef>
              <a:spcAft>
                <a:spcPts val="900"/>
              </a:spcAft>
              <a:buFont typeface="Lucida Grande" panose="020B0600040502020204" pitchFamily="34" charset="0"/>
              <a:buAutoNum type="arabicPeriod"/>
            </a:pPr>
            <a:endParaRPr lang="en-US" i="1" dirty="0">
              <a:latin typeface="Arial"/>
              <a:cs typeface="Arial"/>
            </a:endParaRPr>
          </a:p>
          <a:p>
            <a:pPr>
              <a:spcBef>
                <a:spcPts val="900"/>
              </a:spcBef>
              <a:spcAft>
                <a:spcPts val="900"/>
              </a:spcAft>
              <a:buNone/>
            </a:pPr>
            <a:endParaRPr lang="en-US" i="1" dirty="0"/>
          </a:p>
        </p:txBody>
      </p:sp>
      <p:sp>
        <p:nvSpPr>
          <p:cNvPr id="8" name="Title 1">
            <a:extLst>
              <a:ext uri="{FF2B5EF4-FFF2-40B4-BE49-F238E27FC236}">
                <a16:creationId xmlns:a16="http://schemas.microsoft.com/office/drawing/2014/main" id="{C4A0A375-B1F2-B608-91C6-0F1A980225B7}"/>
              </a:ext>
            </a:extLst>
          </p:cNvPr>
          <p:cNvSpPr>
            <a:spLocks noGrp="1"/>
          </p:cNvSpPr>
          <p:nvPr>
            <p:ph type="title"/>
          </p:nvPr>
        </p:nvSpPr>
        <p:spPr>
          <a:xfrm>
            <a:off x="571500" y="152400"/>
            <a:ext cx="7962900" cy="1066800"/>
          </a:xfrm>
        </p:spPr>
        <p:txBody>
          <a:bodyPr/>
          <a:lstStyle/>
          <a:p>
            <a:r>
              <a:rPr lang="en-US"/>
              <a:t>Applying skills to practice</a:t>
            </a:r>
          </a:p>
        </p:txBody>
      </p:sp>
      <p:sp>
        <p:nvSpPr>
          <p:cNvPr id="2" name="Footer Placeholder 3">
            <a:extLst>
              <a:ext uri="{FF2B5EF4-FFF2-40B4-BE49-F238E27FC236}">
                <a16:creationId xmlns:a16="http://schemas.microsoft.com/office/drawing/2014/main" id="{3446A2C6-7E7A-3B9B-3F65-DCD888D4495F}"/>
              </a:ext>
            </a:extLst>
          </p:cNvPr>
          <p:cNvSpPr txBox="1">
            <a:spLocks/>
          </p:cNvSpPr>
          <p:nvPr/>
        </p:nvSpPr>
        <p:spPr>
          <a:xfrm>
            <a:off x="518007" y="6292800"/>
            <a:ext cx="5618633" cy="524560"/>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78061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7722B-DFA6-8B1F-1357-231ED1147C00}"/>
              </a:ext>
            </a:extLst>
          </p:cNvPr>
          <p:cNvSpPr>
            <a:spLocks noGrp="1"/>
          </p:cNvSpPr>
          <p:nvPr>
            <p:ph type="title"/>
          </p:nvPr>
        </p:nvSpPr>
        <p:spPr/>
        <p:txBody>
          <a:bodyPr/>
          <a:lstStyle/>
          <a:p>
            <a:r>
              <a:rPr lang="en-US"/>
              <a:t>Summary</a:t>
            </a:r>
          </a:p>
        </p:txBody>
      </p:sp>
      <p:sp>
        <p:nvSpPr>
          <p:cNvPr id="3" name="Text Placeholder 2">
            <a:extLst>
              <a:ext uri="{FF2B5EF4-FFF2-40B4-BE49-F238E27FC236}">
                <a16:creationId xmlns:a16="http://schemas.microsoft.com/office/drawing/2014/main" id="{62678B2A-DDF0-6881-50F0-204BD1B26B53}"/>
              </a:ext>
            </a:extLst>
          </p:cNvPr>
          <p:cNvSpPr>
            <a:spLocks noGrp="1"/>
          </p:cNvSpPr>
          <p:nvPr>
            <p:ph type="body" idx="12"/>
          </p:nvPr>
        </p:nvSpPr>
        <p:spPr/>
        <p:txBody>
          <a:bodyPr/>
          <a:lstStyle/>
          <a:p>
            <a:pPr marL="285750" indent="-285750">
              <a:spcAft>
                <a:spcPts val="1000"/>
              </a:spcAft>
              <a:buFont typeface="Arial" panose="020B0604020202020204" pitchFamily="34" charset="0"/>
              <a:buChar char="■"/>
            </a:pPr>
            <a:r>
              <a:rPr lang="en-US" b="1" dirty="0">
                <a:solidFill>
                  <a:srgbClr val="005EB8"/>
                </a:solidFill>
              </a:rPr>
              <a:t>Building rapport</a:t>
            </a:r>
            <a:r>
              <a:rPr lang="en-US" dirty="0">
                <a:solidFill>
                  <a:srgbClr val="005EB8"/>
                </a:solidFill>
              </a:rPr>
              <a:t> </a:t>
            </a:r>
            <a:r>
              <a:rPr lang="en-US" dirty="0"/>
              <a:t>is the key that opens the door to effective communication and patient engagement</a:t>
            </a:r>
          </a:p>
          <a:p>
            <a:pPr marL="285750" indent="-285750">
              <a:spcAft>
                <a:spcPts val="1000"/>
              </a:spcAft>
              <a:buFont typeface="Arial" panose="020B0604020202020204" pitchFamily="34" charset="0"/>
              <a:buChar char="■"/>
            </a:pPr>
            <a:r>
              <a:rPr lang="en-US" dirty="0"/>
              <a:t>Using the skills of </a:t>
            </a:r>
            <a:r>
              <a:rPr lang="en-US" b="1" dirty="0">
                <a:solidFill>
                  <a:srgbClr val="005EB8"/>
                </a:solidFill>
              </a:rPr>
              <a:t>reflective listening, scaling questions, </a:t>
            </a:r>
            <a:br>
              <a:rPr lang="en-US" b="1" dirty="0">
                <a:solidFill>
                  <a:srgbClr val="005EB8"/>
                </a:solidFill>
              </a:rPr>
            </a:br>
            <a:r>
              <a:rPr lang="en-US" b="1" dirty="0">
                <a:solidFill>
                  <a:srgbClr val="005EB8"/>
                </a:solidFill>
              </a:rPr>
              <a:t>and summaries</a:t>
            </a:r>
            <a:r>
              <a:rPr lang="en-US" dirty="0">
                <a:solidFill>
                  <a:srgbClr val="005EB8"/>
                </a:solidFill>
              </a:rPr>
              <a:t> </a:t>
            </a:r>
            <a:r>
              <a:rPr lang="en-US" dirty="0"/>
              <a:t>can help build rapport and support motivation</a:t>
            </a:r>
          </a:p>
          <a:p>
            <a:pPr marL="285750" indent="-285750">
              <a:spcAft>
                <a:spcPts val="1000"/>
              </a:spcAft>
              <a:buFont typeface="Arial" panose="020B0604020202020204" pitchFamily="34" charset="0"/>
              <a:buChar char="■"/>
            </a:pPr>
            <a:r>
              <a:rPr lang="en-US" dirty="0"/>
              <a:t>Being </a:t>
            </a:r>
            <a:r>
              <a:rPr lang="en-US" b="1" dirty="0">
                <a:solidFill>
                  <a:srgbClr val="005EB8"/>
                </a:solidFill>
              </a:rPr>
              <a:t>non-judgmental</a:t>
            </a:r>
            <a:r>
              <a:rPr lang="en-US" dirty="0"/>
              <a:t> and using techniques such as </a:t>
            </a:r>
            <a:br>
              <a:rPr lang="en-US" dirty="0"/>
            </a:br>
            <a:r>
              <a:rPr lang="en-US" dirty="0"/>
              <a:t>open questions to </a:t>
            </a:r>
            <a:r>
              <a:rPr lang="en-US" b="1" dirty="0">
                <a:solidFill>
                  <a:srgbClr val="005EB8"/>
                </a:solidFill>
              </a:rPr>
              <a:t>elicit the patient’s view</a:t>
            </a:r>
            <a:r>
              <a:rPr lang="en-US" dirty="0">
                <a:solidFill>
                  <a:srgbClr val="005EB8"/>
                </a:solidFill>
              </a:rPr>
              <a:t> </a:t>
            </a:r>
            <a:r>
              <a:rPr lang="en-US" dirty="0"/>
              <a:t>are effective</a:t>
            </a:r>
          </a:p>
          <a:p>
            <a:pPr marL="285750" indent="-285750">
              <a:spcAft>
                <a:spcPts val="1000"/>
              </a:spcAft>
              <a:buFont typeface="Arial" panose="020B0604020202020204" pitchFamily="34" charset="0"/>
              <a:buChar char="■"/>
            </a:pPr>
            <a:r>
              <a:rPr lang="en-US" dirty="0"/>
              <a:t>Acknowledge barriers and fears and address misconceptions. </a:t>
            </a:r>
          </a:p>
          <a:p>
            <a:pPr marL="285750" indent="-285750">
              <a:spcAft>
                <a:spcPts val="1000"/>
              </a:spcAft>
              <a:buFont typeface="Arial" panose="020B0604020202020204" pitchFamily="34" charset="0"/>
              <a:buChar char="■"/>
            </a:pPr>
            <a:r>
              <a:rPr lang="en-US" b="1" dirty="0">
                <a:solidFill>
                  <a:srgbClr val="005EB8"/>
                </a:solidFill>
              </a:rPr>
              <a:t>Roll with resistance</a:t>
            </a:r>
          </a:p>
        </p:txBody>
      </p:sp>
      <p:sp>
        <p:nvSpPr>
          <p:cNvPr id="5" name="Footer Placeholder 3">
            <a:extLst>
              <a:ext uri="{FF2B5EF4-FFF2-40B4-BE49-F238E27FC236}">
                <a16:creationId xmlns:a16="http://schemas.microsoft.com/office/drawing/2014/main" id="{DC09FF4C-E81B-BB80-C3BA-658FB44ECF5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32418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5DFE4B65-D620-79D2-8244-BA9B8E8BC634}"/>
              </a:ext>
            </a:extLst>
          </p:cNvPr>
          <p:cNvSpPr>
            <a:spLocks noGrp="1"/>
          </p:cNvSpPr>
          <p:nvPr>
            <p:ph type="subTitle" idx="1"/>
          </p:nvPr>
        </p:nvSpPr>
        <p:spPr/>
        <p:txBody>
          <a:bodyPr/>
          <a:lstStyle/>
          <a:p>
            <a:r>
              <a:rPr lang="en-GB" dirty="0"/>
              <a:t>Understanding tobacco dependence</a:t>
            </a:r>
          </a:p>
          <a:p>
            <a:endParaRPr lang="en-GB" dirty="0"/>
          </a:p>
        </p:txBody>
      </p:sp>
    </p:spTree>
    <p:extLst>
      <p:ext uri="{BB962C8B-B14F-4D97-AF65-F5344CB8AC3E}">
        <p14:creationId xmlns:p14="http://schemas.microsoft.com/office/powerpoint/2010/main" val="29495037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548375"/>
            <a:ext cx="7597685" cy="584510"/>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This is not a lifestyle choice</a:t>
            </a:r>
            <a:endParaRPr lang="en-US" sz="3000" dirty="0">
              <a:solidFill>
                <a:schemeClr val="accent3"/>
              </a:solidFill>
              <a:effectLst>
                <a:outerShdw blurRad="254000" dist="63500" dir="5400000" algn="ctr" rotWithShape="0">
                  <a:srgbClr val="000000">
                    <a:alpha val="25000"/>
                  </a:srgbClr>
                </a:outerShdw>
              </a:effectLst>
              <a:latin typeface="+mn-lt"/>
              <a:cs typeface="Segoe UI"/>
            </a:endParaRPr>
          </a:p>
        </p:txBody>
      </p:sp>
      <p:sp>
        <p:nvSpPr>
          <p:cNvPr id="15" name="TextBox 14">
            <a:extLst>
              <a:ext uri="{FF2B5EF4-FFF2-40B4-BE49-F238E27FC236}">
                <a16:creationId xmlns:a16="http://schemas.microsoft.com/office/drawing/2014/main" id="{0CC036B8-6164-F1F6-9AD7-0951B97EBACB}"/>
              </a:ext>
            </a:extLst>
          </p:cNvPr>
          <p:cNvSpPr txBox="1"/>
          <p:nvPr/>
        </p:nvSpPr>
        <p:spPr bwMode="auto">
          <a:xfrm>
            <a:off x="773158" y="1092425"/>
            <a:ext cx="7597685" cy="497461"/>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dirty="0">
                <a:solidFill>
                  <a:schemeClr val="accent3"/>
                </a:solidFill>
                <a:effectLst>
                  <a:outerShdw blurRad="254000" dist="63500" dir="5400000" algn="ctr" rotWithShape="0">
                    <a:srgbClr val="000000">
                      <a:alpha val="25000"/>
                    </a:srgbClr>
                  </a:outerShdw>
                </a:effectLst>
                <a:latin typeface="+mn-lt"/>
                <a:cs typeface="Segoe UI"/>
              </a:rPr>
              <a:t>Dated attitudes about tobacco use </a:t>
            </a:r>
          </a:p>
        </p:txBody>
      </p:sp>
      <p:sp>
        <p:nvSpPr>
          <p:cNvPr id="3" name="TextBox 2">
            <a:extLst>
              <a:ext uri="{FF2B5EF4-FFF2-40B4-BE49-F238E27FC236}">
                <a16:creationId xmlns:a16="http://schemas.microsoft.com/office/drawing/2014/main" id="{45EC0EA3-9CCE-5B16-CE24-1DC637DA1FD0}"/>
              </a:ext>
            </a:extLst>
          </p:cNvPr>
          <p:cNvSpPr txBox="1"/>
          <p:nvPr/>
        </p:nvSpPr>
        <p:spPr bwMode="auto">
          <a:xfrm>
            <a:off x="9621430" y="275938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5" name="Picture 4">
            <a:extLst>
              <a:ext uri="{FF2B5EF4-FFF2-40B4-BE49-F238E27FC236}">
                <a16:creationId xmlns:a16="http://schemas.microsoft.com/office/drawing/2014/main" id="{6BB39BEA-8100-DA0F-6C31-CCB173039642}"/>
              </a:ext>
            </a:extLst>
          </p:cNvPr>
          <p:cNvPicPr>
            <a:picLocks noChangeAspect="1"/>
          </p:cNvPicPr>
          <p:nvPr/>
        </p:nvPicPr>
        <p:blipFill>
          <a:blip r:embed="rId3"/>
          <a:stretch>
            <a:fillRect/>
          </a:stretch>
        </p:blipFill>
        <p:spPr>
          <a:xfrm>
            <a:off x="684213" y="2605635"/>
            <a:ext cx="2252732" cy="2252732"/>
          </a:xfrm>
          <a:prstGeom prst="rect">
            <a:avLst/>
          </a:prstGeom>
          <a:effectLst>
            <a:outerShdw blurRad="317500" dist="76200" dir="5400000" algn="ctr" rotWithShape="0">
              <a:srgbClr val="000000">
                <a:alpha val="50000"/>
              </a:srgbClr>
            </a:outerShdw>
          </a:effectLst>
        </p:spPr>
      </p:pic>
      <p:pic>
        <p:nvPicPr>
          <p:cNvPr id="16" name="Picture 15">
            <a:extLst>
              <a:ext uri="{FF2B5EF4-FFF2-40B4-BE49-F238E27FC236}">
                <a16:creationId xmlns:a16="http://schemas.microsoft.com/office/drawing/2014/main" id="{B97383FC-D7BC-1C1B-A725-8076C8C8A521}"/>
              </a:ext>
            </a:extLst>
          </p:cNvPr>
          <p:cNvPicPr>
            <a:picLocks noChangeAspect="1"/>
          </p:cNvPicPr>
          <p:nvPr/>
        </p:nvPicPr>
        <p:blipFill>
          <a:blip r:embed="rId4"/>
          <a:srcRect/>
          <a:stretch/>
        </p:blipFill>
        <p:spPr>
          <a:xfrm>
            <a:off x="3439284" y="2605635"/>
            <a:ext cx="2252732" cy="2252732"/>
          </a:xfrm>
          <a:prstGeom prst="rect">
            <a:avLst/>
          </a:prstGeom>
          <a:effectLst>
            <a:outerShdw blurRad="317500" dist="76200" dir="5400000" algn="ctr" rotWithShape="0">
              <a:srgbClr val="000000">
                <a:alpha val="50000"/>
              </a:srgbClr>
            </a:outerShdw>
          </a:effectLst>
        </p:spPr>
      </p:pic>
      <p:pic>
        <p:nvPicPr>
          <p:cNvPr id="17" name="Picture 16">
            <a:extLst>
              <a:ext uri="{FF2B5EF4-FFF2-40B4-BE49-F238E27FC236}">
                <a16:creationId xmlns:a16="http://schemas.microsoft.com/office/drawing/2014/main" id="{E2A09031-F05A-70D1-F642-919C60810A28}"/>
              </a:ext>
            </a:extLst>
          </p:cNvPr>
          <p:cNvPicPr>
            <a:picLocks noChangeAspect="1"/>
          </p:cNvPicPr>
          <p:nvPr/>
        </p:nvPicPr>
        <p:blipFill>
          <a:blip r:embed="rId5"/>
          <a:srcRect/>
          <a:stretch/>
        </p:blipFill>
        <p:spPr>
          <a:xfrm>
            <a:off x="6194356" y="2605635"/>
            <a:ext cx="2252732" cy="2252732"/>
          </a:xfrm>
          <a:prstGeom prst="rect">
            <a:avLst/>
          </a:prstGeom>
          <a:effectLst>
            <a:outerShdw blurRad="317500" dist="76200" dir="5400000" algn="ctr" rotWithShape="0">
              <a:srgbClr val="000000">
                <a:alpha val="50000"/>
              </a:srgbClr>
            </a:outerShdw>
          </a:effectLst>
        </p:spPr>
      </p:pic>
    </p:spTree>
    <p:extLst>
      <p:ext uri="{BB962C8B-B14F-4D97-AF65-F5344CB8AC3E}">
        <p14:creationId xmlns:p14="http://schemas.microsoft.com/office/powerpoint/2010/main" val="366147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B1C4A9-54EC-445B-18C8-C37550F1FB7A}"/>
              </a:ext>
            </a:extLst>
          </p:cNvPr>
          <p:cNvPicPr>
            <a:picLocks noChangeAspect="1"/>
          </p:cNvPicPr>
          <p:nvPr/>
        </p:nvPicPr>
        <p:blipFill rotWithShape="1">
          <a:blip r:embed="rId3">
            <a:alphaModFix amt="50000"/>
          </a:blip>
          <a:srcRect t="8865" b="-1"/>
          <a:stretch/>
        </p:blipFill>
        <p:spPr>
          <a:xfrm>
            <a:off x="0" y="0"/>
            <a:ext cx="9144001" cy="6250087"/>
          </a:xfrm>
          <a:prstGeom prst="rect">
            <a:avLst/>
          </a:prstGeom>
        </p:spPr>
      </p:pic>
      <p:sp>
        <p:nvSpPr>
          <p:cNvPr id="10" name="Rectangle 9">
            <a:extLst>
              <a:ext uri="{FF2B5EF4-FFF2-40B4-BE49-F238E27FC236}">
                <a16:creationId xmlns:a16="http://schemas.microsoft.com/office/drawing/2014/main" id="{E7694CB5-B564-6F9D-B233-49B72B56B2E8}"/>
              </a:ext>
            </a:extLst>
          </p:cNvPr>
          <p:cNvSpPr/>
          <p:nvPr/>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a:extLst>
              <a:ext uri="{FF2B5EF4-FFF2-40B4-BE49-F238E27FC236}">
                <a16:creationId xmlns:a16="http://schemas.microsoft.com/office/drawing/2014/main" id="{BCBD58D3-8C3E-D63C-762F-B4EBE867AC69}"/>
              </a:ext>
            </a:extLst>
          </p:cNvPr>
          <p:cNvSpPr>
            <a:spLocks noGrp="1"/>
          </p:cNvSpPr>
          <p:nvPr>
            <p:ph type="title"/>
          </p:nvPr>
        </p:nvSpPr>
        <p:spPr/>
        <p:txBody>
          <a:bodyPr/>
          <a:lstStyle/>
          <a:p>
            <a:r>
              <a:rPr lang="en-US"/>
              <a:t>What is tobacco dependence?</a:t>
            </a:r>
          </a:p>
        </p:txBody>
      </p:sp>
      <p:sp>
        <p:nvSpPr>
          <p:cNvPr id="3" name="Text Placeholder 2">
            <a:extLst>
              <a:ext uri="{FF2B5EF4-FFF2-40B4-BE49-F238E27FC236}">
                <a16:creationId xmlns:a16="http://schemas.microsoft.com/office/drawing/2014/main" id="{D27AEEE6-4D00-029D-53A3-86BE8ED873EB}"/>
              </a:ext>
            </a:extLst>
          </p:cNvPr>
          <p:cNvSpPr>
            <a:spLocks noGrp="1"/>
          </p:cNvSpPr>
          <p:nvPr>
            <p:ph type="body" idx="12"/>
          </p:nvPr>
        </p:nvSpPr>
        <p:spPr/>
        <p:txBody>
          <a:bodyPr/>
          <a:lstStyle/>
          <a:p>
            <a:pPr marL="0" indent="0">
              <a:lnSpc>
                <a:spcPts val="3500"/>
              </a:lnSpc>
              <a:spcAft>
                <a:spcPts val="1500"/>
              </a:spcAft>
              <a:buNone/>
            </a:pPr>
            <a:r>
              <a:rPr lang="en-US" sz="2200" b="1"/>
              <a:t>Addictions are activities that are given an unhealthy </a:t>
            </a:r>
            <a:br>
              <a:rPr lang="en-US" sz="2200" b="1"/>
            </a:br>
            <a:r>
              <a:rPr lang="en-US" sz="2200" b="1"/>
              <a:t>priority because of a disordered motivational system</a:t>
            </a:r>
          </a:p>
          <a:p>
            <a:pPr marL="0" indent="0">
              <a:lnSpc>
                <a:spcPts val="3500"/>
              </a:lnSpc>
              <a:spcAft>
                <a:spcPts val="1500"/>
              </a:spcAft>
              <a:buNone/>
            </a:pPr>
            <a:r>
              <a:rPr lang="en-US" sz="2200" b="1" i="1">
                <a:solidFill>
                  <a:schemeClr val="accent1"/>
                </a:solidFill>
              </a:rPr>
              <a:t>“Nicotine delivered through tobacco smoke </a:t>
            </a:r>
            <a:br>
              <a:rPr lang="en-US" sz="2200" b="1" i="1">
                <a:solidFill>
                  <a:schemeClr val="accent1"/>
                </a:solidFill>
              </a:rPr>
            </a:br>
            <a:r>
              <a:rPr lang="en-US" sz="2200" b="1" i="1">
                <a:solidFill>
                  <a:schemeClr val="accent1"/>
                </a:solidFill>
              </a:rPr>
              <a:t>should be regarded as an addictive drug, and </a:t>
            </a:r>
            <a:br>
              <a:rPr lang="en-US" sz="2200" b="1" i="1">
                <a:solidFill>
                  <a:schemeClr val="accent1"/>
                </a:solidFill>
              </a:rPr>
            </a:br>
            <a:r>
              <a:rPr lang="en-US" sz="2200" b="1" i="1">
                <a:solidFill>
                  <a:schemeClr val="accent1"/>
                </a:solidFill>
              </a:rPr>
              <a:t>tobacco use the means of self-administration”</a:t>
            </a:r>
          </a:p>
        </p:txBody>
      </p:sp>
      <p:sp>
        <p:nvSpPr>
          <p:cNvPr id="4" name="Footer Placeholder 3">
            <a:extLst>
              <a:ext uri="{FF2B5EF4-FFF2-40B4-BE49-F238E27FC236}">
                <a16:creationId xmlns:a16="http://schemas.microsoft.com/office/drawing/2014/main" id="{1D533137-E010-6979-0F4F-91A78ED4AE95}"/>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701688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FDF3BF-C3BC-64C9-2688-8E2924B5C67D}"/>
              </a:ext>
            </a:extLst>
          </p:cNvPr>
          <p:cNvPicPr>
            <a:picLocks noChangeAspect="1"/>
          </p:cNvPicPr>
          <p:nvPr/>
        </p:nvPicPr>
        <p:blipFill>
          <a:blip r:embed="rId3"/>
          <a:stretch>
            <a:fillRect/>
          </a:stretch>
        </p:blipFill>
        <p:spPr>
          <a:xfrm>
            <a:off x="0" y="0"/>
            <a:ext cx="9144000" cy="6858000"/>
          </a:xfrm>
          <a:prstGeom prst="rect">
            <a:avLst/>
          </a:prstGeom>
        </p:spPr>
      </p:pic>
      <p:sp>
        <p:nvSpPr>
          <p:cNvPr id="4" name="answers">
            <a:extLst>
              <a:ext uri="{FF2B5EF4-FFF2-40B4-BE49-F238E27FC236}">
                <a16:creationId xmlns:a16="http://schemas.microsoft.com/office/drawing/2014/main" id="{91434413-1EF1-91E1-963D-032AD65E96AE}"/>
              </a:ext>
            </a:extLst>
          </p:cNvPr>
          <p:cNvSpPr txBox="1">
            <a:spLocks/>
          </p:cNvSpPr>
          <p:nvPr/>
        </p:nvSpPr>
        <p:spPr bwMode="auto">
          <a:xfrm>
            <a:off x="820833" y="2580014"/>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5" name="tick">
            <a:extLst>
              <a:ext uri="{FF2B5EF4-FFF2-40B4-BE49-F238E27FC236}">
                <a16:creationId xmlns:a16="http://schemas.microsoft.com/office/drawing/2014/main" id="{7BA9F048-0BEC-1829-280B-7B4DFDF8F3A6}"/>
              </a:ext>
            </a:extLst>
          </p:cNvPr>
          <p:cNvSpPr/>
          <p:nvPr/>
        </p:nvSpPr>
        <p:spPr>
          <a:xfrm>
            <a:off x="844832" y="2691404"/>
            <a:ext cx="431165" cy="380269"/>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6" name="question">
            <a:extLst>
              <a:ext uri="{FF2B5EF4-FFF2-40B4-BE49-F238E27FC236}">
                <a16:creationId xmlns:a16="http://schemas.microsoft.com/office/drawing/2014/main" id="{6F7A957D-8E45-B11C-2A9E-653E368509B8}"/>
              </a:ext>
            </a:extLst>
          </p:cNvPr>
          <p:cNvSpPr txBox="1">
            <a:spLocks/>
          </p:cNvSpPr>
          <p:nvPr/>
        </p:nvSpPr>
        <p:spPr>
          <a:xfrm>
            <a:off x="590550" y="880256"/>
            <a:ext cx="7962900" cy="1699757"/>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Nicotine delivered via tobacco is more addictive than alcohol, heroin, and cocaine</a:t>
            </a:r>
          </a:p>
        </p:txBody>
      </p:sp>
      <p:grpSp>
        <p:nvGrpSpPr>
          <p:cNvPr id="11" name="Group 10">
            <a:extLst>
              <a:ext uri="{FF2B5EF4-FFF2-40B4-BE49-F238E27FC236}">
                <a16:creationId xmlns:a16="http://schemas.microsoft.com/office/drawing/2014/main" id="{A78E842A-8075-8949-CE54-5F08618BA323}"/>
              </a:ext>
            </a:extLst>
          </p:cNvPr>
          <p:cNvGrpSpPr/>
          <p:nvPr/>
        </p:nvGrpSpPr>
        <p:grpSpPr>
          <a:xfrm>
            <a:off x="5880844" y="3071673"/>
            <a:ext cx="2442323" cy="2442323"/>
            <a:chOff x="5880844" y="3290789"/>
            <a:chExt cx="2442323" cy="2442323"/>
          </a:xfrm>
        </p:grpSpPr>
        <p:sp>
          <p:nvSpPr>
            <p:cNvPr id="8" name="Oval 7">
              <a:extLst>
                <a:ext uri="{FF2B5EF4-FFF2-40B4-BE49-F238E27FC236}">
                  <a16:creationId xmlns:a16="http://schemas.microsoft.com/office/drawing/2014/main" id="{385C03B1-0042-EA8D-48B0-C27496FF7843}"/>
                </a:ext>
              </a:extLst>
            </p:cNvPr>
            <p:cNvSpPr/>
            <p:nvPr/>
          </p:nvSpPr>
          <p:spPr bwMode="auto">
            <a:xfrm>
              <a:off x="5880844" y="3290789"/>
              <a:ext cx="2442323" cy="2442323"/>
            </a:xfrm>
            <a:prstGeom prst="ellipse">
              <a:avLst/>
            </a:prstGeom>
            <a:solidFill>
              <a:schemeClr val="bg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9" name="Graphic 5">
              <a:extLst>
                <a:ext uri="{FF2B5EF4-FFF2-40B4-BE49-F238E27FC236}">
                  <a16:creationId xmlns:a16="http://schemas.microsoft.com/office/drawing/2014/main" id="{49448178-A6CB-D6BB-E6DD-AEC4A8796EFF}"/>
                </a:ext>
              </a:extLst>
            </p:cNvPr>
            <p:cNvSpPr/>
            <p:nvPr/>
          </p:nvSpPr>
          <p:spPr>
            <a:xfrm>
              <a:off x="6592831" y="3828577"/>
              <a:ext cx="1018350" cy="1422359"/>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a:p>
          </p:txBody>
        </p:sp>
      </p:grpSp>
    </p:spTree>
    <p:extLst>
      <p:ext uri="{BB962C8B-B14F-4D97-AF65-F5344CB8AC3E}">
        <p14:creationId xmlns:p14="http://schemas.microsoft.com/office/powerpoint/2010/main" val="133215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0" y="287617"/>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a:solidFill>
                  <a:schemeClr val="bg1"/>
                </a:solidFill>
              </a:rPr>
              <a:t>Engineered to rapidly deliver nicotine</a:t>
            </a:r>
            <a:endParaRPr lang="en-US" sz="2000" b="1">
              <a:solidFill>
                <a:schemeClr val="bg1"/>
              </a:solidFill>
            </a:endParaRPr>
          </a:p>
        </p:txBody>
      </p:sp>
      <p:sp>
        <p:nvSpPr>
          <p:cNvPr id="5" name="Text Placeholder 2">
            <a:extLst>
              <a:ext uri="{FF2B5EF4-FFF2-40B4-BE49-F238E27FC236}">
                <a16:creationId xmlns:a16="http://schemas.microsoft.com/office/drawing/2014/main" id="{D9B08FA7-DCD5-C87B-A9BD-6A3D71435401}"/>
              </a:ext>
            </a:extLst>
          </p:cNvPr>
          <p:cNvSpPr txBox="1">
            <a:spLocks/>
          </p:cNvSpPr>
          <p:nvPr/>
        </p:nvSpPr>
        <p:spPr>
          <a:xfrm>
            <a:off x="0" y="5199796"/>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300"/>
              </a:spcAft>
              <a:buFont typeface="Lucida Grande" panose="020B0600040502020204" pitchFamily="34" charset="0"/>
              <a:buNone/>
            </a:pPr>
            <a:r>
              <a:rPr lang="en-US" sz="2000">
                <a:solidFill>
                  <a:schemeClr val="bg1"/>
                </a:solidFill>
              </a:rPr>
              <a:t>*Nicotine </a:t>
            </a:r>
            <a:r>
              <a:rPr lang="en-US" sz="2000">
                <a:solidFill>
                  <a:schemeClr val="accent3"/>
                </a:solidFill>
              </a:rPr>
              <a:t>– Addictive but not harmful    </a:t>
            </a:r>
          </a:p>
          <a:p>
            <a:pPr marL="0" indent="0" algn="ctr">
              <a:lnSpc>
                <a:spcPts val="3500"/>
              </a:lnSpc>
              <a:spcAft>
                <a:spcPts val="300"/>
              </a:spcAft>
              <a:buFont typeface="Lucida Grande" panose="020B0600040502020204" pitchFamily="34" charset="0"/>
              <a:buNone/>
            </a:pPr>
            <a:r>
              <a:rPr lang="en-US" sz="2000">
                <a:solidFill>
                  <a:schemeClr val="bg1"/>
                </a:solidFill>
              </a:rPr>
              <a:t>*Carbon monoxide – *Tar</a:t>
            </a:r>
          </a:p>
        </p:txBody>
      </p:sp>
      <p:sp>
        <p:nvSpPr>
          <p:cNvPr id="8" name="TextBox 7">
            <a:extLst>
              <a:ext uri="{FF2B5EF4-FFF2-40B4-BE49-F238E27FC236}">
                <a16:creationId xmlns:a16="http://schemas.microsoft.com/office/drawing/2014/main" id="{FECDBF2F-D60C-323D-C9B1-ABD8000E3134}"/>
              </a:ext>
            </a:extLst>
          </p:cNvPr>
          <p:cNvSpPr txBox="1"/>
          <p:nvPr/>
        </p:nvSpPr>
        <p:spPr bwMode="auto">
          <a:xfrm>
            <a:off x="1458549" y="1442189"/>
            <a:ext cx="6226902" cy="462004"/>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kumimoji="0" lang="en-US" sz="2200" i="0" u="none" strike="noStrike" kern="1200" cap="none" spc="0" normalizeH="0" baseline="0" noProof="0">
                <a:ln>
                  <a:noFill/>
                </a:ln>
                <a:solidFill>
                  <a:schemeClr val="accent3"/>
                </a:solidFill>
                <a:effectLst/>
                <a:uLnTx/>
                <a:uFillTx/>
                <a:latin typeface="+mn-lt"/>
                <a:ea typeface="Geneva" pitchFamily="-109" charset="0"/>
                <a:cs typeface="Geneva" pitchFamily="-109" charset="0"/>
              </a:rPr>
              <a:t>Cigarette ingredients include:</a:t>
            </a:r>
          </a:p>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lang="en-US" sz="2000" b="1">
                <a:solidFill>
                  <a:schemeClr val="accent3"/>
                </a:solidFill>
                <a:latin typeface="+mn-lt"/>
              </a:rPr>
              <a:t>5000+ </a:t>
            </a:r>
            <a:r>
              <a:rPr lang="en-US" sz="2000">
                <a:solidFill>
                  <a:schemeClr val="bg1"/>
                </a:solidFill>
                <a:latin typeface="+mn-lt"/>
              </a:rPr>
              <a:t>toxins and other chemicals, </a:t>
            </a:r>
            <a:r>
              <a:rPr kumimoji="0" lang="en-US" sz="2000" b="1" i="0" u="none" strike="noStrike" kern="1200" cap="none" spc="0" normalizeH="0" baseline="0" noProof="0">
                <a:ln>
                  <a:noFill/>
                </a:ln>
                <a:solidFill>
                  <a:schemeClr val="accent3"/>
                </a:solidFill>
                <a:effectLst/>
                <a:uLnTx/>
                <a:uFillTx/>
                <a:latin typeface="+mn-lt"/>
                <a:ea typeface="Geneva" pitchFamily="-109" charset="0"/>
                <a:cs typeface="Geneva" pitchFamily="-109" charset="0"/>
              </a:rPr>
              <a:t>69</a:t>
            </a:r>
            <a:r>
              <a:rPr kumimoji="0" lang="en-US" sz="2000" i="0" u="none" strike="noStrike" kern="1200" cap="none" spc="0" normalizeH="0" baseline="0" noProof="0">
                <a:ln>
                  <a:noFill/>
                </a:ln>
                <a:solidFill>
                  <a:schemeClr val="accent5"/>
                </a:solidFill>
                <a:effectLst/>
                <a:uLnTx/>
                <a:uFillTx/>
                <a:latin typeface="+mn-lt"/>
                <a:ea typeface="Geneva" pitchFamily="-109" charset="0"/>
                <a:cs typeface="Geneva" pitchFamily="-109" charset="0"/>
              </a:rPr>
              <a:t> </a:t>
            </a:r>
            <a:r>
              <a:rPr kumimoji="0" lang="en-US" sz="2000" i="0" u="none" strike="noStrike" kern="1200" cap="none" spc="0" normalizeH="0" baseline="0" noProof="0">
                <a:ln>
                  <a:noFill/>
                </a:ln>
                <a:solidFill>
                  <a:schemeClr val="bg1"/>
                </a:solidFill>
                <a:effectLst/>
                <a:uLnTx/>
                <a:uFillTx/>
                <a:latin typeface="+mn-lt"/>
                <a:ea typeface="Geneva" pitchFamily="-109" charset="0"/>
                <a:cs typeface="Geneva" pitchFamily="-109" charset="0"/>
              </a:rPr>
              <a:t>cancer causing</a:t>
            </a:r>
          </a:p>
        </p:txBody>
      </p:sp>
      <p:sp>
        <p:nvSpPr>
          <p:cNvPr id="6" name="TextBox 5">
            <a:extLst>
              <a:ext uri="{FF2B5EF4-FFF2-40B4-BE49-F238E27FC236}">
                <a16:creationId xmlns:a16="http://schemas.microsoft.com/office/drawing/2014/main" id="{41E7E12E-1DD4-ED3B-C04E-F8DB6993E5A1}"/>
              </a:ext>
            </a:extLst>
          </p:cNvPr>
          <p:cNvSpPr txBox="1"/>
          <p:nvPr/>
        </p:nvSpPr>
        <p:spPr bwMode="auto">
          <a:xfrm>
            <a:off x="9384224" y="3142815"/>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CC8A2E4C-CDB9-8837-2513-94B5C6BD07D9}"/>
              </a:ext>
            </a:extLst>
          </p:cNvPr>
          <p:cNvSpPr txBox="1"/>
          <p:nvPr/>
        </p:nvSpPr>
        <p:spPr bwMode="auto">
          <a:xfrm>
            <a:off x="3240767" y="2535135"/>
            <a:ext cx="964299"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Lead</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T</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oxic metal</a:t>
            </a:r>
          </a:p>
        </p:txBody>
      </p:sp>
      <p:sp>
        <p:nvSpPr>
          <p:cNvPr id="9" name="TextBox 8">
            <a:extLst>
              <a:ext uri="{FF2B5EF4-FFF2-40B4-BE49-F238E27FC236}">
                <a16:creationId xmlns:a16="http://schemas.microsoft.com/office/drawing/2014/main" id="{574D97D9-46B2-EF37-AC18-484A51BDAA04}"/>
              </a:ext>
            </a:extLst>
          </p:cNvPr>
          <p:cNvSpPr txBox="1"/>
          <p:nvPr/>
        </p:nvSpPr>
        <p:spPr bwMode="auto">
          <a:xfrm>
            <a:off x="4663891" y="2535135"/>
            <a:ext cx="1665543"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Formaldehyde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C</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arcinogenic chemical</a:t>
            </a:r>
          </a:p>
        </p:txBody>
      </p:sp>
      <p:sp>
        <p:nvSpPr>
          <p:cNvPr id="10" name="TextBox 9">
            <a:extLst>
              <a:ext uri="{FF2B5EF4-FFF2-40B4-BE49-F238E27FC236}">
                <a16:creationId xmlns:a16="http://schemas.microsoft.com/office/drawing/2014/main" id="{B716E5D5-1D4E-E8F2-2141-3B732F3173AF}"/>
              </a:ext>
            </a:extLst>
          </p:cNvPr>
          <p:cNvSpPr txBox="1"/>
          <p:nvPr/>
        </p:nvSpPr>
        <p:spPr bwMode="auto">
          <a:xfrm>
            <a:off x="6788256" y="2535135"/>
            <a:ext cx="147234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Carbon monoxide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P</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oisonous gas</a:t>
            </a:r>
          </a:p>
        </p:txBody>
      </p:sp>
      <p:sp>
        <p:nvSpPr>
          <p:cNvPr id="11" name="TextBox 10">
            <a:extLst>
              <a:ext uri="{FF2B5EF4-FFF2-40B4-BE49-F238E27FC236}">
                <a16:creationId xmlns:a16="http://schemas.microsoft.com/office/drawing/2014/main" id="{67C82720-CA2B-6578-5ADA-B82E10C0A0CF}"/>
              </a:ext>
            </a:extLst>
          </p:cNvPr>
          <p:cNvSpPr txBox="1"/>
          <p:nvPr/>
        </p:nvSpPr>
        <p:spPr bwMode="auto">
          <a:xfrm>
            <a:off x="973511" y="4377877"/>
            <a:ext cx="179412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Benzene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C</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arcinogenic chemical</a:t>
            </a:r>
          </a:p>
        </p:txBody>
      </p:sp>
      <p:sp>
        <p:nvSpPr>
          <p:cNvPr id="12" name="TextBox 11">
            <a:extLst>
              <a:ext uri="{FF2B5EF4-FFF2-40B4-BE49-F238E27FC236}">
                <a16:creationId xmlns:a16="http://schemas.microsoft.com/office/drawing/2014/main" id="{723139A4-4E7A-0F58-3EDC-1CDB478EDBEF}"/>
              </a:ext>
            </a:extLst>
          </p:cNvPr>
          <p:cNvSpPr txBox="1"/>
          <p:nvPr/>
        </p:nvSpPr>
        <p:spPr bwMode="auto">
          <a:xfrm>
            <a:off x="3240768" y="4370128"/>
            <a:ext cx="87403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Arsenic</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T</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oxic metal</a:t>
            </a:r>
          </a:p>
        </p:txBody>
      </p:sp>
      <p:sp>
        <p:nvSpPr>
          <p:cNvPr id="13" name="TextBox 12">
            <a:extLst>
              <a:ext uri="{FF2B5EF4-FFF2-40B4-BE49-F238E27FC236}">
                <a16:creationId xmlns:a16="http://schemas.microsoft.com/office/drawing/2014/main" id="{1B3F28F7-115E-7924-AECC-400FB7B7B3CA}"/>
              </a:ext>
            </a:extLst>
          </p:cNvPr>
          <p:cNvSpPr txBox="1"/>
          <p:nvPr/>
        </p:nvSpPr>
        <p:spPr bwMode="auto">
          <a:xfrm>
            <a:off x="4663891" y="4370128"/>
            <a:ext cx="151056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Hydrogen cyanide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P</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oisonous gas</a:t>
            </a:r>
          </a:p>
        </p:txBody>
      </p:sp>
      <p:sp>
        <p:nvSpPr>
          <p:cNvPr id="14" name="TextBox 13">
            <a:extLst>
              <a:ext uri="{FF2B5EF4-FFF2-40B4-BE49-F238E27FC236}">
                <a16:creationId xmlns:a16="http://schemas.microsoft.com/office/drawing/2014/main" id="{C67C139E-A9FA-F5B3-834F-987946F73336}"/>
              </a:ext>
            </a:extLst>
          </p:cNvPr>
          <p:cNvSpPr txBox="1"/>
          <p:nvPr/>
        </p:nvSpPr>
        <p:spPr bwMode="auto">
          <a:xfrm>
            <a:off x="6788256" y="4370128"/>
            <a:ext cx="1389982"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Nicotine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A</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ddictive chemical</a:t>
            </a:r>
          </a:p>
        </p:txBody>
      </p:sp>
      <p:cxnSp>
        <p:nvCxnSpPr>
          <p:cNvPr id="16" name="Straight Connector 15">
            <a:extLst>
              <a:ext uri="{FF2B5EF4-FFF2-40B4-BE49-F238E27FC236}">
                <a16:creationId xmlns:a16="http://schemas.microsoft.com/office/drawing/2014/main" id="{EC62F95A-704C-02C7-AF75-79D283153CB5}"/>
              </a:ext>
            </a:extLst>
          </p:cNvPr>
          <p:cNvCxnSpPr>
            <a:cxnSpLocks/>
          </p:cNvCxnSpPr>
          <p:nvPr/>
        </p:nvCxnSpPr>
        <p:spPr>
          <a:xfrm>
            <a:off x="3100098" y="2546991"/>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6F59959-D758-C265-F053-C040E2719FA7}"/>
              </a:ext>
            </a:extLst>
          </p:cNvPr>
          <p:cNvCxnSpPr>
            <a:cxnSpLocks/>
          </p:cNvCxnSpPr>
          <p:nvPr/>
        </p:nvCxnSpPr>
        <p:spPr>
          <a:xfrm>
            <a:off x="4523221"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1764394-68EA-77B1-26AE-C1AC2B3B263D}"/>
              </a:ext>
            </a:extLst>
          </p:cNvPr>
          <p:cNvCxnSpPr>
            <a:cxnSpLocks/>
          </p:cNvCxnSpPr>
          <p:nvPr/>
        </p:nvCxnSpPr>
        <p:spPr>
          <a:xfrm>
            <a:off x="6647586"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E5DB340-A1DF-D04E-48C7-F2D7EBA475E2}"/>
              </a:ext>
            </a:extLst>
          </p:cNvPr>
          <p:cNvCxnSpPr>
            <a:cxnSpLocks/>
          </p:cNvCxnSpPr>
          <p:nvPr/>
        </p:nvCxnSpPr>
        <p:spPr>
          <a:xfrm>
            <a:off x="3100098" y="3987506"/>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009D3A57-74EE-DA27-EC93-FAB7CFD66633}"/>
              </a:ext>
            </a:extLst>
          </p:cNvPr>
          <p:cNvCxnSpPr>
            <a:cxnSpLocks/>
          </p:cNvCxnSpPr>
          <p:nvPr/>
        </p:nvCxnSpPr>
        <p:spPr>
          <a:xfrm>
            <a:off x="4523221"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3F21C65-99FE-2704-01F1-07DA393285D0}"/>
              </a:ext>
            </a:extLst>
          </p:cNvPr>
          <p:cNvCxnSpPr>
            <a:cxnSpLocks/>
          </p:cNvCxnSpPr>
          <p:nvPr/>
        </p:nvCxnSpPr>
        <p:spPr>
          <a:xfrm>
            <a:off x="6647586"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B4E07A2-C802-D0BE-ED9A-ED6077EF71C2}"/>
              </a:ext>
            </a:extLst>
          </p:cNvPr>
          <p:cNvCxnSpPr>
            <a:cxnSpLocks/>
          </p:cNvCxnSpPr>
          <p:nvPr/>
        </p:nvCxnSpPr>
        <p:spPr>
          <a:xfrm>
            <a:off x="832842" y="3637237"/>
            <a:ext cx="0" cy="1093327"/>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3366026-2228-AA26-5B9B-8D8DA3607113}"/>
              </a:ext>
            </a:extLst>
          </p:cNvPr>
          <p:cNvCxnSpPr>
            <a:cxnSpLocks/>
          </p:cNvCxnSpPr>
          <p:nvPr/>
        </p:nvCxnSpPr>
        <p:spPr>
          <a:xfrm flipH="1">
            <a:off x="828675" y="3637617"/>
            <a:ext cx="1024401" cy="0"/>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14F622E0-FD8F-CF11-23E8-7D2819FAA947}"/>
              </a:ext>
            </a:extLst>
          </p:cNvPr>
          <p:cNvPicPr>
            <a:picLocks noChangeAspect="1"/>
          </p:cNvPicPr>
          <p:nvPr/>
        </p:nvPicPr>
        <p:blipFill>
          <a:blip r:embed="rId3"/>
          <a:srcRect/>
          <a:stretch/>
        </p:blipFill>
        <p:spPr>
          <a:xfrm>
            <a:off x="1312701" y="2993214"/>
            <a:ext cx="6518599" cy="1261665"/>
          </a:xfrm>
          <a:prstGeom prst="rect">
            <a:avLst/>
          </a:prstGeom>
          <a:effectLst>
            <a:outerShdw blurRad="317500" dist="63500" dir="5400000" algn="ctr" rotWithShape="0">
              <a:srgbClr val="000000">
                <a:alpha val="50000"/>
              </a:srgbClr>
            </a:outerShdw>
          </a:effectLst>
        </p:spPr>
      </p:pic>
    </p:spTree>
    <p:extLst>
      <p:ext uri="{BB962C8B-B14F-4D97-AF65-F5344CB8AC3E}">
        <p14:creationId xmlns:p14="http://schemas.microsoft.com/office/powerpoint/2010/main" val="10352472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6F5A5-5A71-74B7-C66D-C8F85C59CE2E}"/>
              </a:ext>
            </a:extLst>
          </p:cNvPr>
          <p:cNvSpPr>
            <a:spLocks noGrp="1"/>
          </p:cNvSpPr>
          <p:nvPr>
            <p:ph type="title"/>
          </p:nvPr>
        </p:nvSpPr>
        <p:spPr/>
        <p:txBody>
          <a:bodyPr/>
          <a:lstStyle/>
          <a:p>
            <a:r>
              <a:rPr lang="en-US"/>
              <a:t>Tobacco dependence</a:t>
            </a:r>
          </a:p>
        </p:txBody>
      </p:sp>
      <p:sp>
        <p:nvSpPr>
          <p:cNvPr id="4" name="Footer Placeholder 3">
            <a:extLst>
              <a:ext uri="{FF2B5EF4-FFF2-40B4-BE49-F238E27FC236}">
                <a16:creationId xmlns:a16="http://schemas.microsoft.com/office/drawing/2014/main" id="{BA89B69B-899A-20AB-35B4-E5026F55920E}"/>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7" name="text 4">
            <a:extLst>
              <a:ext uri="{FF2B5EF4-FFF2-40B4-BE49-F238E27FC236}">
                <a16:creationId xmlns:a16="http://schemas.microsoft.com/office/drawing/2014/main" id="{4CF83531-54F6-F2EA-4436-DAC71BD9B17E}"/>
              </a:ext>
            </a:extLst>
          </p:cNvPr>
          <p:cNvSpPr txBox="1">
            <a:spLocks/>
          </p:cNvSpPr>
          <p:nvPr/>
        </p:nvSpPr>
        <p:spPr bwMode="auto">
          <a:xfrm>
            <a:off x="571501" y="4776709"/>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a:t>Any prolonged period of abstinence results in withdrawal symptoms </a:t>
            </a:r>
            <a:br>
              <a:rPr lang="en-US" sz="1400"/>
            </a:br>
            <a:r>
              <a:rPr lang="en-US" sz="1400"/>
              <a:t>and cravings to smoke</a:t>
            </a:r>
          </a:p>
        </p:txBody>
      </p:sp>
      <p:sp>
        <p:nvSpPr>
          <p:cNvPr id="8" name="text 3">
            <a:extLst>
              <a:ext uri="{FF2B5EF4-FFF2-40B4-BE49-F238E27FC236}">
                <a16:creationId xmlns:a16="http://schemas.microsoft.com/office/drawing/2014/main" id="{E40FB649-1D0A-3EC3-5AF7-423D2FCA2890}"/>
              </a:ext>
            </a:extLst>
          </p:cNvPr>
          <p:cNvSpPr txBox="1">
            <a:spLocks/>
          </p:cNvSpPr>
          <p:nvPr/>
        </p:nvSpPr>
        <p:spPr bwMode="auto">
          <a:xfrm>
            <a:off x="571501" y="3778338"/>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A smoker’s brain and body </a:t>
            </a:r>
            <a:br>
              <a:rPr lang="en-US" sz="1400" dirty="0"/>
            </a:br>
            <a:r>
              <a:rPr lang="en-US" sz="1400" dirty="0"/>
              <a:t>gets used to regular doses </a:t>
            </a:r>
            <a:br>
              <a:rPr lang="en-US" sz="1400" dirty="0"/>
            </a:br>
            <a:r>
              <a:rPr lang="en-US" sz="1400" dirty="0"/>
              <a:t>of nicotine throughout the day </a:t>
            </a:r>
          </a:p>
        </p:txBody>
      </p:sp>
      <p:sp>
        <p:nvSpPr>
          <p:cNvPr id="9" name="text 2">
            <a:extLst>
              <a:ext uri="{FF2B5EF4-FFF2-40B4-BE49-F238E27FC236}">
                <a16:creationId xmlns:a16="http://schemas.microsoft.com/office/drawing/2014/main" id="{85FAF685-6610-D1A0-3132-A3885A4CAAA2}"/>
              </a:ext>
            </a:extLst>
          </p:cNvPr>
          <p:cNvSpPr txBox="1">
            <a:spLocks/>
          </p:cNvSpPr>
          <p:nvPr/>
        </p:nvSpPr>
        <p:spPr bwMode="auto">
          <a:xfrm>
            <a:off x="571501" y="2999330"/>
            <a:ext cx="3605388" cy="6142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This results in the satisfaction </a:t>
            </a:r>
            <a:br>
              <a:rPr lang="en-US" sz="1400" dirty="0"/>
            </a:br>
            <a:r>
              <a:rPr lang="en-US" sz="1400" dirty="0"/>
              <a:t>associated with smoking</a:t>
            </a:r>
          </a:p>
        </p:txBody>
      </p:sp>
      <p:sp>
        <p:nvSpPr>
          <p:cNvPr id="10" name="text 1">
            <a:extLst>
              <a:ext uri="{FF2B5EF4-FFF2-40B4-BE49-F238E27FC236}">
                <a16:creationId xmlns:a16="http://schemas.microsoft.com/office/drawing/2014/main" id="{855BC36D-81FD-FB97-8272-ADCD1C0F8FA6}"/>
              </a:ext>
            </a:extLst>
          </p:cNvPr>
          <p:cNvSpPr>
            <a:spLocks noGrp="1"/>
          </p:cNvSpPr>
          <p:nvPr>
            <p:ph type="body" idx="12"/>
          </p:nvPr>
        </p:nvSpPr>
        <p:spPr>
          <a:xfrm>
            <a:off x="571501" y="2000958"/>
            <a:ext cx="3605388" cy="833582"/>
          </a:xfrm>
        </p:spPr>
        <p:txBody>
          <a:bodyPr/>
          <a:lstStyle/>
          <a:p>
            <a:pPr marL="223838" indent="-223838">
              <a:lnSpc>
                <a:spcPts val="1800"/>
              </a:lnSpc>
              <a:spcBef>
                <a:spcPts val="1000"/>
              </a:spcBef>
              <a:spcAft>
                <a:spcPts val="1000"/>
              </a:spcAft>
            </a:pPr>
            <a:r>
              <a:rPr lang="en-US" sz="1400" dirty="0"/>
              <a:t>Nicotine binds to nicotinic </a:t>
            </a:r>
            <a:br>
              <a:rPr lang="en-US" sz="1400" dirty="0"/>
            </a:br>
            <a:r>
              <a:rPr lang="en-US" sz="1400" dirty="0"/>
              <a:t>acetylcholine receptor </a:t>
            </a:r>
            <a:br>
              <a:rPr lang="en-US" sz="1400" dirty="0"/>
            </a:br>
            <a:r>
              <a:rPr lang="en-US" sz="1400" dirty="0"/>
              <a:t>stimulating dopamine release</a:t>
            </a:r>
          </a:p>
        </p:txBody>
      </p:sp>
      <p:pic>
        <p:nvPicPr>
          <p:cNvPr id="11" name="0">
            <a:extLst>
              <a:ext uri="{FF2B5EF4-FFF2-40B4-BE49-F238E27FC236}">
                <a16:creationId xmlns:a16="http://schemas.microsoft.com/office/drawing/2014/main" id="{94991252-44BA-82FF-A71A-F85427E90D75}"/>
              </a:ext>
            </a:extLst>
          </p:cNvPr>
          <p:cNvPicPr>
            <a:picLocks noChangeAspect="1"/>
          </p:cNvPicPr>
          <p:nvPr/>
        </p:nvPicPr>
        <p:blipFill>
          <a:blip r:embed="rId3"/>
          <a:srcRect/>
          <a:stretch/>
        </p:blipFill>
        <p:spPr>
          <a:xfrm>
            <a:off x="3688401" y="1575679"/>
            <a:ext cx="5455597" cy="4424191"/>
          </a:xfrm>
          <a:prstGeom prst="rect">
            <a:avLst/>
          </a:prstGeom>
        </p:spPr>
      </p:pic>
      <p:pic>
        <p:nvPicPr>
          <p:cNvPr id="12" name="1">
            <a:extLst>
              <a:ext uri="{FF2B5EF4-FFF2-40B4-BE49-F238E27FC236}">
                <a16:creationId xmlns:a16="http://schemas.microsoft.com/office/drawing/2014/main" id="{56914917-A057-97A0-A246-4646786A3AF0}"/>
              </a:ext>
            </a:extLst>
          </p:cNvPr>
          <p:cNvPicPr>
            <a:picLocks noChangeAspect="1"/>
          </p:cNvPicPr>
          <p:nvPr/>
        </p:nvPicPr>
        <p:blipFill>
          <a:blip r:embed="rId4"/>
          <a:stretch>
            <a:fillRect/>
          </a:stretch>
        </p:blipFill>
        <p:spPr>
          <a:xfrm>
            <a:off x="3688401" y="1575679"/>
            <a:ext cx="5455599" cy="4424191"/>
          </a:xfrm>
          <a:prstGeom prst="rect">
            <a:avLst/>
          </a:prstGeom>
        </p:spPr>
      </p:pic>
      <p:pic>
        <p:nvPicPr>
          <p:cNvPr id="13" name="2">
            <a:extLst>
              <a:ext uri="{FF2B5EF4-FFF2-40B4-BE49-F238E27FC236}">
                <a16:creationId xmlns:a16="http://schemas.microsoft.com/office/drawing/2014/main" id="{371939CB-6567-88FD-4433-3F282665F013}"/>
              </a:ext>
            </a:extLst>
          </p:cNvPr>
          <p:cNvPicPr>
            <a:picLocks noChangeAspect="1"/>
          </p:cNvPicPr>
          <p:nvPr/>
        </p:nvPicPr>
        <p:blipFill>
          <a:blip r:embed="rId5"/>
          <a:srcRect/>
          <a:stretch/>
        </p:blipFill>
        <p:spPr>
          <a:xfrm>
            <a:off x="3688401" y="1575679"/>
            <a:ext cx="5455597" cy="4424191"/>
          </a:xfrm>
          <a:prstGeom prst="rect">
            <a:avLst/>
          </a:prstGeom>
        </p:spPr>
      </p:pic>
      <p:pic>
        <p:nvPicPr>
          <p:cNvPr id="14" name="3">
            <a:extLst>
              <a:ext uri="{FF2B5EF4-FFF2-40B4-BE49-F238E27FC236}">
                <a16:creationId xmlns:a16="http://schemas.microsoft.com/office/drawing/2014/main" id="{A93A2FD5-49D8-D4ED-0953-2EC4086B2E6C}"/>
              </a:ext>
            </a:extLst>
          </p:cNvPr>
          <p:cNvPicPr>
            <a:picLocks noChangeAspect="1"/>
          </p:cNvPicPr>
          <p:nvPr/>
        </p:nvPicPr>
        <p:blipFill>
          <a:blip r:embed="rId6"/>
          <a:srcRect/>
          <a:stretch/>
        </p:blipFill>
        <p:spPr>
          <a:xfrm>
            <a:off x="3688401" y="1575679"/>
            <a:ext cx="5455597" cy="4424191"/>
          </a:xfrm>
          <a:prstGeom prst="rect">
            <a:avLst/>
          </a:prstGeom>
        </p:spPr>
      </p:pic>
      <p:pic>
        <p:nvPicPr>
          <p:cNvPr id="15" name="4">
            <a:extLst>
              <a:ext uri="{FF2B5EF4-FFF2-40B4-BE49-F238E27FC236}">
                <a16:creationId xmlns:a16="http://schemas.microsoft.com/office/drawing/2014/main" id="{1FC7E7AE-9FC2-E39D-9C0F-4173437C1699}"/>
              </a:ext>
            </a:extLst>
          </p:cNvPr>
          <p:cNvPicPr>
            <a:picLocks noChangeAspect="1"/>
          </p:cNvPicPr>
          <p:nvPr/>
        </p:nvPicPr>
        <p:blipFill>
          <a:blip r:embed="rId7"/>
          <a:srcRect/>
          <a:stretch/>
        </p:blipFill>
        <p:spPr>
          <a:xfrm>
            <a:off x="3688401" y="1575679"/>
            <a:ext cx="5455597" cy="4424191"/>
          </a:xfrm>
          <a:prstGeom prst="rect">
            <a:avLst/>
          </a:prstGeom>
        </p:spPr>
      </p:pic>
      <p:pic>
        <p:nvPicPr>
          <p:cNvPr id="16" name="5">
            <a:extLst>
              <a:ext uri="{FF2B5EF4-FFF2-40B4-BE49-F238E27FC236}">
                <a16:creationId xmlns:a16="http://schemas.microsoft.com/office/drawing/2014/main" id="{396677B3-5BCE-1930-BD70-AE7F42A688B4}"/>
              </a:ext>
            </a:extLst>
          </p:cNvPr>
          <p:cNvPicPr>
            <a:picLocks noChangeAspect="1"/>
          </p:cNvPicPr>
          <p:nvPr/>
        </p:nvPicPr>
        <p:blipFill>
          <a:blip r:embed="rId8"/>
          <a:srcRect/>
          <a:stretch/>
        </p:blipFill>
        <p:spPr>
          <a:xfrm>
            <a:off x="3688401" y="1575679"/>
            <a:ext cx="5455597" cy="4424191"/>
          </a:xfrm>
          <a:prstGeom prst="rect">
            <a:avLst/>
          </a:prstGeom>
        </p:spPr>
      </p:pic>
      <p:pic>
        <p:nvPicPr>
          <p:cNvPr id="17" name="6">
            <a:extLst>
              <a:ext uri="{FF2B5EF4-FFF2-40B4-BE49-F238E27FC236}">
                <a16:creationId xmlns:a16="http://schemas.microsoft.com/office/drawing/2014/main" id="{CEBB08AB-3EC1-16CB-2D72-6A89CA581598}"/>
              </a:ext>
            </a:extLst>
          </p:cNvPr>
          <p:cNvPicPr>
            <a:picLocks noChangeAspect="1"/>
          </p:cNvPicPr>
          <p:nvPr/>
        </p:nvPicPr>
        <p:blipFill>
          <a:blip r:embed="rId9"/>
          <a:srcRect/>
          <a:stretch/>
        </p:blipFill>
        <p:spPr>
          <a:xfrm>
            <a:off x="3688401" y="1575679"/>
            <a:ext cx="5455597" cy="4424191"/>
          </a:xfrm>
          <a:prstGeom prst="rect">
            <a:avLst/>
          </a:prstGeom>
        </p:spPr>
      </p:pic>
      <p:pic>
        <p:nvPicPr>
          <p:cNvPr id="18" name="7">
            <a:extLst>
              <a:ext uri="{FF2B5EF4-FFF2-40B4-BE49-F238E27FC236}">
                <a16:creationId xmlns:a16="http://schemas.microsoft.com/office/drawing/2014/main" id="{2EB84EF0-681C-E9CD-C9EC-4304CF3151F8}"/>
              </a:ext>
            </a:extLst>
          </p:cNvPr>
          <p:cNvPicPr>
            <a:picLocks noChangeAspect="1"/>
          </p:cNvPicPr>
          <p:nvPr/>
        </p:nvPicPr>
        <p:blipFill>
          <a:blip r:embed="rId10"/>
          <a:srcRect/>
          <a:stretch/>
        </p:blipFill>
        <p:spPr>
          <a:xfrm>
            <a:off x="3688401" y="1575679"/>
            <a:ext cx="5455597" cy="4424191"/>
          </a:xfrm>
          <a:prstGeom prst="rect">
            <a:avLst/>
          </a:prstGeom>
        </p:spPr>
      </p:pic>
      <p:pic>
        <p:nvPicPr>
          <p:cNvPr id="19" name="8">
            <a:extLst>
              <a:ext uri="{FF2B5EF4-FFF2-40B4-BE49-F238E27FC236}">
                <a16:creationId xmlns:a16="http://schemas.microsoft.com/office/drawing/2014/main" id="{395F78A0-4B29-1074-B3C8-F50C5B002C55}"/>
              </a:ext>
            </a:extLst>
          </p:cNvPr>
          <p:cNvPicPr>
            <a:picLocks noChangeAspect="1"/>
          </p:cNvPicPr>
          <p:nvPr/>
        </p:nvPicPr>
        <p:blipFill>
          <a:blip r:embed="rId11"/>
          <a:srcRect/>
          <a:stretch/>
        </p:blipFill>
        <p:spPr>
          <a:xfrm>
            <a:off x="3688401" y="1575679"/>
            <a:ext cx="5455597" cy="4424191"/>
          </a:xfrm>
          <a:prstGeom prst="rect">
            <a:avLst/>
          </a:prstGeom>
        </p:spPr>
      </p:pic>
      <p:pic>
        <p:nvPicPr>
          <p:cNvPr id="20" name="9">
            <a:extLst>
              <a:ext uri="{FF2B5EF4-FFF2-40B4-BE49-F238E27FC236}">
                <a16:creationId xmlns:a16="http://schemas.microsoft.com/office/drawing/2014/main" id="{C273D7ED-5205-03F9-9CD8-A185D8FB5672}"/>
              </a:ext>
            </a:extLst>
          </p:cNvPr>
          <p:cNvPicPr>
            <a:picLocks noChangeAspect="1"/>
          </p:cNvPicPr>
          <p:nvPr/>
        </p:nvPicPr>
        <p:blipFill>
          <a:blip r:embed="rId12"/>
          <a:srcRect/>
          <a:stretch/>
        </p:blipFill>
        <p:spPr>
          <a:xfrm>
            <a:off x="3688401" y="1575679"/>
            <a:ext cx="5455597" cy="4424191"/>
          </a:xfrm>
          <a:prstGeom prst="rect">
            <a:avLst/>
          </a:prstGeom>
        </p:spPr>
      </p:pic>
      <p:pic>
        <p:nvPicPr>
          <p:cNvPr id="21" name="10">
            <a:extLst>
              <a:ext uri="{FF2B5EF4-FFF2-40B4-BE49-F238E27FC236}">
                <a16:creationId xmlns:a16="http://schemas.microsoft.com/office/drawing/2014/main" id="{8DA9270B-D42E-16A5-D939-9644A03AFBC3}"/>
              </a:ext>
            </a:extLst>
          </p:cNvPr>
          <p:cNvPicPr>
            <a:picLocks noChangeAspect="1"/>
          </p:cNvPicPr>
          <p:nvPr/>
        </p:nvPicPr>
        <p:blipFill>
          <a:blip r:embed="rId13"/>
          <a:srcRect/>
          <a:stretch/>
        </p:blipFill>
        <p:spPr>
          <a:xfrm>
            <a:off x="3688401" y="1575679"/>
            <a:ext cx="5455597" cy="4424191"/>
          </a:xfrm>
          <a:prstGeom prst="rect">
            <a:avLst/>
          </a:prstGeom>
        </p:spPr>
      </p:pic>
    </p:spTree>
    <p:extLst>
      <p:ext uri="{BB962C8B-B14F-4D97-AF65-F5344CB8AC3E}">
        <p14:creationId xmlns:p14="http://schemas.microsoft.com/office/powerpoint/2010/main" val="324211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100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3000"/>
                            </p:stCondLst>
                            <p:childTnLst>
                              <p:par>
                                <p:cTn id="26" presetID="10" presetClass="entr" presetSubtype="0" fill="hold" nodeType="after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4000"/>
                            </p:stCondLst>
                            <p:childTnLst>
                              <p:par>
                                <p:cTn id="30" presetID="10" presetClass="entr" presetSubtype="0" fill="hold" nodeType="after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5000"/>
                            </p:stCondLst>
                            <p:childTnLst>
                              <p:par>
                                <p:cTn id="34" presetID="10" presetClass="entr" presetSubtype="0" fill="hold" grpId="0" nodeType="after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6500"/>
                            </p:stCondLst>
                            <p:childTnLst>
                              <p:par>
                                <p:cTn id="38" presetID="10" presetClass="entr" presetSubtype="0" fill="hold" grpId="0" nodeType="afterEffect">
                                  <p:stCondLst>
                                    <p:cond delay="10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500"/>
                            </p:stCondLst>
                            <p:childTnLst>
                              <p:par>
                                <p:cTn id="47" presetID="10" presetClass="entr" presetSubtype="0" fill="hold" nodeType="afterEffect">
                                  <p:stCondLst>
                                    <p:cond delay="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00"/>
                            </p:stCondLst>
                            <p:childTnLst>
                              <p:par>
                                <p:cTn id="60" presetID="10" presetClass="entr" presetSubtype="0" fill="hold" nodeType="afterEffect">
                                  <p:stCondLst>
                                    <p:cond delay="5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1500"/>
                            </p:stCondLst>
                            <p:childTnLst>
                              <p:par>
                                <p:cTn id="64" presetID="10" presetClass="entr" presetSubtype="0" fill="hold" nodeType="after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60D84-9759-BA1D-9175-5AE61D2F6BD5}"/>
              </a:ext>
            </a:extLst>
          </p:cNvPr>
          <p:cNvSpPr>
            <a:spLocks noGrp="1"/>
          </p:cNvSpPr>
          <p:nvPr>
            <p:ph type="title"/>
          </p:nvPr>
        </p:nvSpPr>
        <p:spPr/>
        <p:txBody>
          <a:bodyPr/>
          <a:lstStyle/>
          <a:p>
            <a:r>
              <a:rPr lang="en-US"/>
              <a:t>What dependence looks like: </a:t>
            </a:r>
            <a:br>
              <a:rPr lang="en-US"/>
            </a:br>
            <a:r>
              <a:rPr lang="en-US"/>
              <a:t>withdrawal symptoms and urges to smoke</a:t>
            </a:r>
          </a:p>
        </p:txBody>
      </p:sp>
      <p:sp>
        <p:nvSpPr>
          <p:cNvPr id="3" name="Text Placeholder 2">
            <a:extLst>
              <a:ext uri="{FF2B5EF4-FFF2-40B4-BE49-F238E27FC236}">
                <a16:creationId xmlns:a16="http://schemas.microsoft.com/office/drawing/2014/main" id="{CF8760E7-6F0B-702C-447C-36F7FF67A098}"/>
              </a:ext>
            </a:extLst>
          </p:cNvPr>
          <p:cNvSpPr>
            <a:spLocks noGrp="1"/>
          </p:cNvSpPr>
          <p:nvPr>
            <p:ph type="body" idx="12"/>
          </p:nvPr>
        </p:nvSpPr>
        <p:spPr/>
        <p:txBody>
          <a:bodyPr/>
          <a:lstStyle/>
          <a:p>
            <a:pPr>
              <a:spcAft>
                <a:spcPts val="1500"/>
              </a:spcAft>
            </a:pPr>
            <a:r>
              <a:rPr lang="en-US" dirty="0"/>
              <a:t>Tobacco dependence reveals itself as </a:t>
            </a:r>
            <a:r>
              <a:rPr lang="en-US" b="1" dirty="0">
                <a:solidFill>
                  <a:schemeClr val="accent1"/>
                </a:solidFill>
              </a:rPr>
              <a:t>powerful desires and urges </a:t>
            </a:r>
            <a:br>
              <a:rPr lang="en-US" b="1" dirty="0">
                <a:solidFill>
                  <a:schemeClr val="accent1"/>
                </a:solidFill>
              </a:rPr>
            </a:br>
            <a:r>
              <a:rPr lang="en-US" b="1" dirty="0">
                <a:solidFill>
                  <a:schemeClr val="accent1"/>
                </a:solidFill>
              </a:rPr>
              <a:t>to smoke</a:t>
            </a:r>
            <a:r>
              <a:rPr lang="en-US" dirty="0"/>
              <a:t> when people try to stop</a:t>
            </a:r>
          </a:p>
          <a:p>
            <a:pPr>
              <a:spcAft>
                <a:spcPts val="1500"/>
              </a:spcAft>
            </a:pPr>
            <a:r>
              <a:rPr lang="en-US" dirty="0"/>
              <a:t>These go alongside feelings of </a:t>
            </a:r>
            <a:r>
              <a:rPr lang="en-US" b="1" dirty="0">
                <a:solidFill>
                  <a:schemeClr val="accent1"/>
                </a:solidFill>
              </a:rPr>
              <a:t>aggression, depressed mood, increased appetite, restlessness and difficulty concentrating</a:t>
            </a:r>
            <a:r>
              <a:rPr lang="en-US" dirty="0"/>
              <a:t> </a:t>
            </a:r>
            <a:br>
              <a:rPr lang="en-US" dirty="0"/>
            </a:br>
            <a:r>
              <a:rPr lang="en-US" dirty="0"/>
              <a:t>which weaken the resolve not to smoke </a:t>
            </a:r>
          </a:p>
          <a:p>
            <a:pPr>
              <a:spcAft>
                <a:spcPts val="1500"/>
              </a:spcAft>
            </a:pPr>
            <a:r>
              <a:rPr lang="en-US" dirty="0"/>
              <a:t>Symptoms are usually </a:t>
            </a:r>
            <a:r>
              <a:rPr lang="en-US" b="1" dirty="0">
                <a:solidFill>
                  <a:schemeClr val="accent1"/>
                </a:solidFill>
              </a:rPr>
              <a:t>strongest in the first few weeks of stopping </a:t>
            </a:r>
            <a:br>
              <a:rPr lang="en-US" dirty="0"/>
            </a:br>
            <a:r>
              <a:rPr lang="en-US" dirty="0"/>
              <a:t>and declines after that, but </a:t>
            </a:r>
            <a:r>
              <a:rPr lang="en-US" b="1" dirty="0">
                <a:solidFill>
                  <a:schemeClr val="accent1"/>
                </a:solidFill>
              </a:rPr>
              <a:t>sometimes it persists</a:t>
            </a:r>
            <a:r>
              <a:rPr lang="en-US" dirty="0"/>
              <a:t> and the desire and </a:t>
            </a:r>
            <a:br>
              <a:rPr lang="en-US" dirty="0"/>
            </a:br>
            <a:r>
              <a:rPr lang="en-US" dirty="0"/>
              <a:t>urge to smoke can be triggered months or years after stopping</a:t>
            </a:r>
          </a:p>
        </p:txBody>
      </p:sp>
      <p:sp>
        <p:nvSpPr>
          <p:cNvPr id="4" name="Footer Placeholder 3">
            <a:extLst>
              <a:ext uri="{FF2B5EF4-FFF2-40B4-BE49-F238E27FC236}">
                <a16:creationId xmlns:a16="http://schemas.microsoft.com/office/drawing/2014/main" id="{04507739-397C-45A9-3D74-E116A5C16538}"/>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614721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418638-BE8E-5B58-259D-34942BE9515F}"/>
              </a:ext>
            </a:extLst>
          </p:cNvPr>
          <p:cNvPicPr>
            <a:picLocks noChangeAspect="1"/>
          </p:cNvPicPr>
          <p:nvPr/>
        </p:nvPicPr>
        <p:blipFill>
          <a:blip r:embed="rId3"/>
          <a:srcRect/>
          <a:stretch/>
        </p:blipFill>
        <p:spPr>
          <a:xfrm>
            <a:off x="0" y="0"/>
            <a:ext cx="9144000" cy="6858000"/>
          </a:xfrm>
          <a:prstGeom prst="rect">
            <a:avLst/>
          </a:prstGeom>
        </p:spPr>
      </p:pic>
      <p:sp>
        <p:nvSpPr>
          <p:cNvPr id="7" name="Subtitle 6">
            <a:extLst>
              <a:ext uri="{FF2B5EF4-FFF2-40B4-BE49-F238E27FC236}">
                <a16:creationId xmlns:a16="http://schemas.microsoft.com/office/drawing/2014/main" id="{C6DE763D-C0AF-D8B7-AD83-C197721FD321}"/>
              </a:ext>
            </a:extLst>
          </p:cNvPr>
          <p:cNvSpPr>
            <a:spLocks noGrp="1"/>
          </p:cNvSpPr>
          <p:nvPr>
            <p:ph type="subTitle" idx="1"/>
          </p:nvPr>
        </p:nvSpPr>
        <p:spPr>
          <a:xfrm>
            <a:off x="971550" y="1772816"/>
            <a:ext cx="7200900" cy="2861177"/>
          </a:xfrm>
        </p:spPr>
        <p:txBody>
          <a:bodyPr/>
          <a:lstStyle/>
          <a:p>
            <a:r>
              <a:rPr lang="en-US" sz="5000" dirty="0">
                <a:effectLst>
                  <a:outerShdw blurRad="254000" dist="25400" dir="5400000" algn="ctr" rotWithShape="0">
                    <a:srgbClr val="000000">
                      <a:alpha val="95000"/>
                    </a:srgbClr>
                  </a:outerShdw>
                </a:effectLst>
              </a:rPr>
              <a:t>Introductions</a:t>
            </a:r>
          </a:p>
        </p:txBody>
      </p:sp>
    </p:spTree>
    <p:extLst>
      <p:ext uri="{BB962C8B-B14F-4D97-AF65-F5344CB8AC3E}">
        <p14:creationId xmlns:p14="http://schemas.microsoft.com/office/powerpoint/2010/main" val="36450553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FD4DF-667D-BB4F-EFC4-FEDFD02A3D5E}"/>
              </a:ext>
            </a:extLst>
          </p:cNvPr>
          <p:cNvSpPr>
            <a:spLocks noGrp="1"/>
          </p:cNvSpPr>
          <p:nvPr>
            <p:ph type="title"/>
          </p:nvPr>
        </p:nvSpPr>
        <p:spPr/>
        <p:txBody>
          <a:bodyPr/>
          <a:lstStyle/>
          <a:p>
            <a:r>
              <a:rPr lang="en-US"/>
              <a:t>What dependence looks like: </a:t>
            </a:r>
            <a:br>
              <a:rPr lang="en-US"/>
            </a:br>
            <a:r>
              <a:rPr lang="en-US"/>
              <a:t>withdrawal symptoms and urges to smoke</a:t>
            </a:r>
          </a:p>
        </p:txBody>
      </p:sp>
      <p:graphicFrame>
        <p:nvGraphicFramePr>
          <p:cNvPr id="5" name="Group 55">
            <a:extLst>
              <a:ext uri="{FF2B5EF4-FFF2-40B4-BE49-F238E27FC236}">
                <a16:creationId xmlns:a16="http://schemas.microsoft.com/office/drawing/2014/main" id="{05D8D39C-FDE4-CC21-1FC8-84834BC44F97}"/>
              </a:ext>
            </a:extLst>
          </p:cNvPr>
          <p:cNvGraphicFramePr>
            <a:graphicFrameLocks/>
          </p:cNvGraphicFramePr>
          <p:nvPr/>
        </p:nvGraphicFramePr>
        <p:xfrm>
          <a:off x="684214" y="1882774"/>
          <a:ext cx="7762874" cy="3869355"/>
        </p:xfrm>
        <a:graphic>
          <a:graphicData uri="http://schemas.openxmlformats.org/drawingml/2006/table">
            <a:tbl>
              <a:tblPr firstRow="1" bandRow="1">
                <a:tableStyleId>{F5AB1C69-6EDB-4FF4-983F-18BD219EF322}</a:tableStyleId>
              </a:tblPr>
              <a:tblGrid>
                <a:gridCol w="3493785">
                  <a:extLst>
                    <a:ext uri="{9D8B030D-6E8A-4147-A177-3AD203B41FA5}">
                      <a16:colId xmlns:a16="http://schemas.microsoft.com/office/drawing/2014/main" val="20000"/>
                    </a:ext>
                  </a:extLst>
                </a:gridCol>
                <a:gridCol w="2216643">
                  <a:extLst>
                    <a:ext uri="{9D8B030D-6E8A-4147-A177-3AD203B41FA5}">
                      <a16:colId xmlns:a16="http://schemas.microsoft.com/office/drawing/2014/main" val="20001"/>
                    </a:ext>
                  </a:extLst>
                </a:gridCol>
                <a:gridCol w="2052446">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Tobacco withdrawal symptoms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Duration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Prevalence</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Urges to smoke</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10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70%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Increased appetite </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10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70%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Depression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Restlessness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4"/>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Poor concentration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2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5"/>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Irritability / aggression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50%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Mouth ulcers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40%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7"/>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Night-time awakenings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1 week</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25%</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8"/>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Constipation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17%</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9"/>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Light-headedness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48 hours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10%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10"/>
                  </a:ext>
                </a:extLst>
              </a:tr>
            </a:tbl>
          </a:graphicData>
        </a:graphic>
      </p:graphicFrame>
      <p:sp>
        <p:nvSpPr>
          <p:cNvPr id="3" name="Footer Placeholder 3">
            <a:extLst>
              <a:ext uri="{FF2B5EF4-FFF2-40B4-BE49-F238E27FC236}">
                <a16:creationId xmlns:a16="http://schemas.microsoft.com/office/drawing/2014/main" id="{BF8D20A2-7E64-7D30-FB06-9E2BBC112836}"/>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526659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9BB35-22A0-088D-367B-10599B6A2B84}"/>
              </a:ext>
            </a:extLst>
          </p:cNvPr>
          <p:cNvSpPr>
            <a:spLocks noGrp="1"/>
          </p:cNvSpPr>
          <p:nvPr>
            <p:ph type="title"/>
          </p:nvPr>
        </p:nvSpPr>
        <p:spPr/>
        <p:txBody>
          <a:bodyPr/>
          <a:lstStyle/>
          <a:p>
            <a:r>
              <a:rPr lang="en-US"/>
              <a:t>Nicotine levels</a:t>
            </a:r>
          </a:p>
        </p:txBody>
      </p:sp>
      <p:sp>
        <p:nvSpPr>
          <p:cNvPr id="4" name="Footer Placeholder 3">
            <a:extLst>
              <a:ext uri="{FF2B5EF4-FFF2-40B4-BE49-F238E27FC236}">
                <a16:creationId xmlns:a16="http://schemas.microsoft.com/office/drawing/2014/main" id="{441EEE87-FE01-28E1-E327-76B5D49A51EC}"/>
              </a:ext>
            </a:extLst>
          </p:cNvPr>
          <p:cNvSpPr>
            <a:spLocks noGrp="1"/>
          </p:cNvSpPr>
          <p:nvPr>
            <p:ph type="ftr" sz="quarter" idx="3"/>
          </p:nvPr>
        </p:nvSpPr>
        <p:spPr/>
        <p:txBody>
          <a:bodyPr/>
          <a:lstStyle/>
          <a:p>
            <a:r>
              <a:rPr lang="en-US" i="1" dirty="0">
                <a:solidFill>
                  <a:schemeClr val="accent1"/>
                </a:solidFill>
                <a:latin typeface="Century Gothic" panose="020B0502020202020204" pitchFamily="34" charset="0"/>
              </a:rPr>
              <a:t>Inpatient Tobacco Dependence Treatment Training Programme</a:t>
            </a:r>
          </a:p>
        </p:txBody>
      </p:sp>
      <p:pic>
        <p:nvPicPr>
          <p:cNvPr id="8" name="Picture 7">
            <a:extLst>
              <a:ext uri="{FF2B5EF4-FFF2-40B4-BE49-F238E27FC236}">
                <a16:creationId xmlns:a16="http://schemas.microsoft.com/office/drawing/2014/main" id="{BF52ACBA-60BD-6D62-6781-FB826D94881F}"/>
              </a:ext>
            </a:extLst>
          </p:cNvPr>
          <p:cNvPicPr>
            <a:picLocks noChangeAspect="1"/>
          </p:cNvPicPr>
          <p:nvPr/>
        </p:nvPicPr>
        <p:blipFill>
          <a:blip r:embed="rId3"/>
          <a:stretch>
            <a:fillRect/>
          </a:stretch>
        </p:blipFill>
        <p:spPr>
          <a:xfrm>
            <a:off x="1098550" y="1775922"/>
            <a:ext cx="6946900" cy="3987800"/>
          </a:xfrm>
          <a:prstGeom prst="rect">
            <a:avLst/>
          </a:prstGeom>
        </p:spPr>
      </p:pic>
    </p:spTree>
    <p:extLst>
      <p:ext uri="{BB962C8B-B14F-4D97-AF65-F5344CB8AC3E}">
        <p14:creationId xmlns:p14="http://schemas.microsoft.com/office/powerpoint/2010/main" val="24326913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2199790" y="542705"/>
            <a:ext cx="474442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a:solidFill>
                  <a:schemeClr val="bg1"/>
                </a:solidFill>
              </a:rPr>
              <a:t>When do you smoke?</a:t>
            </a:r>
            <a:endParaRPr lang="en-US" sz="2000" b="1">
              <a:solidFill>
                <a:schemeClr val="bg1"/>
              </a:solidFill>
            </a:endParaRPr>
          </a:p>
        </p:txBody>
      </p:sp>
      <p:pic>
        <p:nvPicPr>
          <p:cNvPr id="4" name="Picture 3">
            <a:extLst>
              <a:ext uri="{FF2B5EF4-FFF2-40B4-BE49-F238E27FC236}">
                <a16:creationId xmlns:a16="http://schemas.microsoft.com/office/drawing/2014/main" id="{7CC31D14-AD2B-47EF-631C-92F89B0D9A70}"/>
              </a:ext>
            </a:extLst>
          </p:cNvPr>
          <p:cNvPicPr>
            <a:picLocks noChangeAspect="1"/>
          </p:cNvPicPr>
          <p:nvPr/>
        </p:nvPicPr>
        <p:blipFill>
          <a:blip r:embed="rId3"/>
          <a:stretch>
            <a:fillRect/>
          </a:stretch>
        </p:blipFill>
        <p:spPr>
          <a:xfrm>
            <a:off x="2308531" y="1502680"/>
            <a:ext cx="4526938" cy="4691324"/>
          </a:xfrm>
          <a:prstGeom prst="rect">
            <a:avLst/>
          </a:prstGeom>
          <a:effectLst>
            <a:outerShdw blurRad="254000" dist="50800" dir="5400000" algn="ctr" rotWithShape="0">
              <a:srgbClr val="000000">
                <a:alpha val="25000"/>
              </a:srgbClr>
            </a:outerShdw>
          </a:effectLst>
        </p:spPr>
      </p:pic>
    </p:spTree>
    <p:extLst>
      <p:ext uri="{BB962C8B-B14F-4D97-AF65-F5344CB8AC3E}">
        <p14:creationId xmlns:p14="http://schemas.microsoft.com/office/powerpoint/2010/main" val="240516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E0FB-96D4-8E53-4F14-35838C5AA235}"/>
              </a:ext>
            </a:extLst>
          </p:cNvPr>
          <p:cNvSpPr>
            <a:spLocks noGrp="1"/>
          </p:cNvSpPr>
          <p:nvPr>
            <p:ph type="title"/>
          </p:nvPr>
        </p:nvSpPr>
        <p:spPr/>
        <p:txBody>
          <a:bodyPr/>
          <a:lstStyle/>
          <a:p>
            <a:r>
              <a:rPr lang="en-US" dirty="0"/>
              <a:t>Genetics: nicotine metabolism</a:t>
            </a:r>
          </a:p>
        </p:txBody>
      </p:sp>
      <p:sp>
        <p:nvSpPr>
          <p:cNvPr id="3" name="Text Placeholder 2">
            <a:extLst>
              <a:ext uri="{FF2B5EF4-FFF2-40B4-BE49-F238E27FC236}">
                <a16:creationId xmlns:a16="http://schemas.microsoft.com/office/drawing/2014/main" id="{1CE19432-67E0-5A47-BEDB-353468898092}"/>
              </a:ext>
            </a:extLst>
          </p:cNvPr>
          <p:cNvSpPr>
            <a:spLocks noGrp="1"/>
          </p:cNvSpPr>
          <p:nvPr>
            <p:ph type="body" idx="12"/>
          </p:nvPr>
        </p:nvSpPr>
        <p:spPr>
          <a:xfrm>
            <a:off x="588698" y="1817528"/>
            <a:ext cx="7966604" cy="3584510"/>
          </a:xfrm>
        </p:spPr>
        <p:txBody>
          <a:bodyPr/>
          <a:lstStyle/>
          <a:p>
            <a:pPr marL="0" indent="0">
              <a:lnSpc>
                <a:spcPts val="2600"/>
              </a:lnSpc>
              <a:buNone/>
            </a:pPr>
            <a:r>
              <a:rPr lang="en-US" sz="1900" b="1" dirty="0">
                <a:solidFill>
                  <a:schemeClr val="accent1"/>
                </a:solidFill>
              </a:rPr>
              <a:t>Nicotine metabolism</a:t>
            </a:r>
          </a:p>
          <a:p>
            <a:pPr marL="0" indent="0">
              <a:lnSpc>
                <a:spcPts val="2600"/>
              </a:lnSpc>
              <a:buNone/>
              <a:tabLst>
                <a:tab pos="304800" algn="l"/>
              </a:tabLst>
            </a:pPr>
            <a:r>
              <a:rPr lang="en-US" dirty="0"/>
              <a:t>–	Large variations exist in nicotine metabolism affecting quit efforts</a:t>
            </a:r>
          </a:p>
          <a:p>
            <a:pPr marL="0" indent="0">
              <a:lnSpc>
                <a:spcPts val="2600"/>
              </a:lnSpc>
              <a:buNone/>
              <a:tabLst>
                <a:tab pos="304800" algn="l"/>
              </a:tabLst>
            </a:pPr>
            <a:r>
              <a:rPr lang="en-US" dirty="0"/>
              <a:t>–	Slower metabolism allows brain and body to meet nicotine needs with:</a:t>
            </a:r>
          </a:p>
          <a:p>
            <a:pPr marL="630238" indent="-315913">
              <a:lnSpc>
                <a:spcPts val="2600"/>
              </a:lnSpc>
            </a:pPr>
            <a:r>
              <a:rPr lang="en-US" dirty="0"/>
              <a:t>Reduced smoking intensity</a:t>
            </a:r>
          </a:p>
          <a:p>
            <a:pPr marL="630238" indent="-315913">
              <a:lnSpc>
                <a:spcPts val="2600"/>
              </a:lnSpc>
            </a:pPr>
            <a:r>
              <a:rPr lang="en-US" dirty="0"/>
              <a:t>Reduced withdrawal symptoms</a:t>
            </a:r>
          </a:p>
          <a:p>
            <a:pPr marL="630238" indent="-315913">
              <a:lnSpc>
                <a:spcPts val="2600"/>
              </a:lnSpc>
            </a:pPr>
            <a:r>
              <a:rPr lang="en-US" dirty="0"/>
              <a:t>Higher stopping rates</a:t>
            </a:r>
          </a:p>
          <a:p>
            <a:pPr marL="630238" indent="-315913">
              <a:lnSpc>
                <a:spcPts val="2600"/>
              </a:lnSpc>
            </a:pPr>
            <a:r>
              <a:rPr lang="en-US" dirty="0"/>
              <a:t>Response to treatment</a:t>
            </a:r>
          </a:p>
        </p:txBody>
      </p:sp>
      <p:pic>
        <p:nvPicPr>
          <p:cNvPr id="6" name="Picture 5">
            <a:extLst>
              <a:ext uri="{FF2B5EF4-FFF2-40B4-BE49-F238E27FC236}">
                <a16:creationId xmlns:a16="http://schemas.microsoft.com/office/drawing/2014/main" id="{52A6A99E-21D9-AAFB-5300-E1631EEDA9EB}"/>
              </a:ext>
            </a:extLst>
          </p:cNvPr>
          <p:cNvPicPr>
            <a:picLocks noChangeAspect="1"/>
          </p:cNvPicPr>
          <p:nvPr/>
        </p:nvPicPr>
        <p:blipFill>
          <a:blip r:embed="rId3">
            <a:alphaModFix/>
          </a:blip>
          <a:stretch>
            <a:fillRect/>
          </a:stretch>
        </p:blipFill>
        <p:spPr>
          <a:xfrm>
            <a:off x="5309144" y="3570735"/>
            <a:ext cx="2889138" cy="1813620"/>
          </a:xfrm>
          <a:prstGeom prst="rect">
            <a:avLst/>
          </a:prstGeom>
          <a:effectLst/>
        </p:spPr>
      </p:pic>
      <p:sp>
        <p:nvSpPr>
          <p:cNvPr id="7" name="TextBox 6">
            <a:extLst>
              <a:ext uri="{FF2B5EF4-FFF2-40B4-BE49-F238E27FC236}">
                <a16:creationId xmlns:a16="http://schemas.microsoft.com/office/drawing/2014/main" id="{7C8080D9-4E6B-4FA1-EA29-A6CFD9372227}"/>
              </a:ext>
            </a:extLst>
          </p:cNvPr>
          <p:cNvSpPr txBox="1"/>
          <p:nvPr/>
        </p:nvSpPr>
        <p:spPr bwMode="auto">
          <a:xfrm>
            <a:off x="571500" y="5725767"/>
            <a:ext cx="7417836" cy="513183"/>
          </a:xfrm>
          <a:prstGeom prst="rect">
            <a:avLst/>
          </a:prstGeom>
          <a:noFill/>
          <a:ln w="9525">
            <a:noFill/>
            <a:miter lim="800000"/>
            <a:headEnd/>
            <a:tailEnd/>
          </a:ln>
        </p:spPr>
        <p:txBody>
          <a:bodyPr vert="horz" wrap="square" lIns="9000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100" b="0" i="0" u="none" strike="noStrike" kern="1200" cap="none" spc="0" normalizeH="0" baseline="0" noProof="0" dirty="0">
                <a:ln>
                  <a:noFill/>
                </a:ln>
                <a:effectLst/>
                <a:uLnTx/>
                <a:uFillTx/>
                <a:latin typeface="+mn-lt"/>
                <a:ea typeface="Geneva" pitchFamily="-109" charset="0"/>
                <a:cs typeface="Geneva" pitchFamily="-109" charset="0"/>
              </a:rPr>
              <a:t>Source: Ho et al., 2009. Clinical pharmacology &amp; Therapeutics 85(6), 635–643</a:t>
            </a:r>
          </a:p>
        </p:txBody>
      </p:sp>
      <p:sp>
        <p:nvSpPr>
          <p:cNvPr id="4" name="Footer Placeholder 3">
            <a:extLst>
              <a:ext uri="{FF2B5EF4-FFF2-40B4-BE49-F238E27FC236}">
                <a16:creationId xmlns:a16="http://schemas.microsoft.com/office/drawing/2014/main" id="{E7907798-17F8-1E1A-C4DA-E528AC3C896B}"/>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66877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moking Survivors campaign - Sue TV advert.mp4">
            <a:hlinkClick r:id="" action="ppaction://media"/>
            <a:extLst>
              <a:ext uri="{FF2B5EF4-FFF2-40B4-BE49-F238E27FC236}">
                <a16:creationId xmlns:a16="http://schemas.microsoft.com/office/drawing/2014/main" id="{2F09A9A5-3E38-36AE-8492-496520467D4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extLst>
      <p:ext uri="{BB962C8B-B14F-4D97-AF65-F5344CB8AC3E}">
        <p14:creationId xmlns:p14="http://schemas.microsoft.com/office/powerpoint/2010/main" val="63871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30303">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uestion">
            <a:extLst>
              <a:ext uri="{FF2B5EF4-FFF2-40B4-BE49-F238E27FC236}">
                <a16:creationId xmlns:a16="http://schemas.microsoft.com/office/drawing/2014/main" id="{1787F93D-877B-66AD-401D-7BB25C2934A3}"/>
              </a:ext>
            </a:extLst>
          </p:cNvPr>
          <p:cNvSpPr txBox="1">
            <a:spLocks/>
          </p:cNvSpPr>
          <p:nvPr/>
        </p:nvSpPr>
        <p:spPr>
          <a:xfrm>
            <a:off x="765175" y="1564266"/>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a:effectLst/>
                <a:latin typeface="Arial" panose="020B0604020202020204" pitchFamily="34" charset="0"/>
                <a:cs typeface="Arial" panose="020B0604020202020204" pitchFamily="34" charset="0"/>
              </a:rPr>
              <a:t>A shared promise:</a:t>
            </a:r>
            <a:endParaRPr lang="en-US" sz="1000" b="1">
              <a:effectLst/>
            </a:endParaRPr>
          </a:p>
        </p:txBody>
      </p:sp>
      <p:sp>
        <p:nvSpPr>
          <p:cNvPr id="4" name="Subtitle 2">
            <a:extLst>
              <a:ext uri="{FF2B5EF4-FFF2-40B4-BE49-F238E27FC236}">
                <a16:creationId xmlns:a16="http://schemas.microsoft.com/office/drawing/2014/main" id="{236EB38A-14E1-C41A-A641-51E294CEFF61}"/>
              </a:ext>
            </a:extLst>
          </p:cNvPr>
          <p:cNvSpPr txBox="1">
            <a:spLocks/>
          </p:cNvSpPr>
          <p:nvPr/>
        </p:nvSpPr>
        <p:spPr>
          <a:xfrm>
            <a:off x="619653" y="2441604"/>
            <a:ext cx="8040158"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400" dirty="0">
                <a:solidFill>
                  <a:schemeClr val="accent3"/>
                </a:solidFill>
              </a:rPr>
              <a:t>We will never again refer to tobacco dependence as a </a:t>
            </a:r>
            <a:r>
              <a:rPr lang="en-GB" altLang="en-US" sz="2400" b="1" dirty="0">
                <a:solidFill>
                  <a:schemeClr val="bg1"/>
                </a:solidFill>
              </a:rPr>
              <a:t>‘lifestyle choice’ </a:t>
            </a:r>
            <a:r>
              <a:rPr lang="en-GB" altLang="en-US" sz="2400" dirty="0">
                <a:solidFill>
                  <a:schemeClr val="accent3"/>
                </a:solidFill>
              </a:rPr>
              <a:t>or</a:t>
            </a:r>
            <a:r>
              <a:rPr lang="en-GB" altLang="en-US" sz="2400" b="1" dirty="0">
                <a:solidFill>
                  <a:schemeClr val="accent3"/>
                </a:solidFill>
              </a:rPr>
              <a:t> </a:t>
            </a:r>
            <a:r>
              <a:rPr lang="en-GB" altLang="en-US" sz="2400" b="1" dirty="0">
                <a:solidFill>
                  <a:schemeClr val="bg1"/>
                </a:solidFill>
              </a:rPr>
              <a:t>‘bad habit’ </a:t>
            </a:r>
            <a:r>
              <a:rPr lang="en-GB" altLang="en-US" sz="2400" dirty="0">
                <a:solidFill>
                  <a:schemeClr val="accent3"/>
                </a:solidFill>
              </a:rPr>
              <a:t>or </a:t>
            </a:r>
            <a:r>
              <a:rPr lang="en-GB" altLang="en-US" sz="2400" b="1" dirty="0">
                <a:solidFill>
                  <a:schemeClr val="bg1"/>
                </a:solidFill>
              </a:rPr>
              <a:t> ‘personal freedom’</a:t>
            </a:r>
          </a:p>
        </p:txBody>
      </p:sp>
      <p:sp>
        <p:nvSpPr>
          <p:cNvPr id="5" name="Subtitle 2">
            <a:extLst>
              <a:ext uri="{FF2B5EF4-FFF2-40B4-BE49-F238E27FC236}">
                <a16:creationId xmlns:a16="http://schemas.microsoft.com/office/drawing/2014/main" id="{453A8792-C8A6-EFFF-4F40-8D0D37BA8822}"/>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sz="2400" dirty="0">
                <a:effectLst/>
                <a:latin typeface="Arial" panose="020B0604020202020204" pitchFamily="34" charset="0"/>
                <a:cs typeface="Arial" panose="020B0604020202020204" pitchFamily="34" charset="0"/>
              </a:rPr>
              <a:t>It is a powerful addiction and chronic relapsing clinical condition</a:t>
            </a:r>
          </a:p>
        </p:txBody>
      </p:sp>
      <p:sp>
        <p:nvSpPr>
          <p:cNvPr id="2" name="TextBox 1">
            <a:extLst>
              <a:ext uri="{FF2B5EF4-FFF2-40B4-BE49-F238E27FC236}">
                <a16:creationId xmlns:a16="http://schemas.microsoft.com/office/drawing/2014/main" id="{D0AC78B4-15AC-BB06-8A1E-7099E106D0D6}"/>
              </a:ext>
            </a:extLst>
          </p:cNvPr>
          <p:cNvSpPr txBox="1"/>
          <p:nvPr/>
        </p:nvSpPr>
        <p:spPr bwMode="auto">
          <a:xfrm>
            <a:off x="-2279561" y="-172576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74268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8328F-F72D-4AEE-84BF-1411BD63A3B5}"/>
              </a:ext>
            </a:extLst>
          </p:cNvPr>
          <p:cNvSpPr>
            <a:spLocks noGrp="1"/>
          </p:cNvSpPr>
          <p:nvPr>
            <p:ph type="title"/>
          </p:nvPr>
        </p:nvSpPr>
        <p:spPr/>
        <p:txBody>
          <a:bodyPr/>
          <a:lstStyle/>
          <a:p>
            <a:r>
              <a:rPr lang="en-US"/>
              <a:t>Summary</a:t>
            </a:r>
          </a:p>
        </p:txBody>
      </p:sp>
      <p:sp>
        <p:nvSpPr>
          <p:cNvPr id="3" name="Text Placeholder 2">
            <a:extLst>
              <a:ext uri="{FF2B5EF4-FFF2-40B4-BE49-F238E27FC236}">
                <a16:creationId xmlns:a16="http://schemas.microsoft.com/office/drawing/2014/main" id="{3376BBA1-E55C-2A96-2171-42025461FD21}"/>
              </a:ext>
            </a:extLst>
          </p:cNvPr>
          <p:cNvSpPr>
            <a:spLocks noGrp="1"/>
          </p:cNvSpPr>
          <p:nvPr>
            <p:ph type="body" idx="12"/>
          </p:nvPr>
        </p:nvSpPr>
        <p:spPr/>
        <p:txBody>
          <a:bodyPr/>
          <a:lstStyle/>
          <a:p>
            <a:pPr>
              <a:spcAft>
                <a:spcPts val="1000"/>
              </a:spcAft>
            </a:pPr>
            <a:r>
              <a:rPr lang="en-US" b="1" dirty="0">
                <a:solidFill>
                  <a:schemeClr val="accent1"/>
                </a:solidFill>
              </a:rPr>
              <a:t>Nicotine is a highly addictive drug</a:t>
            </a:r>
            <a:r>
              <a:rPr lang="en-US" dirty="0"/>
              <a:t> and cessation is associated </a:t>
            </a:r>
            <a:br>
              <a:rPr lang="en-US" dirty="0"/>
            </a:br>
            <a:r>
              <a:rPr lang="en-US" dirty="0"/>
              <a:t>with a variety of </a:t>
            </a:r>
            <a:r>
              <a:rPr lang="en-US" b="1" dirty="0">
                <a:solidFill>
                  <a:schemeClr val="accent1"/>
                </a:solidFill>
              </a:rPr>
              <a:t>withdrawal symptoms</a:t>
            </a:r>
          </a:p>
          <a:p>
            <a:pPr>
              <a:spcAft>
                <a:spcPts val="1000"/>
              </a:spcAft>
            </a:pPr>
            <a:r>
              <a:rPr lang="en-US" dirty="0"/>
              <a:t>Level of tobacco dependence </a:t>
            </a:r>
            <a:r>
              <a:rPr lang="en-US" b="1" dirty="0">
                <a:solidFill>
                  <a:schemeClr val="accent1"/>
                </a:solidFill>
              </a:rPr>
              <a:t>can affect capability to quit</a:t>
            </a:r>
          </a:p>
          <a:p>
            <a:pPr>
              <a:spcAft>
                <a:spcPts val="1000"/>
              </a:spcAft>
            </a:pPr>
            <a:r>
              <a:rPr lang="en-US" b="1" dirty="0">
                <a:solidFill>
                  <a:schemeClr val="accent1"/>
                </a:solidFill>
              </a:rPr>
              <a:t>Assessing dependence</a:t>
            </a:r>
            <a:r>
              <a:rPr lang="en-US" dirty="0"/>
              <a:t> is important to ensure appropriate </a:t>
            </a:r>
            <a:br>
              <a:rPr lang="en-US" dirty="0"/>
            </a:br>
            <a:r>
              <a:rPr lang="en-US" dirty="0"/>
              <a:t>behavioural support and medication is provided</a:t>
            </a:r>
          </a:p>
          <a:p>
            <a:pPr>
              <a:spcAft>
                <a:spcPts val="1000"/>
              </a:spcAft>
            </a:pPr>
            <a:r>
              <a:rPr lang="en-US" b="1" dirty="0">
                <a:solidFill>
                  <a:schemeClr val="accent1"/>
                </a:solidFill>
              </a:rPr>
              <a:t>Providing information on tobacco dependence, withdrawal symptoms and urges to smoke can better prepare patients </a:t>
            </a:r>
            <a:br>
              <a:rPr lang="en-US" b="1" dirty="0">
                <a:solidFill>
                  <a:schemeClr val="accent1"/>
                </a:solidFill>
              </a:rPr>
            </a:br>
            <a:r>
              <a:rPr lang="en-US" b="1" dirty="0">
                <a:solidFill>
                  <a:schemeClr val="accent1"/>
                </a:solidFill>
              </a:rPr>
              <a:t>for their quit journey</a:t>
            </a:r>
          </a:p>
        </p:txBody>
      </p:sp>
      <p:sp>
        <p:nvSpPr>
          <p:cNvPr id="4" name="Footer Placeholder 3">
            <a:extLst>
              <a:ext uri="{FF2B5EF4-FFF2-40B4-BE49-F238E27FC236}">
                <a16:creationId xmlns:a16="http://schemas.microsoft.com/office/drawing/2014/main" id="{77300D47-E1A4-96D8-D1B3-9B415CC0D435}"/>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186819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626810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pPr>
              <a:lnSpc>
                <a:spcPct val="100000"/>
              </a:lnSpc>
            </a:pPr>
            <a:br>
              <a:rPr lang="en-US" sz="2800"/>
            </a:br>
            <a:r>
              <a:rPr lang="en-US" sz="2800"/>
              <a:t>Initial assessment and treatment plan</a:t>
            </a:r>
          </a:p>
        </p:txBody>
      </p:sp>
      <p:sp>
        <p:nvSpPr>
          <p:cNvPr id="3" name="Text Placeholder 2">
            <a:extLst>
              <a:ext uri="{FF2B5EF4-FFF2-40B4-BE49-F238E27FC236}">
                <a16:creationId xmlns:a16="http://schemas.microsoft.com/office/drawing/2014/main" id="{669CD8CE-9298-EAEC-A7F2-C82B43B73F7A}"/>
              </a:ext>
            </a:extLst>
          </p:cNvPr>
          <p:cNvSpPr>
            <a:spLocks noGrp="1"/>
          </p:cNvSpPr>
          <p:nvPr>
            <p:ph type="body" sz="quarter" idx="11"/>
          </p:nvPr>
        </p:nvSpPr>
        <p:spPr/>
        <p:txBody>
          <a:bodyPr/>
          <a:lstStyle/>
          <a:p>
            <a:endParaRPr lang="en-GB"/>
          </a:p>
        </p:txBody>
      </p:sp>
      <p:sp>
        <p:nvSpPr>
          <p:cNvPr id="4" name="Text Placeholder 3">
            <a:extLst>
              <a:ext uri="{FF2B5EF4-FFF2-40B4-BE49-F238E27FC236}">
                <a16:creationId xmlns:a16="http://schemas.microsoft.com/office/drawing/2014/main" id="{48B3E0F5-0D72-0753-46D3-987C7A174D82}"/>
              </a:ext>
            </a:extLst>
          </p:cNvPr>
          <p:cNvSpPr>
            <a:spLocks noGrp="1"/>
          </p:cNvSpPr>
          <p:nvPr>
            <p:ph type="body" sz="quarter" idx="12"/>
          </p:nvPr>
        </p:nvSpPr>
        <p:spPr/>
        <p:txBody>
          <a:bodyPr/>
          <a:lstStyle/>
          <a:p>
            <a:endParaRPr lang="en-GB"/>
          </a:p>
        </p:txBody>
      </p:sp>
      <p:sp>
        <p:nvSpPr>
          <p:cNvPr id="5" name="Text Placeholder 4">
            <a:extLst>
              <a:ext uri="{FF2B5EF4-FFF2-40B4-BE49-F238E27FC236}">
                <a16:creationId xmlns:a16="http://schemas.microsoft.com/office/drawing/2014/main" id="{6EB37BC2-9F53-5F9C-063F-2BFAF6D69CE4}"/>
              </a:ext>
            </a:extLst>
          </p:cNvPr>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17877720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NHS Standard Treatment Plan (STP)</a:t>
            </a:r>
          </a:p>
        </p:txBody>
      </p:sp>
      <p:pic>
        <p:nvPicPr>
          <p:cNvPr id="4" name="Graphic 3">
            <a:extLst>
              <a:ext uri="{FF2B5EF4-FFF2-40B4-BE49-F238E27FC236}">
                <a16:creationId xmlns:a16="http://schemas.microsoft.com/office/drawing/2014/main" id="{E524C9BA-AD98-6090-83EE-3A90442C0BC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147731" y="1311101"/>
            <a:ext cx="2664669" cy="4930437"/>
          </a:xfrm>
          <a:prstGeom prst="rect">
            <a:avLst/>
          </a:prstGeom>
          <a:effectLst>
            <a:outerShdw blurRad="317500" dist="76200" dir="5400000" algn="ctr" rotWithShape="0">
              <a:srgbClr val="000000">
                <a:alpha val="25000"/>
              </a:srgbClr>
            </a:outerShdw>
          </a:effectLst>
        </p:spPr>
      </p:pic>
      <p:pic>
        <p:nvPicPr>
          <p:cNvPr id="3" name="Picture 2">
            <a:extLst>
              <a:ext uri="{FF2B5EF4-FFF2-40B4-BE49-F238E27FC236}">
                <a16:creationId xmlns:a16="http://schemas.microsoft.com/office/drawing/2014/main" id="{16EA9D0B-907B-5FE9-CA0B-DE2792F23754}"/>
              </a:ext>
            </a:extLst>
          </p:cNvPr>
          <p:cNvPicPr>
            <a:picLocks noChangeAspect="1"/>
          </p:cNvPicPr>
          <p:nvPr/>
        </p:nvPicPr>
        <p:blipFill>
          <a:blip r:embed="rId5"/>
          <a:stretch>
            <a:fillRect/>
          </a:stretch>
        </p:blipFill>
        <p:spPr>
          <a:xfrm>
            <a:off x="1410821" y="1786744"/>
            <a:ext cx="2815215" cy="3979151"/>
          </a:xfrm>
          <a:prstGeom prst="rect">
            <a:avLst/>
          </a:prstGeom>
          <a:effectLst>
            <a:outerShdw blurRad="254000" dist="63500" dir="5400000" algn="ctr" rotWithShape="0">
              <a:srgbClr val="000000">
                <a:alpha val="15000"/>
              </a:srgbClr>
            </a:outerShdw>
          </a:effectLst>
        </p:spPr>
      </p:pic>
      <p:sp>
        <p:nvSpPr>
          <p:cNvPr id="5" name="Footer Placeholder 3">
            <a:extLst>
              <a:ext uri="{FF2B5EF4-FFF2-40B4-BE49-F238E27FC236}">
                <a16:creationId xmlns:a16="http://schemas.microsoft.com/office/drawing/2014/main" id="{C7FA5452-F48B-FA25-A070-3317BC0FBE12}"/>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35695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8F9DF7E1-F1DD-C4FA-3F07-EB665DF50891}"/>
              </a:ext>
            </a:extLst>
          </p:cNvPr>
          <p:cNvPicPr>
            <a:picLocks noChangeAspect="1"/>
          </p:cNvPicPr>
          <p:nvPr/>
        </p:nvPicPr>
        <p:blipFill>
          <a:blip r:embed="rId3"/>
          <a:stretch>
            <a:fillRect/>
          </a:stretch>
        </p:blipFill>
        <p:spPr>
          <a:xfrm>
            <a:off x="0" y="0"/>
            <a:ext cx="9144000" cy="6858000"/>
          </a:xfrm>
          <a:prstGeom prst="rect">
            <a:avLst/>
          </a:prstGeom>
        </p:spPr>
      </p:pic>
      <p:sp>
        <p:nvSpPr>
          <p:cNvPr id="8" name="Rounded Rectangle 7">
            <a:extLst>
              <a:ext uri="{FF2B5EF4-FFF2-40B4-BE49-F238E27FC236}">
                <a16:creationId xmlns:a16="http://schemas.microsoft.com/office/drawing/2014/main" id="{DDB5B0C8-C116-38B3-7030-969FF100AB84}"/>
              </a:ext>
            </a:extLst>
          </p:cNvPr>
          <p:cNvSpPr/>
          <p:nvPr/>
        </p:nvSpPr>
        <p:spPr bwMode="auto">
          <a:xfrm>
            <a:off x="982029" y="3325245"/>
            <a:ext cx="7179942" cy="1547717"/>
          </a:xfrm>
          <a:prstGeom prst="roundRect">
            <a:avLst>
              <a:gd name="adj" fmla="val 8896"/>
            </a:avLst>
          </a:prstGeom>
          <a:solidFill>
            <a:srgbClr val="CDF2FF"/>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 name="Rounded Rectangle 6">
            <a:extLst>
              <a:ext uri="{FF2B5EF4-FFF2-40B4-BE49-F238E27FC236}">
                <a16:creationId xmlns:a16="http://schemas.microsoft.com/office/drawing/2014/main" id="{CA048F38-9DE4-520A-1DEB-228F46E75F3B}"/>
              </a:ext>
            </a:extLst>
          </p:cNvPr>
          <p:cNvSpPr/>
          <p:nvPr/>
        </p:nvSpPr>
        <p:spPr bwMode="auto">
          <a:xfrm>
            <a:off x="982029" y="907143"/>
            <a:ext cx="7179942" cy="1932945"/>
          </a:xfrm>
          <a:prstGeom prst="roundRect">
            <a:avLst>
              <a:gd name="adj" fmla="val 7020"/>
            </a:avLst>
          </a:prstGeom>
          <a:solidFill>
            <a:srgbClr val="CDF2FF"/>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1" name="Freeform 20">
            <a:extLst>
              <a:ext uri="{FF2B5EF4-FFF2-40B4-BE49-F238E27FC236}">
                <a16:creationId xmlns:a16="http://schemas.microsoft.com/office/drawing/2014/main" id="{5FBFB92E-5933-B8B2-79FB-354CB0145598}"/>
              </a:ext>
            </a:extLst>
          </p:cNvPr>
          <p:cNvSpPr/>
          <p:nvPr/>
        </p:nvSpPr>
        <p:spPr bwMode="auto">
          <a:xfrm>
            <a:off x="982029" y="3174371"/>
            <a:ext cx="7179942" cy="622169"/>
          </a:xfrm>
          <a:custGeom>
            <a:avLst/>
            <a:gdLst>
              <a:gd name="connsiteX0" fmla="*/ 136527 w 7179942"/>
              <a:gd name="connsiteY0" fmla="*/ 0 h 622169"/>
              <a:gd name="connsiteX1" fmla="*/ 7043415 w 7179942"/>
              <a:gd name="connsiteY1" fmla="*/ 0 h 622169"/>
              <a:gd name="connsiteX2" fmla="*/ 7179942 w 7179942"/>
              <a:gd name="connsiteY2" fmla="*/ 136527 h 622169"/>
              <a:gd name="connsiteX3" fmla="*/ 7179942 w 7179942"/>
              <a:gd name="connsiteY3" fmla="*/ 622169 h 622169"/>
              <a:gd name="connsiteX4" fmla="*/ 0 w 7179942"/>
              <a:gd name="connsiteY4" fmla="*/ 622169 h 622169"/>
              <a:gd name="connsiteX5" fmla="*/ 0 w 7179942"/>
              <a:gd name="connsiteY5" fmla="*/ 136527 h 622169"/>
              <a:gd name="connsiteX6" fmla="*/ 136527 w 7179942"/>
              <a:gd name="connsiteY6" fmla="*/ 0 h 622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942" h="622169">
                <a:moveTo>
                  <a:pt x="136527" y="0"/>
                </a:moveTo>
                <a:lnTo>
                  <a:pt x="7043415" y="0"/>
                </a:lnTo>
                <a:cubicBezTo>
                  <a:pt x="7118817" y="0"/>
                  <a:pt x="7179942" y="61125"/>
                  <a:pt x="7179942" y="136527"/>
                </a:cubicBezTo>
                <a:lnTo>
                  <a:pt x="7179942" y="622169"/>
                </a:lnTo>
                <a:lnTo>
                  <a:pt x="0" y="622169"/>
                </a:lnTo>
                <a:lnTo>
                  <a:pt x="0" y="136527"/>
                </a:lnTo>
                <a:cubicBezTo>
                  <a:pt x="0" y="61125"/>
                  <a:pt x="61125" y="0"/>
                  <a:pt x="136527" y="0"/>
                </a:cubicBezTo>
                <a:close/>
              </a:path>
            </a:pathLst>
          </a:custGeom>
          <a:solidFill>
            <a:schemeClr val="accent3"/>
          </a:solidFill>
          <a:ln w="9525">
            <a:no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1" name="TextBox 10">
            <a:extLst>
              <a:ext uri="{FF2B5EF4-FFF2-40B4-BE49-F238E27FC236}">
                <a16:creationId xmlns:a16="http://schemas.microsoft.com/office/drawing/2014/main" id="{9FAFD602-3A5E-1945-67C5-9867411B9ACF}"/>
              </a:ext>
            </a:extLst>
          </p:cNvPr>
          <p:cNvSpPr txBox="1"/>
          <p:nvPr/>
        </p:nvSpPr>
        <p:spPr bwMode="auto">
          <a:xfrm>
            <a:off x="1168400" y="3608865"/>
            <a:ext cx="6807201" cy="108964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4850"/>
              </a:lnSpc>
              <a:spcAft>
                <a:spcPts val="0"/>
              </a:spcAft>
              <a:buClr>
                <a:schemeClr val="bg1"/>
              </a:buClr>
            </a:pPr>
            <a:r>
              <a:rPr lang="en-US" sz="1700"/>
              <a:t>Latest, evidence-based </a:t>
            </a:r>
            <a:r>
              <a:rPr lang="en-US" sz="1700" b="1"/>
              <a:t>practice</a:t>
            </a:r>
          </a:p>
          <a:p>
            <a:pPr algn="ctr">
              <a:lnSpc>
                <a:spcPts val="4850"/>
              </a:lnSpc>
              <a:spcAft>
                <a:spcPts val="0"/>
              </a:spcAft>
              <a:buClr>
                <a:schemeClr val="bg1"/>
              </a:buClr>
            </a:pPr>
            <a:r>
              <a:rPr lang="en-US" sz="1700"/>
              <a:t>National standard, consistent messages and treatment to patients</a:t>
            </a:r>
            <a:endParaRPr lang="en-US" sz="1700" b="1"/>
          </a:p>
        </p:txBody>
      </p:sp>
      <p:cxnSp>
        <p:nvCxnSpPr>
          <p:cNvPr id="16" name="Straight Connector 15">
            <a:extLst>
              <a:ext uri="{FF2B5EF4-FFF2-40B4-BE49-F238E27FC236}">
                <a16:creationId xmlns:a16="http://schemas.microsoft.com/office/drawing/2014/main" id="{13C4A304-936D-F3B1-B160-8934BA29B543}"/>
              </a:ext>
            </a:extLst>
          </p:cNvPr>
          <p:cNvCxnSpPr>
            <a:cxnSpLocks/>
          </p:cNvCxnSpPr>
          <p:nvPr/>
        </p:nvCxnSpPr>
        <p:spPr>
          <a:xfrm>
            <a:off x="982029" y="4333350"/>
            <a:ext cx="7179942"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3A29CF0B-9F43-FF73-B152-D6718C2FA8C9}"/>
              </a:ext>
            </a:extLst>
          </p:cNvPr>
          <p:cNvSpPr txBox="1"/>
          <p:nvPr/>
        </p:nvSpPr>
        <p:spPr bwMode="auto">
          <a:xfrm>
            <a:off x="1168400" y="3336777"/>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b="1">
                <a:solidFill>
                  <a:schemeClr val="bg1"/>
                </a:solidFill>
              </a:rPr>
              <a:t>Guiding principles</a:t>
            </a:r>
          </a:p>
        </p:txBody>
      </p:sp>
      <p:sp>
        <p:nvSpPr>
          <p:cNvPr id="15" name="Freeform 14">
            <a:extLst>
              <a:ext uri="{FF2B5EF4-FFF2-40B4-BE49-F238E27FC236}">
                <a16:creationId xmlns:a16="http://schemas.microsoft.com/office/drawing/2014/main" id="{533E02E3-EBA3-A601-42A2-79BC839C0B6A}"/>
              </a:ext>
            </a:extLst>
          </p:cNvPr>
          <p:cNvSpPr/>
          <p:nvPr/>
        </p:nvSpPr>
        <p:spPr bwMode="auto">
          <a:xfrm>
            <a:off x="982029" y="609357"/>
            <a:ext cx="7179942" cy="609848"/>
          </a:xfrm>
          <a:custGeom>
            <a:avLst/>
            <a:gdLst>
              <a:gd name="connsiteX0" fmla="*/ 135200 w 7179942"/>
              <a:gd name="connsiteY0" fmla="*/ 0 h 609848"/>
              <a:gd name="connsiteX1" fmla="*/ 7044742 w 7179942"/>
              <a:gd name="connsiteY1" fmla="*/ 0 h 609848"/>
              <a:gd name="connsiteX2" fmla="*/ 7179942 w 7179942"/>
              <a:gd name="connsiteY2" fmla="*/ 135200 h 609848"/>
              <a:gd name="connsiteX3" fmla="*/ 7179942 w 7179942"/>
              <a:gd name="connsiteY3" fmla="*/ 609848 h 609848"/>
              <a:gd name="connsiteX4" fmla="*/ 0 w 7179942"/>
              <a:gd name="connsiteY4" fmla="*/ 609848 h 609848"/>
              <a:gd name="connsiteX5" fmla="*/ 0 w 7179942"/>
              <a:gd name="connsiteY5" fmla="*/ 135200 h 609848"/>
              <a:gd name="connsiteX6" fmla="*/ 135200 w 7179942"/>
              <a:gd name="connsiteY6" fmla="*/ 0 h 60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942" h="609848">
                <a:moveTo>
                  <a:pt x="135200" y="0"/>
                </a:moveTo>
                <a:lnTo>
                  <a:pt x="7044742" y="0"/>
                </a:lnTo>
                <a:cubicBezTo>
                  <a:pt x="7119411" y="0"/>
                  <a:pt x="7179942" y="60531"/>
                  <a:pt x="7179942" y="135200"/>
                </a:cubicBezTo>
                <a:lnTo>
                  <a:pt x="7179942" y="609848"/>
                </a:lnTo>
                <a:lnTo>
                  <a:pt x="0" y="609848"/>
                </a:lnTo>
                <a:lnTo>
                  <a:pt x="0" y="135200"/>
                </a:lnTo>
                <a:cubicBezTo>
                  <a:pt x="0" y="60531"/>
                  <a:pt x="60531" y="0"/>
                  <a:pt x="135200" y="0"/>
                </a:cubicBezTo>
                <a:close/>
              </a:path>
            </a:pathLst>
          </a:custGeom>
          <a:solidFill>
            <a:schemeClr val="accent3"/>
          </a:solidFill>
          <a:ln w="9525">
            <a:no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9" name="Rectangle 8">
            <a:extLst>
              <a:ext uri="{FF2B5EF4-FFF2-40B4-BE49-F238E27FC236}">
                <a16:creationId xmlns:a16="http://schemas.microsoft.com/office/drawing/2014/main" id="{7A52287D-3FE9-FCE4-CB4C-10E92FC2B880}"/>
              </a:ext>
            </a:extLst>
          </p:cNvPr>
          <p:cNvSpPr/>
          <p:nvPr/>
        </p:nvSpPr>
        <p:spPr bwMode="auto">
          <a:xfrm rot="2700000">
            <a:off x="4382237" y="2514539"/>
            <a:ext cx="379526" cy="379526"/>
          </a:xfrm>
          <a:prstGeom prst="rect">
            <a:avLst/>
          </a:prstGeom>
          <a:solidFill>
            <a:srgbClr val="CDF2FF"/>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 name="TextBox 3">
            <a:extLst>
              <a:ext uri="{FF2B5EF4-FFF2-40B4-BE49-F238E27FC236}">
                <a16:creationId xmlns:a16="http://schemas.microsoft.com/office/drawing/2014/main" id="{FF97A3DC-0A1A-17D9-3B71-380BBB10DD7D}"/>
              </a:ext>
            </a:extLst>
          </p:cNvPr>
          <p:cNvSpPr txBox="1"/>
          <p:nvPr/>
        </p:nvSpPr>
        <p:spPr bwMode="auto">
          <a:xfrm>
            <a:off x="1168400" y="771763"/>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b="1">
                <a:solidFill>
                  <a:schemeClr val="bg1"/>
                </a:solidFill>
              </a:rPr>
              <a:t>Aim</a:t>
            </a:r>
          </a:p>
        </p:txBody>
      </p:sp>
      <p:sp>
        <p:nvSpPr>
          <p:cNvPr id="5" name="TextBox 4">
            <a:extLst>
              <a:ext uri="{FF2B5EF4-FFF2-40B4-BE49-F238E27FC236}">
                <a16:creationId xmlns:a16="http://schemas.microsoft.com/office/drawing/2014/main" id="{2BBCF326-F8AB-7F1C-CDA6-1E404AA2CBF6}"/>
              </a:ext>
            </a:extLst>
          </p:cNvPr>
          <p:cNvSpPr txBox="1"/>
          <p:nvPr/>
        </p:nvSpPr>
        <p:spPr bwMode="auto">
          <a:xfrm>
            <a:off x="1075214" y="5077868"/>
            <a:ext cx="6993571" cy="100198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2400"/>
              </a:lnSpc>
              <a:spcAft>
                <a:spcPts val="0"/>
              </a:spcAft>
              <a:buClr>
                <a:schemeClr val="bg1"/>
              </a:buClr>
            </a:pPr>
            <a:r>
              <a:rPr lang="en-US" sz="1600">
                <a:solidFill>
                  <a:schemeClr val="bg1"/>
                </a:solidFill>
              </a:rPr>
              <a:t>The course will provide participants training in the delivery of the newly published </a:t>
            </a:r>
            <a:r>
              <a:rPr lang="en-US" sz="1600" b="1" i="1">
                <a:solidFill>
                  <a:schemeClr val="bg1"/>
                </a:solidFill>
              </a:rPr>
              <a:t>‘NHS Standard Treatment Plan for Inpatient Tobacco Dependence’</a:t>
            </a:r>
            <a:r>
              <a:rPr lang="en-US" sz="1600">
                <a:solidFill>
                  <a:schemeClr val="bg1"/>
                </a:solidFill>
              </a:rPr>
              <a:t> and its associated care bundles</a:t>
            </a:r>
            <a:endParaRPr lang="en-US" sz="1600" b="1">
              <a:solidFill>
                <a:schemeClr val="bg1"/>
              </a:solidFill>
            </a:endParaRPr>
          </a:p>
        </p:txBody>
      </p:sp>
      <p:sp>
        <p:nvSpPr>
          <p:cNvPr id="6" name="TextBox 5">
            <a:extLst>
              <a:ext uri="{FF2B5EF4-FFF2-40B4-BE49-F238E27FC236}">
                <a16:creationId xmlns:a16="http://schemas.microsoft.com/office/drawing/2014/main" id="{08D7B355-C076-0FEB-A4AE-489823FD7B04}"/>
              </a:ext>
            </a:extLst>
          </p:cNvPr>
          <p:cNvSpPr txBox="1"/>
          <p:nvPr/>
        </p:nvSpPr>
        <p:spPr bwMode="auto">
          <a:xfrm>
            <a:off x="1168400" y="1390138"/>
            <a:ext cx="6807201" cy="13357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lnSpc>
                <a:spcPts val="2400"/>
              </a:lnSpc>
              <a:buNone/>
            </a:pPr>
            <a:r>
              <a:rPr lang="en-US" sz="1600" dirty="0"/>
              <a:t>The aim of this course is to provide new and experienced </a:t>
            </a:r>
          </a:p>
          <a:p>
            <a:pPr marL="0" indent="0" algn="ctr">
              <a:lnSpc>
                <a:spcPts val="2400"/>
              </a:lnSpc>
              <a:buNone/>
            </a:pPr>
            <a:r>
              <a:rPr lang="en-US" sz="1600" dirty="0"/>
              <a:t>Tobacco Dependence Advisers (TDA) with the knowledge, skills and confidence to delivery effective evidence-based tobacco dependence treatment in inpatient settings.</a:t>
            </a:r>
          </a:p>
        </p:txBody>
      </p:sp>
      <p:sp>
        <p:nvSpPr>
          <p:cNvPr id="2" name="Footer Placeholder 3">
            <a:extLst>
              <a:ext uri="{FF2B5EF4-FFF2-40B4-BE49-F238E27FC236}">
                <a16:creationId xmlns:a16="http://schemas.microsoft.com/office/drawing/2014/main" id="{91968922-9717-710D-E8B5-16C4836A782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800" i="1" dirty="0">
                <a:solidFill>
                  <a:schemeClr val="bg1"/>
                </a:solidFill>
                <a:latin typeface="Century Gothic" panose="020B0502020202020204" pitchFamily="34" charset="0"/>
              </a:rPr>
              <a:t>Inpatient Tobacco Dependence Treatment Training Programme</a:t>
            </a:r>
          </a:p>
        </p:txBody>
      </p:sp>
      <p:sp>
        <p:nvSpPr>
          <p:cNvPr id="19" name="TextBox 18">
            <a:extLst>
              <a:ext uri="{FF2B5EF4-FFF2-40B4-BE49-F238E27FC236}">
                <a16:creationId xmlns:a16="http://schemas.microsoft.com/office/drawing/2014/main" id="{12A76111-0B6C-8B3E-B221-4949080D27AD}"/>
              </a:ext>
            </a:extLst>
          </p:cNvPr>
          <p:cNvSpPr txBox="1"/>
          <p:nvPr/>
        </p:nvSpPr>
        <p:spPr bwMode="auto">
          <a:xfrm>
            <a:off x="3200400" y="3244334"/>
            <a:ext cx="2743200" cy="369332"/>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endParaRPr lang="en-US" b="0" i="0">
              <a:solidFill>
                <a:srgbClr val="808080"/>
              </a:solidFill>
              <a:latin typeface="+mn-lt"/>
              <a:cs typeface="Calibri"/>
            </a:endParaRPr>
          </a:p>
        </p:txBody>
      </p:sp>
    </p:spTree>
    <p:extLst>
      <p:ext uri="{BB962C8B-B14F-4D97-AF65-F5344CB8AC3E}">
        <p14:creationId xmlns:p14="http://schemas.microsoft.com/office/powerpoint/2010/main" val="27844182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39A3C-EE58-F468-B4C8-78EA928226F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9D40F85-DB88-EB60-36AA-55A0C6D585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6" name="Picture 5">
            <a:extLst>
              <a:ext uri="{FF2B5EF4-FFF2-40B4-BE49-F238E27FC236}">
                <a16:creationId xmlns:a16="http://schemas.microsoft.com/office/drawing/2014/main" id="{1F0E27BB-38F8-6AA0-35F3-7AF661FDD8D4}"/>
              </a:ext>
            </a:extLst>
          </p:cNvPr>
          <p:cNvPicPr>
            <a:picLocks noChangeAspect="1"/>
          </p:cNvPicPr>
          <p:nvPr/>
        </p:nvPicPr>
        <p:blipFill>
          <a:blip r:embed="rId4"/>
          <a:srcRect/>
          <a:stretch/>
        </p:blipFill>
        <p:spPr>
          <a:xfrm>
            <a:off x="720303" y="1895171"/>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9B859C34-4511-29F6-4E39-B996DBE71AD7}"/>
              </a:ext>
            </a:extLst>
          </p:cNvPr>
          <p:cNvSpPr txBox="1">
            <a:spLocks/>
          </p:cNvSpPr>
          <p:nvPr/>
        </p:nvSpPr>
        <p:spPr bwMode="auto">
          <a:xfrm>
            <a:off x="1323712" y="189517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1.	</a:t>
            </a:r>
            <a:r>
              <a:rPr lang="en-US" sz="1500" b="1" spc="-30">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393CBBBC-2794-CC0A-13ED-4402C2C46A67}"/>
              </a:ext>
            </a:extLst>
          </p:cNvPr>
          <p:cNvPicPr>
            <a:picLocks noChangeAspect="1"/>
          </p:cNvPicPr>
          <p:nvPr/>
        </p:nvPicPr>
        <p:blipFill>
          <a:blip r:embed="rId5"/>
          <a:srcRect/>
          <a:stretch/>
        </p:blipFill>
        <p:spPr>
          <a:xfrm>
            <a:off x="720303" y="2649821"/>
            <a:ext cx="495300" cy="495300"/>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6CE8A7CB-D084-5F95-C5D6-DCB52BA5B8F6}"/>
              </a:ext>
            </a:extLst>
          </p:cNvPr>
          <p:cNvSpPr txBox="1">
            <a:spLocks/>
          </p:cNvSpPr>
          <p:nvPr/>
        </p:nvSpPr>
        <p:spPr bwMode="auto">
          <a:xfrm>
            <a:off x="1323711" y="264982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2.	</a:t>
            </a:r>
            <a:r>
              <a:rPr lang="en-US" sz="1500" b="1">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CDBFACBC-2829-8679-266D-B72CEC191306}"/>
              </a:ext>
            </a:extLst>
          </p:cNvPr>
          <p:cNvSpPr txBox="1">
            <a:spLocks/>
          </p:cNvSpPr>
          <p:nvPr/>
        </p:nvSpPr>
        <p:spPr bwMode="auto">
          <a:xfrm>
            <a:off x="1389027" y="3562232"/>
            <a:ext cx="7754973" cy="130044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1500">
                <a:latin typeface="Arial" panose="020B0604020202020204" pitchFamily="34" charset="0"/>
                <a:cs typeface="Arial" panose="020B0604020202020204" pitchFamily="34" charset="0"/>
              </a:rPr>
              <a:t>3.	</a:t>
            </a:r>
            <a:r>
              <a:rPr lang="en-US" sz="1500" b="1">
                <a:latin typeface="Arial" panose="020B0604020202020204" pitchFamily="34" charset="0"/>
                <a:cs typeface="Arial" panose="020B0604020202020204" pitchFamily="34" charset="0"/>
              </a:rPr>
              <a:t>Conduct assessment </a:t>
            </a:r>
          </a:p>
          <a:p>
            <a:pPr marL="228600" indent="0">
              <a:lnSpc>
                <a:spcPts val="2500"/>
              </a:lnSpc>
              <a:spcBef>
                <a:spcPts val="0"/>
              </a:spcBef>
              <a:spcAft>
                <a:spcPts val="0"/>
              </a:spcAft>
              <a:buClr>
                <a:srgbClr val="00A7FF"/>
              </a:buClr>
              <a:buNone/>
              <a:tabLst>
                <a:tab pos="1285875" algn="l"/>
              </a:tabLst>
            </a:pPr>
            <a:endParaRPr lang="en-US" sz="140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32935CBC-9CF3-409B-8241-906AE76AC505}"/>
              </a:ext>
            </a:extLst>
          </p:cNvPr>
          <p:cNvPicPr>
            <a:picLocks noChangeAspect="1"/>
          </p:cNvPicPr>
          <p:nvPr/>
        </p:nvPicPr>
        <p:blipFill>
          <a:blip r:embed="rId6"/>
          <a:srcRect/>
          <a:stretch/>
        </p:blipFill>
        <p:spPr>
          <a:xfrm>
            <a:off x="720303" y="4212455"/>
            <a:ext cx="495300" cy="495300"/>
          </a:xfrm>
          <a:prstGeom prst="rect">
            <a:avLst/>
          </a:prstGeom>
          <a:effectLst>
            <a:outerShdw blurRad="190500" dist="50800" dir="5400000" algn="ctr" rotWithShape="0">
              <a:srgbClr val="000000">
                <a:alpha val="15000"/>
              </a:srgbClr>
            </a:outerShdw>
          </a:effectLst>
        </p:spPr>
      </p:pic>
      <p:pic>
        <p:nvPicPr>
          <p:cNvPr id="12" name="Picture 11">
            <a:extLst>
              <a:ext uri="{FF2B5EF4-FFF2-40B4-BE49-F238E27FC236}">
                <a16:creationId xmlns:a16="http://schemas.microsoft.com/office/drawing/2014/main" id="{8ED53D86-DB32-579B-43A0-629228E0AC75}"/>
              </a:ext>
            </a:extLst>
          </p:cNvPr>
          <p:cNvPicPr>
            <a:picLocks noChangeAspect="1"/>
          </p:cNvPicPr>
          <p:nvPr/>
        </p:nvPicPr>
        <p:blipFill>
          <a:blip r:embed="rId7"/>
          <a:srcRect/>
          <a:stretch/>
        </p:blipFill>
        <p:spPr>
          <a:xfrm>
            <a:off x="720303" y="5070951"/>
            <a:ext cx="495300" cy="495300"/>
          </a:xfrm>
          <a:prstGeom prst="rect">
            <a:avLst/>
          </a:prstGeom>
          <a:effectLst>
            <a:outerShdw blurRad="190500" dist="50800" dir="5400000" algn="ctr" rotWithShape="0">
              <a:srgbClr val="000000">
                <a:alpha val="15000"/>
              </a:srgbClr>
            </a:outerShdw>
          </a:effectLst>
        </p:spPr>
      </p:pic>
      <p:pic>
        <p:nvPicPr>
          <p:cNvPr id="13" name="Picture 12">
            <a:extLst>
              <a:ext uri="{FF2B5EF4-FFF2-40B4-BE49-F238E27FC236}">
                <a16:creationId xmlns:a16="http://schemas.microsoft.com/office/drawing/2014/main" id="{AA4A4390-A77F-6F4F-D2C2-23D7FA7CA28C}"/>
              </a:ext>
            </a:extLst>
          </p:cNvPr>
          <p:cNvPicPr>
            <a:picLocks noChangeAspect="1"/>
          </p:cNvPicPr>
          <p:nvPr/>
        </p:nvPicPr>
        <p:blipFill>
          <a:blip r:embed="rId8"/>
          <a:srcRect/>
          <a:stretch/>
        </p:blipFill>
        <p:spPr>
          <a:xfrm>
            <a:off x="720303" y="340447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B60E5E5D-D922-A281-49A3-5E56846A2F2D}"/>
              </a:ext>
            </a:extLst>
          </p:cNvPr>
          <p:cNvSpPr txBox="1">
            <a:spLocks/>
          </p:cNvSpPr>
          <p:nvPr/>
        </p:nvSpPr>
        <p:spPr bwMode="auto">
          <a:xfrm>
            <a:off x="1323712" y="5070951"/>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5.	</a:t>
            </a:r>
            <a:r>
              <a:rPr lang="en-US" sz="1500" b="1">
                <a:latin typeface="Arial" panose="020B0604020202020204" pitchFamily="34" charset="0"/>
                <a:cs typeface="Arial" panose="020B0604020202020204" pitchFamily="34" charset="0"/>
              </a:rPr>
              <a:t>Provide summary, agree to next follow-up and prompt commitment</a:t>
            </a:r>
          </a:p>
        </p:txBody>
      </p:sp>
      <p:sp>
        <p:nvSpPr>
          <p:cNvPr id="16" name="Text Placeholder 3">
            <a:extLst>
              <a:ext uri="{FF2B5EF4-FFF2-40B4-BE49-F238E27FC236}">
                <a16:creationId xmlns:a16="http://schemas.microsoft.com/office/drawing/2014/main" id="{B443CF74-A33A-9124-840B-A33FB96994AE}"/>
              </a:ext>
            </a:extLst>
          </p:cNvPr>
          <p:cNvSpPr txBox="1">
            <a:spLocks/>
          </p:cNvSpPr>
          <p:nvPr/>
        </p:nvSpPr>
        <p:spPr bwMode="auto">
          <a:xfrm>
            <a:off x="1323712" y="4212455"/>
            <a:ext cx="7754972" cy="495300"/>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r>
              <a:rPr lang="en-US" sz="1500">
                <a:latin typeface="Arial" panose="020B0604020202020204" pitchFamily="34" charset="0"/>
                <a:cs typeface="Arial" panose="020B0604020202020204" pitchFamily="34" charset="0"/>
              </a:rPr>
              <a:t>4.	</a:t>
            </a:r>
            <a:r>
              <a:rPr lang="en-US" sz="1500" b="1" spc="-30">
                <a:latin typeface="Arial" panose="020B0604020202020204" pitchFamily="34" charset="0"/>
                <a:cs typeface="Arial" panose="020B0604020202020204" pitchFamily="34" charset="0"/>
              </a:rPr>
              <a:t>Agree to treatment plan and provide specialist support during inpatient stay</a:t>
            </a:r>
            <a:endParaRPr lang="en-US" sz="1500" b="1">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8D4480A0-F9A8-3BDE-841C-584FE58D05E5}"/>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a:solidFill>
                  <a:schemeClr val="accent1"/>
                </a:solidFill>
              </a:rPr>
              <a:t>Specialist Assessment &amp; Treatment Plan:</a:t>
            </a:r>
            <a:br>
              <a:rPr lang="en-US">
                <a:solidFill>
                  <a:schemeClr val="accent1"/>
                </a:solidFill>
              </a:rPr>
            </a:br>
            <a:r>
              <a:rPr lang="en-US" sz="2100">
                <a:solidFill>
                  <a:schemeClr val="tx1"/>
                </a:solidFill>
              </a:rPr>
              <a:t>Initial Assessment</a:t>
            </a:r>
          </a:p>
        </p:txBody>
      </p:sp>
      <p:sp>
        <p:nvSpPr>
          <p:cNvPr id="2" name="TextBox 1">
            <a:extLst>
              <a:ext uri="{FF2B5EF4-FFF2-40B4-BE49-F238E27FC236}">
                <a16:creationId xmlns:a16="http://schemas.microsoft.com/office/drawing/2014/main" id="{2432EFB1-D19D-850D-1D78-C177E1150842}"/>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Day </a:t>
            </a:r>
            <a:r>
              <a:rPr lang="en-US" sz="2000" dirty="0">
                <a:solidFill>
                  <a:schemeClr val="bg2"/>
                </a:solidFill>
                <a:latin typeface="+mn-lt"/>
              </a:rPr>
              <a:t>1</a:t>
            </a:r>
            <a:endParaRPr kumimoji="0" lang="en-US" sz="2000" b="0" i="0" u="none" strike="noStrike" kern="1200" cap="none" spc="0" normalizeH="0" baseline="0" noProof="0" dirty="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spTree>
    <p:extLst>
      <p:ext uri="{BB962C8B-B14F-4D97-AF65-F5344CB8AC3E}">
        <p14:creationId xmlns:p14="http://schemas.microsoft.com/office/powerpoint/2010/main" val="302789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8D1D1-25DE-398E-40FE-7C9EBA0A7EE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535F006-23FA-9C89-0547-32E235E155B6}"/>
              </a:ext>
            </a:extLst>
          </p:cNvPr>
          <p:cNvPicPr>
            <a:picLocks noChangeAspect="1"/>
          </p:cNvPicPr>
          <p:nvPr/>
        </p:nvPicPr>
        <p:blipFill>
          <a:blip r:embed="rId3">
            <a:alphaModFix amt="50000"/>
          </a:blip>
          <a:srcRect/>
          <a:stretch/>
        </p:blipFill>
        <p:spPr>
          <a:xfrm>
            <a:off x="-19050" y="0"/>
            <a:ext cx="9144000" cy="6858000"/>
          </a:xfrm>
          <a:prstGeom prst="rect">
            <a:avLst/>
          </a:prstGeom>
        </p:spPr>
      </p:pic>
      <p:pic>
        <p:nvPicPr>
          <p:cNvPr id="6" name="Picture 5">
            <a:extLst>
              <a:ext uri="{FF2B5EF4-FFF2-40B4-BE49-F238E27FC236}">
                <a16:creationId xmlns:a16="http://schemas.microsoft.com/office/drawing/2014/main" id="{FE380E1F-C4FA-C3F4-1709-6468F44A019A}"/>
              </a:ext>
            </a:extLst>
          </p:cNvPr>
          <p:cNvPicPr>
            <a:picLocks noChangeAspect="1"/>
          </p:cNvPicPr>
          <p:nvPr/>
        </p:nvPicPr>
        <p:blipFill>
          <a:blip r:embed="rId4"/>
          <a:srcRect/>
          <a:stretch/>
        </p:blipFill>
        <p:spPr>
          <a:xfrm>
            <a:off x="799367" y="1900674"/>
            <a:ext cx="771921" cy="771921"/>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98764978-A5B9-8E11-01E9-D68527C5C1B8}"/>
              </a:ext>
            </a:extLst>
          </p:cNvPr>
          <p:cNvSpPr txBox="1">
            <a:spLocks/>
          </p:cNvSpPr>
          <p:nvPr/>
        </p:nvSpPr>
        <p:spPr bwMode="auto">
          <a:xfrm>
            <a:off x="1638456" y="2038668"/>
            <a:ext cx="6926670"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Lucida Grande" panose="020B0600040502020204" pitchFamily="34" charset="0"/>
              <a:buNone/>
              <a:tabLst>
                <a:tab pos="219075" algn="l"/>
              </a:tabLst>
            </a:pPr>
            <a:r>
              <a:rPr lang="en-US" sz="2000" dirty="0">
                <a:solidFill>
                  <a:schemeClr val="accent1"/>
                </a:solidFill>
                <a:latin typeface="Arial" panose="020B0604020202020204" pitchFamily="34" charset="0"/>
                <a:cs typeface="Arial" panose="020B0604020202020204" pitchFamily="34" charset="0"/>
              </a:rPr>
              <a:t>1.	 </a:t>
            </a:r>
            <a:r>
              <a:rPr lang="en-US" sz="2000" b="1" spc="-30" dirty="0">
                <a:solidFill>
                  <a:schemeClr val="accent1"/>
                </a:solidFill>
                <a:latin typeface="Arial" panose="020B0604020202020204" pitchFamily="34" charset="0"/>
                <a:cs typeface="Arial" panose="020B0604020202020204" pitchFamily="34" charset="0"/>
              </a:rPr>
              <a:t>Establish rapport and learn about how patient is managing their abstinence</a:t>
            </a:r>
          </a:p>
        </p:txBody>
      </p:sp>
      <p:sp>
        <p:nvSpPr>
          <p:cNvPr id="17" name="Title 1">
            <a:extLst>
              <a:ext uri="{FF2B5EF4-FFF2-40B4-BE49-F238E27FC236}">
                <a16:creationId xmlns:a16="http://schemas.microsoft.com/office/drawing/2014/main" id="{8B431BEF-67BC-36F2-6D62-C9B37F850E66}"/>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dirty="0">
                <a:solidFill>
                  <a:schemeClr val="accent1"/>
                </a:solidFill>
              </a:rPr>
              <a:t>Specialist Assessment &amp; Treatment Plan:</a:t>
            </a:r>
            <a:br>
              <a:rPr lang="en-US" dirty="0">
                <a:solidFill>
                  <a:schemeClr val="accent1"/>
                </a:solidFill>
              </a:rPr>
            </a:br>
            <a:r>
              <a:rPr lang="en-US" sz="2100" dirty="0">
                <a:solidFill>
                  <a:schemeClr val="tx1"/>
                </a:solidFill>
              </a:rPr>
              <a:t>Initial Assessment</a:t>
            </a:r>
          </a:p>
        </p:txBody>
      </p:sp>
      <p:sp>
        <p:nvSpPr>
          <p:cNvPr id="2" name="TextBox 1">
            <a:extLst>
              <a:ext uri="{FF2B5EF4-FFF2-40B4-BE49-F238E27FC236}">
                <a16:creationId xmlns:a16="http://schemas.microsoft.com/office/drawing/2014/main" id="{BD7AA716-0A5F-8BE6-E7B1-54BE7BA56EE6}"/>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Day </a:t>
            </a:r>
            <a:r>
              <a:rPr lang="en-US" sz="2000" dirty="0">
                <a:solidFill>
                  <a:schemeClr val="bg2"/>
                </a:solidFill>
                <a:latin typeface="+mn-lt"/>
              </a:rPr>
              <a:t>1</a:t>
            </a:r>
            <a:endParaRPr kumimoji="0" lang="en-US" sz="2000" b="0" i="0" u="none" strike="noStrike" kern="1200" cap="none" spc="0" normalizeH="0" baseline="0" noProof="0" dirty="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pic>
        <p:nvPicPr>
          <p:cNvPr id="16" name="Picture 15" descr="A person in a hospital bed with a nurse&#10;&#10;Description automatically generated">
            <a:extLst>
              <a:ext uri="{FF2B5EF4-FFF2-40B4-BE49-F238E27FC236}">
                <a16:creationId xmlns:a16="http://schemas.microsoft.com/office/drawing/2014/main" id="{A8157458-F4E1-D1E7-E1D5-B9F8DFF65087}"/>
              </a:ext>
            </a:extLst>
          </p:cNvPr>
          <p:cNvPicPr>
            <a:picLocks noChangeAspect="1"/>
          </p:cNvPicPr>
          <p:nvPr/>
        </p:nvPicPr>
        <p:blipFill rotWithShape="1">
          <a:blip r:embed="rId5"/>
          <a:srcRect t="44893" b="11283"/>
          <a:stretch/>
        </p:blipFill>
        <p:spPr>
          <a:xfrm>
            <a:off x="1864243" y="3137562"/>
            <a:ext cx="4817826" cy="2990744"/>
          </a:xfrm>
          <a:prstGeom prst="rect">
            <a:avLst/>
          </a:prstGeom>
          <a:effectLst>
            <a:outerShdw blurRad="254000" dist="63500" dir="5400000" algn="ctr" rotWithShape="0">
              <a:srgbClr val="000000">
                <a:alpha val="15000"/>
              </a:srgbClr>
            </a:outerShdw>
          </a:effectLst>
        </p:spPr>
      </p:pic>
    </p:spTree>
    <p:extLst>
      <p:ext uri="{BB962C8B-B14F-4D97-AF65-F5344CB8AC3E}">
        <p14:creationId xmlns:p14="http://schemas.microsoft.com/office/powerpoint/2010/main" val="413526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98BA1-7A09-BF16-A12D-CDDB899D078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2C39B2D-464B-EBCC-D1CF-702912B9DBFB}"/>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EF394D4A-AD16-8933-CD72-4E94BAC10369}"/>
              </a:ext>
            </a:extLst>
          </p:cNvPr>
          <p:cNvPicPr>
            <a:picLocks noChangeAspect="1"/>
          </p:cNvPicPr>
          <p:nvPr/>
        </p:nvPicPr>
        <p:blipFill>
          <a:blip r:embed="rId4"/>
          <a:srcRect/>
          <a:stretch/>
        </p:blipFill>
        <p:spPr>
          <a:xfrm>
            <a:off x="499743" y="478723"/>
            <a:ext cx="981608" cy="1001344"/>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4CB72A59-8F9C-6545-AF50-94B0108879F5}"/>
              </a:ext>
            </a:extLst>
          </p:cNvPr>
          <p:cNvSpPr txBox="1">
            <a:spLocks/>
          </p:cNvSpPr>
          <p:nvPr/>
        </p:nvSpPr>
        <p:spPr bwMode="auto">
          <a:xfrm>
            <a:off x="838831" y="1627463"/>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330325" algn="l"/>
              </a:tabLst>
            </a:pPr>
            <a:endParaRPr lang="en-US" sz="1600" b="1" dirty="0">
              <a:solidFill>
                <a:schemeClr val="accent1"/>
              </a:solidFill>
              <a:latin typeface="Arial" panose="020B0604020202020204" pitchFamily="34" charset="0"/>
              <a:cs typeface="Arial" panose="020B0604020202020204" pitchFamily="34" charset="0"/>
            </a:endParaRPr>
          </a:p>
          <a:p>
            <a:pPr marL="285750" indent="-285750">
              <a:lnSpc>
                <a:spcPct val="100000"/>
              </a:lnSpc>
              <a:spcBef>
                <a:spcPts val="0"/>
              </a:spcBef>
              <a:spcAft>
                <a:spcPts val="1200"/>
              </a:spcAft>
              <a:buFont typeface="Century Gothic" panose="020B0502020202020204" pitchFamily="34" charset="0"/>
              <a:buChar char="■"/>
            </a:pP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Provide</a:t>
            </a:r>
            <a:r>
              <a:rPr lang="en-US" b="1"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personalised</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advice</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about</a:t>
            </a:r>
            <a:r>
              <a:rPr lang="en-US" b="1" spc="-6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the</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importance</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b="1" spc="-60"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being smokefree</a:t>
            </a:r>
          </a:p>
          <a:p>
            <a:pPr marL="291438" lvl="5" indent="0">
              <a:lnSpc>
                <a:spcPct val="114000"/>
              </a:lnSpc>
              <a:spcBef>
                <a:spcPts val="0"/>
              </a:spcBef>
              <a:spcAft>
                <a:spcPts val="1800"/>
              </a:spcAft>
              <a:buNone/>
            </a:pPr>
            <a:r>
              <a:rPr lang="en-GB" sz="1600" i="1" dirty="0">
                <a:solidFill>
                  <a:srgbClr val="0092C8"/>
                </a:solidFill>
                <a:effectLst/>
                <a:latin typeface="Arial"/>
                <a:ea typeface="Calibri"/>
              </a:rPr>
              <a:t>“Staying smokefree is so important for your recovery and keeping you </a:t>
            </a:r>
            <a:r>
              <a:rPr lang="en-GB" sz="1600" i="1" dirty="0">
                <a:solidFill>
                  <a:srgbClr val="0092C8"/>
                </a:solidFill>
                <a:latin typeface="Arial"/>
                <a:ea typeface="Calibri"/>
              </a:rPr>
              <a:t>   </a:t>
            </a:r>
            <a:r>
              <a:rPr lang="en-GB" sz="1600" i="1" dirty="0">
                <a:solidFill>
                  <a:srgbClr val="0092C8"/>
                </a:solidFill>
                <a:effectLst/>
                <a:latin typeface="Arial"/>
                <a:ea typeface="Calibri"/>
              </a:rPr>
              <a:t>healthy.</a:t>
            </a:r>
            <a:r>
              <a:rPr lang="en-GB" sz="1600" i="1" dirty="0">
                <a:solidFill>
                  <a:srgbClr val="0092C8"/>
                </a:solidFill>
                <a:latin typeface="Arial"/>
                <a:ea typeface="Calibri"/>
              </a:rPr>
              <a:t> </a:t>
            </a:r>
            <a:r>
              <a:rPr lang="en-GB" sz="1600" i="1" dirty="0">
                <a:solidFill>
                  <a:srgbClr val="0092C8"/>
                </a:solidFill>
                <a:effectLst/>
                <a:latin typeface="Arial"/>
                <a:ea typeface="Calibri"/>
              </a:rPr>
              <a:t>We know stopping smoking isn’t easy and we are here to help</a:t>
            </a:r>
            <a:r>
              <a:rPr lang="en-GB" sz="1400" i="1" dirty="0">
                <a:solidFill>
                  <a:srgbClr val="0092C8"/>
                </a:solidFill>
                <a:effectLst/>
                <a:latin typeface="Arial"/>
                <a:ea typeface="Calibri"/>
              </a:rPr>
              <a:t>.”</a:t>
            </a:r>
            <a:r>
              <a:rPr lang="en-GB" sz="1400" i="1" dirty="0">
                <a:solidFill>
                  <a:srgbClr val="0092C8"/>
                </a:solidFill>
                <a:latin typeface="Arial"/>
                <a:ea typeface="Calibri"/>
              </a:rPr>
              <a:t> </a:t>
            </a:r>
            <a:r>
              <a:rPr lang="en-GB" sz="1400" i="1" dirty="0">
                <a:solidFill>
                  <a:schemeClr val="accent5">
                    <a:lumMod val="75000"/>
                  </a:schemeClr>
                </a:solidFill>
                <a:latin typeface="Arial"/>
                <a:ea typeface="Calibri"/>
              </a:rPr>
              <a:t> </a:t>
            </a:r>
            <a:endParaRPr lang="en-US" sz="1400" i="1" dirty="0">
              <a:solidFill>
                <a:schemeClr val="accent5">
                  <a:lumMod val="75000"/>
                </a:schemeClr>
              </a:solidFill>
              <a:latin typeface="Arial" panose="020B0604020202020204" pitchFamily="34" charset="0"/>
              <a:ea typeface="Arial" panose="020B0604020202020204" pitchFamily="34" charset="0"/>
              <a:cs typeface="Arial" panose="020B0604020202020204" pitchFamily="34" charset="0"/>
            </a:endParaRPr>
          </a:p>
          <a:p>
            <a:pPr marL="285750" indent="-285750">
              <a:lnSpc>
                <a:spcPct val="100000"/>
              </a:lnSpc>
              <a:spcBef>
                <a:spcPts val="0"/>
              </a:spcBef>
              <a:spcAft>
                <a:spcPts val="1200"/>
              </a:spcAft>
              <a:buClr>
                <a:srgbClr val="00B0F0"/>
              </a:buClr>
              <a:buFont typeface="Century Gothic" panose="020B0502020202020204" pitchFamily="34" charset="0"/>
              <a:buChar char="■"/>
            </a:pP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that</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treating</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tobacco</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dependence</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is</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standard</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of</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care</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in the NHS</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and</a:t>
            </a:r>
            <a:r>
              <a:rPr lang="en-US" b="1" spc="-35" dirty="0">
                <a:solidFill>
                  <a:srgbClr val="231F20"/>
                </a:solidFill>
                <a:effectLst/>
                <a:latin typeface="Arial" panose="020B0604020202020204" pitchFamily="34" charset="0"/>
                <a:ea typeface="Arial" panose="020B0604020202020204" pitchFamily="34" charset="0"/>
                <a:cs typeface="Arial" panose="020B0604020202020204" pitchFamily="34" charset="0"/>
              </a:rPr>
              <a:t> </a:t>
            </a:r>
            <a:r>
              <a:rPr lang="en-US" b="1" dirty="0">
                <a:solidFill>
                  <a:srgbClr val="231F20"/>
                </a:solidFill>
                <a:effectLst/>
                <a:latin typeface="Arial" panose="020B0604020202020204" pitchFamily="34" charset="0"/>
                <a:ea typeface="Arial" panose="020B0604020202020204" pitchFamily="34" charset="0"/>
                <a:cs typeface="Arial" panose="020B0604020202020204" pitchFamily="34" charset="0"/>
              </a:rPr>
              <a:t>inform about available support</a:t>
            </a:r>
          </a:p>
          <a:p>
            <a:pPr marL="291438" lvl="5" indent="0">
              <a:lnSpc>
                <a:spcPct val="114000"/>
              </a:lnSpc>
              <a:spcBef>
                <a:spcPts val="0"/>
              </a:spcBef>
              <a:spcAft>
                <a:spcPts val="1800"/>
              </a:spcAft>
              <a:buNone/>
            </a:pPr>
            <a:r>
              <a:rPr lang="en-GB" sz="1600" i="1" dirty="0">
                <a:solidFill>
                  <a:srgbClr val="0092C8"/>
                </a:solidFill>
                <a:latin typeface="Arial"/>
                <a:ea typeface="Calibri"/>
              </a:rPr>
              <a:t>"</a:t>
            </a:r>
            <a:r>
              <a:rPr lang="en-GB" sz="1600" i="1" dirty="0">
                <a:solidFill>
                  <a:srgbClr val="0092C8"/>
                </a:solidFill>
                <a:effectLst/>
                <a:latin typeface="Arial"/>
                <a:ea typeface="Calibri"/>
              </a:rPr>
              <a:t>We treat all patients with tobacco dependence with medications to make </a:t>
            </a:r>
            <a:r>
              <a:rPr lang="en-GB" sz="1600" i="1" dirty="0">
                <a:solidFill>
                  <a:srgbClr val="0092C8"/>
                </a:solidFill>
                <a:latin typeface="Arial"/>
                <a:ea typeface="Calibri"/>
              </a:rPr>
              <a:t>them more</a:t>
            </a:r>
            <a:r>
              <a:rPr lang="en-GB" sz="1600" i="1" dirty="0">
                <a:solidFill>
                  <a:srgbClr val="0092C8"/>
                </a:solidFill>
                <a:effectLst/>
                <a:latin typeface="Arial"/>
                <a:ea typeface="Calibri"/>
              </a:rPr>
              <a:t> comfortable during their stay in hospital. As the Tobacco Dependence Adviser at </a:t>
            </a:r>
            <a:r>
              <a:rPr lang="en-GB" sz="1600" i="1" dirty="0">
                <a:solidFill>
                  <a:srgbClr val="0092C8"/>
                </a:solidFill>
                <a:latin typeface="Arial"/>
                <a:ea typeface="Calibri"/>
              </a:rPr>
              <a:t>this </a:t>
            </a:r>
            <a:r>
              <a:rPr lang="en-GB" sz="1600" i="1" dirty="0">
                <a:solidFill>
                  <a:srgbClr val="0092C8"/>
                </a:solidFill>
                <a:effectLst/>
                <a:latin typeface="Arial"/>
                <a:ea typeface="Calibri"/>
              </a:rPr>
              <a:t>hospital</a:t>
            </a:r>
            <a:r>
              <a:rPr lang="en-GB" sz="1600" i="1" dirty="0">
                <a:solidFill>
                  <a:srgbClr val="0092C8"/>
                </a:solidFill>
                <a:latin typeface="Arial"/>
                <a:ea typeface="Calibri"/>
              </a:rPr>
              <a:t>,</a:t>
            </a:r>
            <a:r>
              <a:rPr lang="en-GB" sz="1600" i="1" dirty="0">
                <a:solidFill>
                  <a:srgbClr val="0092C8"/>
                </a:solidFill>
                <a:effectLst/>
                <a:latin typeface="Arial"/>
                <a:ea typeface="Calibri"/>
              </a:rPr>
              <a:t> I can support</a:t>
            </a:r>
            <a:r>
              <a:rPr lang="en-GB" sz="1600" i="1" dirty="0">
                <a:solidFill>
                  <a:srgbClr val="0092C8"/>
                </a:solidFill>
                <a:latin typeface="Arial"/>
                <a:ea typeface="Calibri"/>
              </a:rPr>
              <a:t> you</a:t>
            </a:r>
            <a:r>
              <a:rPr lang="en-GB" sz="1600" i="1" dirty="0">
                <a:solidFill>
                  <a:srgbClr val="0092C8"/>
                </a:solidFill>
                <a:effectLst/>
                <a:latin typeface="Arial"/>
                <a:ea typeface="Calibri"/>
              </a:rPr>
              <a:t> with staying smokefree. We will also</a:t>
            </a:r>
            <a:r>
              <a:rPr lang="en-GB" sz="1600" i="1" dirty="0">
                <a:solidFill>
                  <a:srgbClr val="0092C8"/>
                </a:solidFill>
                <a:latin typeface="Arial"/>
                <a:ea typeface="Calibri"/>
              </a:rPr>
              <a:t> </a:t>
            </a:r>
            <a:r>
              <a:rPr lang="en-GB" sz="1600" i="1" dirty="0">
                <a:solidFill>
                  <a:srgbClr val="0092C8"/>
                </a:solidFill>
                <a:effectLst/>
                <a:latin typeface="Arial"/>
                <a:ea typeface="Calibri"/>
              </a:rPr>
              <a:t>offer you support when you go home</a:t>
            </a:r>
            <a:r>
              <a:rPr lang="en-GB" sz="1600" i="1" dirty="0">
                <a:solidFill>
                  <a:srgbClr val="0092C8"/>
                </a:solidFill>
                <a:latin typeface="Arial"/>
                <a:ea typeface="Calibri"/>
              </a:rPr>
              <a:t>"</a:t>
            </a:r>
            <a:endParaRPr lang="en-US" sz="1600" i="0" dirty="0">
              <a:solidFill>
                <a:srgbClr val="0092C8"/>
              </a:solidFill>
              <a:latin typeface="Arial" panose="020B0604020202020204" pitchFamily="34" charset="0"/>
              <a:ea typeface="Arial" panose="020B0604020202020204" pitchFamily="34" charset="0"/>
              <a:cs typeface="Arial" panose="020B0604020202020204" pitchFamily="34" charset="0"/>
            </a:endParaRPr>
          </a:p>
          <a:p>
            <a:pPr marL="285750" indent="-285750">
              <a:spcBef>
                <a:spcPts val="0"/>
              </a:spcBef>
              <a:spcAft>
                <a:spcPts val="0"/>
              </a:spcAft>
              <a:buFont typeface="Century Gothic" panose="020B0502020202020204" pitchFamily="34" charset="0"/>
              <a:buChar char="■"/>
            </a:pPr>
            <a:r>
              <a:rPr lang="en-US" b="1" spc="-30" dirty="0">
                <a:solidFill>
                  <a:srgbClr val="231F20"/>
                </a:solidFill>
                <a:effectLst/>
                <a:latin typeface="Arial" panose="020B0604020202020204" pitchFamily="34" charset="0"/>
                <a:ea typeface="Arial" panose="020B0604020202020204" pitchFamily="34" charset="0"/>
                <a:cs typeface="Arial" panose="020B0604020202020204" pitchFamily="34" charset="0"/>
              </a:rPr>
              <a:t>Explain how tobacco dependence develops and role of nicotine</a:t>
            </a:r>
            <a:endParaRPr lang="en-CA"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CDFD1D6-7E56-098F-B3BE-71B38C096C66}"/>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2.</a:t>
            </a:r>
          </a:p>
        </p:txBody>
      </p:sp>
      <p:sp>
        <p:nvSpPr>
          <p:cNvPr id="10" name="Text Placeholder 3">
            <a:extLst>
              <a:ext uri="{FF2B5EF4-FFF2-40B4-BE49-F238E27FC236}">
                <a16:creationId xmlns:a16="http://schemas.microsoft.com/office/drawing/2014/main" id="{13EE8384-9A69-6F9B-59B1-23A5E4C145EE}"/>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27025" indent="-327025">
              <a:lnSpc>
                <a:spcPts val="2000"/>
              </a:lnSpc>
              <a:spcBef>
                <a:spcPts val="0"/>
              </a:spcBef>
              <a:spcAft>
                <a:spcPts val="0"/>
              </a:spcAft>
              <a:buClr>
                <a:srgbClr val="F79644"/>
              </a:buClr>
              <a:buFont typeface="Lucida Grande" panose="020B0600040502020204" pitchFamily="34" charset="0"/>
              <a:buNone/>
              <a:tabLst>
                <a:tab pos="122238" algn="l"/>
              </a:tabLst>
            </a:pPr>
            <a:r>
              <a:rPr lang="en-US" sz="2400" b="1" dirty="0">
                <a:solidFill>
                  <a:schemeClr val="accent1"/>
                </a:solidFill>
                <a:latin typeface="Arial" panose="020B0604020202020204" pitchFamily="34" charset="0"/>
                <a:cs typeface="Arial" panose="020B0604020202020204" pitchFamily="34" charset="0"/>
              </a:rPr>
              <a:t>Provide personalised advice and inform </a:t>
            </a:r>
          </a:p>
          <a:p>
            <a:pPr marL="327025" indent="-327025">
              <a:lnSpc>
                <a:spcPts val="2000"/>
              </a:lnSpc>
              <a:spcBef>
                <a:spcPts val="0"/>
              </a:spcBef>
              <a:spcAft>
                <a:spcPts val="0"/>
              </a:spcAft>
              <a:buClr>
                <a:srgbClr val="F79644"/>
              </a:buClr>
              <a:buFont typeface="Lucida Grande" panose="020B0600040502020204" pitchFamily="34" charset="0"/>
              <a:buNone/>
              <a:tabLst>
                <a:tab pos="122238" algn="l"/>
              </a:tabLst>
            </a:pPr>
            <a:r>
              <a:rPr lang="en-US" sz="2400" b="1" dirty="0">
                <a:solidFill>
                  <a:schemeClr val="accent1"/>
                </a:solidFill>
                <a:latin typeface="Arial" panose="020B0604020202020204" pitchFamily="34" charset="0"/>
                <a:cs typeface="Arial" panose="020B0604020202020204" pitchFamily="34" charset="0"/>
              </a:rPr>
              <a:t>about available support</a:t>
            </a:r>
          </a:p>
        </p:txBody>
      </p:sp>
    </p:spTree>
    <p:extLst>
      <p:ext uri="{BB962C8B-B14F-4D97-AF65-F5344CB8AC3E}">
        <p14:creationId xmlns:p14="http://schemas.microsoft.com/office/powerpoint/2010/main" val="9221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id="{9A7CAD84-4463-ECB8-94F6-B9F4944AB841}"/>
              </a:ext>
            </a:extLst>
          </p:cNvPr>
          <p:cNvSpPr txBox="1">
            <a:spLocks/>
          </p:cNvSpPr>
          <p:nvPr/>
        </p:nvSpPr>
        <p:spPr bwMode="auto">
          <a:xfrm>
            <a:off x="590550" y="1702111"/>
            <a:ext cx="4654943"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7655" lvl="1" indent="-288290"/>
            <a:r>
              <a:rPr lang="en-US" sz="2000" b="1" dirty="0">
                <a:solidFill>
                  <a:schemeClr val="accent5">
                    <a:lumMod val="75000"/>
                  </a:schemeClr>
                </a:solidFill>
                <a:latin typeface="+mn-lt"/>
                <a:cs typeface="Arial" panose="020B0604020202020204" pitchFamily="34" charset="0"/>
              </a:rPr>
              <a:t>Clear/Unambiguous</a:t>
            </a:r>
            <a:endParaRPr lang="en-US" sz="2000" dirty="0">
              <a:latin typeface="+mn-lt"/>
            </a:endParaRPr>
          </a:p>
          <a:p>
            <a:pPr marL="287655" lvl="1" indent="-288290"/>
            <a:r>
              <a:rPr lang="en-US" sz="2000" b="1" dirty="0">
                <a:solidFill>
                  <a:schemeClr val="accent5">
                    <a:lumMod val="75000"/>
                  </a:schemeClr>
                </a:solidFill>
                <a:latin typeface="+mn-lt"/>
                <a:cs typeface="Arial" panose="020B0604020202020204" pitchFamily="34" charset="0"/>
              </a:rPr>
              <a:t>Strong</a:t>
            </a:r>
          </a:p>
          <a:p>
            <a:pPr marL="287655" lvl="1" indent="-288290"/>
            <a:r>
              <a:rPr lang="en-US" sz="2000" b="1" dirty="0">
                <a:solidFill>
                  <a:schemeClr val="accent5">
                    <a:lumMod val="75000"/>
                  </a:schemeClr>
                </a:solidFill>
                <a:latin typeface="+mn-lt"/>
                <a:cs typeface="Arial" panose="020B0604020202020204" pitchFamily="34" charset="0"/>
              </a:rPr>
              <a:t>Personalised</a:t>
            </a:r>
          </a:p>
          <a:p>
            <a:pPr marL="287655" lvl="1" indent="-288290"/>
            <a:r>
              <a:rPr lang="en-US" sz="2000" b="1" dirty="0">
                <a:solidFill>
                  <a:schemeClr val="accent5">
                    <a:lumMod val="75000"/>
                  </a:schemeClr>
                </a:solidFill>
                <a:latin typeface="+mn-lt"/>
                <a:cs typeface="Arial" panose="020B0604020202020204" pitchFamily="34" charset="0"/>
              </a:rPr>
              <a:t>Non-judgmental (empathy)</a:t>
            </a:r>
          </a:p>
          <a:p>
            <a:pPr marL="287655" lvl="1" indent="-288290"/>
            <a:endParaRPr lang="en-US" dirty="0">
              <a:latin typeface="+mn-lt"/>
            </a:endParaRPr>
          </a:p>
          <a:p>
            <a:pPr marL="287655" lvl="1" indent="-288290"/>
            <a:endParaRPr lang="en-US" dirty="0">
              <a:latin typeface="+mn-lt"/>
            </a:endParaRPr>
          </a:p>
          <a:p>
            <a:pPr marL="0" lvl="1" indent="0">
              <a:buNone/>
            </a:pPr>
            <a:endParaRPr lang="en-US" dirty="0">
              <a:latin typeface="+mn-lt"/>
            </a:endParaRPr>
          </a:p>
          <a:p>
            <a:pPr marL="287655" lvl="1" indent="-288290"/>
            <a:r>
              <a:rPr lang="en-US" sz="2000" b="1" dirty="0">
                <a:latin typeface="+mn-lt"/>
              </a:rPr>
              <a:t>Offer of support </a:t>
            </a:r>
          </a:p>
          <a:p>
            <a:pPr marL="287655" lvl="1" indent="-288290"/>
            <a:r>
              <a:rPr lang="en-US" sz="2000" b="1" dirty="0">
                <a:latin typeface="+mn-lt"/>
              </a:rPr>
              <a:t>Your vote of confidence</a:t>
            </a:r>
          </a:p>
        </p:txBody>
      </p:sp>
      <p:pic>
        <p:nvPicPr>
          <p:cNvPr id="4" name="Picture 3" descr="A doctor talking to a patient&#10;&#10;Description automatically generated">
            <a:extLst>
              <a:ext uri="{FF2B5EF4-FFF2-40B4-BE49-F238E27FC236}">
                <a16:creationId xmlns:a16="http://schemas.microsoft.com/office/drawing/2014/main" id="{5235588C-9381-1D80-BCF7-5A1ED3072EFF}"/>
              </a:ext>
            </a:extLst>
          </p:cNvPr>
          <p:cNvPicPr>
            <a:picLocks noChangeAspect="1"/>
          </p:cNvPicPr>
          <p:nvPr/>
        </p:nvPicPr>
        <p:blipFill>
          <a:blip r:embed="rId3"/>
          <a:stretch>
            <a:fillRect/>
          </a:stretch>
        </p:blipFill>
        <p:spPr>
          <a:xfrm>
            <a:off x="4563689" y="1709807"/>
            <a:ext cx="4580311" cy="3294075"/>
          </a:xfrm>
          <a:prstGeom prst="rect">
            <a:avLst/>
          </a:prstGeom>
        </p:spPr>
      </p:pic>
      <p:sp>
        <p:nvSpPr>
          <p:cNvPr id="9" name="Title 1">
            <a:extLst>
              <a:ext uri="{FF2B5EF4-FFF2-40B4-BE49-F238E27FC236}">
                <a16:creationId xmlns:a16="http://schemas.microsoft.com/office/drawing/2014/main" id="{E515A11C-130F-3B95-E6E5-C3EA9DCCBD8F}"/>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Brief advice</a:t>
            </a:r>
          </a:p>
        </p:txBody>
      </p:sp>
      <p:sp>
        <p:nvSpPr>
          <p:cNvPr id="2" name="TextBox 1">
            <a:extLst>
              <a:ext uri="{FF2B5EF4-FFF2-40B4-BE49-F238E27FC236}">
                <a16:creationId xmlns:a16="http://schemas.microsoft.com/office/drawing/2014/main" id="{D498FA02-833A-8460-BD74-FC374D3B9B30}"/>
              </a:ext>
            </a:extLst>
          </p:cNvPr>
          <p:cNvSpPr txBox="1"/>
          <p:nvPr/>
        </p:nvSpPr>
        <p:spPr bwMode="auto">
          <a:xfrm>
            <a:off x="563393" y="6380448"/>
            <a:ext cx="4966854" cy="246221"/>
          </a:xfrm>
          <a:prstGeom prst="rect">
            <a:avLst/>
          </a:prstGeom>
          <a:noFill/>
          <a:ln w="9525">
            <a:noFill/>
            <a:miter lim="800000"/>
            <a:headEnd/>
            <a:tailEnd/>
          </a:ln>
        </p:spPr>
        <p:txBody>
          <a:bodyPr wrap="square">
            <a:spAutoFit/>
          </a:body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8559715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9A233-5536-58BE-7A02-E3E051E4F06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5390178-9938-F35C-3518-5194B7799B5A}"/>
              </a:ext>
            </a:extLst>
          </p:cNvPr>
          <p:cNvPicPr>
            <a:picLocks noChangeAspect="1"/>
          </p:cNvPicPr>
          <p:nvPr/>
        </p:nvPicPr>
        <p:blipFill>
          <a:blip r:embed="rId3">
            <a:alphaModFix amt="50000"/>
          </a:blip>
          <a:srcRect/>
          <a:stretch/>
        </p:blipFill>
        <p:spPr>
          <a:xfrm>
            <a:off x="-461" y="0"/>
            <a:ext cx="9144000" cy="6858000"/>
          </a:xfrm>
          <a:prstGeom prst="rect">
            <a:avLst/>
          </a:prstGeom>
        </p:spPr>
      </p:pic>
      <p:sp>
        <p:nvSpPr>
          <p:cNvPr id="6" name="TextBox 5">
            <a:extLst>
              <a:ext uri="{FF2B5EF4-FFF2-40B4-BE49-F238E27FC236}">
                <a16:creationId xmlns:a16="http://schemas.microsoft.com/office/drawing/2014/main" id="{1BAB3609-531E-3CF8-4FD1-EDBCCC0C8D40}"/>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3.</a:t>
            </a:r>
          </a:p>
        </p:txBody>
      </p:sp>
      <p:pic>
        <p:nvPicPr>
          <p:cNvPr id="13" name="Picture 12">
            <a:extLst>
              <a:ext uri="{FF2B5EF4-FFF2-40B4-BE49-F238E27FC236}">
                <a16:creationId xmlns:a16="http://schemas.microsoft.com/office/drawing/2014/main" id="{B8BF893B-DC80-D9B4-87EA-394622F0599E}"/>
              </a:ext>
            </a:extLst>
          </p:cNvPr>
          <p:cNvPicPr>
            <a:picLocks noChangeAspect="1"/>
          </p:cNvPicPr>
          <p:nvPr/>
        </p:nvPicPr>
        <p:blipFill>
          <a:blip r:embed="rId4"/>
          <a:srcRect/>
          <a:stretch/>
        </p:blipFill>
        <p:spPr>
          <a:xfrm>
            <a:off x="497990" y="478723"/>
            <a:ext cx="983361" cy="1001344"/>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D3DE434A-5DFD-AD1F-3AC1-419EE89EFC1D}"/>
              </a:ext>
            </a:extLst>
          </p:cNvPr>
          <p:cNvSpPr txBox="1">
            <a:spLocks/>
          </p:cNvSpPr>
          <p:nvPr/>
        </p:nvSpPr>
        <p:spPr bwMode="auto">
          <a:xfrm>
            <a:off x="855837" y="1595609"/>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330325" algn="l"/>
              </a:tabLst>
            </a:pPr>
            <a:endParaRPr lang="en-US" sz="1600" b="1" dirty="0">
              <a:solidFill>
                <a:schemeClr val="accent1"/>
              </a:solidFill>
              <a:latin typeface="Arial" panose="020B0604020202020204" pitchFamily="34" charset="0"/>
              <a:cs typeface="Arial" panose="020B0604020202020204" pitchFamily="34" charset="0"/>
            </a:endParaRPr>
          </a:p>
          <a:p>
            <a:pPr marL="285750" indent="-285750">
              <a:lnSpc>
                <a:spcPct val="100000"/>
              </a:lnSpc>
              <a:spcBef>
                <a:spcPts val="0"/>
              </a:spcBef>
              <a:spcAft>
                <a:spcPts val="0"/>
              </a:spcAft>
              <a:buFont typeface="Century Gothic" panose="020B0502020202020204" pitchFamily="34" charset="0"/>
              <a:buChar char="■"/>
            </a:pPr>
            <a:r>
              <a:rPr lang="en-GB" sz="2000" b="1" dirty="0">
                <a:solidFill>
                  <a:srgbClr val="231F20"/>
                </a:solidFill>
                <a:latin typeface="Arial" panose="020B0604020202020204" pitchFamily="34" charset="0"/>
                <a:ea typeface="Arial" panose="020B0604020202020204" pitchFamily="34" charset="0"/>
                <a:cs typeface="Arial" panose="020B0604020202020204" pitchFamily="34" charset="0"/>
              </a:rPr>
              <a:t>Level of tobacco dependence</a:t>
            </a:r>
          </a:p>
          <a:p>
            <a:pPr marL="360000" lvl="3" indent="0">
              <a:lnSpc>
                <a:spcPts val="2800"/>
              </a:lnSpc>
              <a:spcBef>
                <a:spcPts val="0"/>
              </a:spcBef>
              <a:spcAft>
                <a:spcPts val="0"/>
              </a:spcAft>
              <a:buNone/>
            </a:pPr>
            <a:r>
              <a:rPr lang="en-GB" b="1" dirty="0">
                <a:solidFill>
                  <a:srgbClr val="231F20"/>
                </a:solidFill>
                <a:latin typeface="Arial" panose="020B0604020202020204" pitchFamily="34" charset="0"/>
                <a:ea typeface="Arial" panose="020B0604020202020204" pitchFamily="34" charset="0"/>
                <a:cs typeface="Arial" panose="020B0604020202020204" pitchFamily="34" charset="0"/>
              </a:rPr>
              <a:t>	</a:t>
            </a: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How many cigarettes per day did they smoke?</a:t>
            </a:r>
          </a:p>
          <a:p>
            <a:pPr marL="360000" lvl="3" indent="0">
              <a:lnSpc>
                <a:spcPts val="2800"/>
              </a:lnSpc>
              <a:spcBef>
                <a:spcPts val="0"/>
              </a:spcBef>
              <a:spcAft>
                <a:spcPts val="1800"/>
              </a:spcAft>
              <a:buNone/>
            </a:pP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	How soon after waking did they have their first cigarette of the day?</a:t>
            </a:r>
          </a:p>
          <a:p>
            <a:pPr marL="285750" indent="-285750">
              <a:lnSpc>
                <a:spcPct val="100000"/>
              </a:lnSpc>
              <a:spcBef>
                <a:spcPts val="0"/>
              </a:spcBef>
              <a:spcAft>
                <a:spcPts val="0"/>
              </a:spcAft>
              <a:buClr>
                <a:srgbClr val="00B0F0"/>
              </a:buClr>
              <a:buFont typeface="Century Gothic" panose="020B0502020202020204" pitchFamily="34" charset="0"/>
              <a:buChar char="■"/>
            </a:pPr>
            <a:r>
              <a:rPr lang="en-GB" sz="2000" b="1" dirty="0">
                <a:solidFill>
                  <a:srgbClr val="231F20"/>
                </a:solidFill>
                <a:latin typeface="Arial" panose="020B0604020202020204" pitchFamily="34" charset="0"/>
                <a:ea typeface="Arial" panose="020B0604020202020204" pitchFamily="34" charset="0"/>
                <a:cs typeface="Arial" panose="020B0604020202020204" pitchFamily="34" charset="0"/>
              </a:rPr>
              <a:t>Withdrawal symptoms and urges to smoke</a:t>
            </a:r>
          </a:p>
          <a:p>
            <a:pPr marL="360000" lvl="5" indent="0">
              <a:spcBef>
                <a:spcPts val="0"/>
              </a:spcBef>
              <a:buClr>
                <a:srgbClr val="00B0F0"/>
              </a:buClr>
              <a:buNone/>
            </a:pPr>
            <a:r>
              <a:rPr lang="en-US" sz="1600" i="1" dirty="0">
                <a:solidFill>
                  <a:srgbClr val="0092C8"/>
                </a:solidFill>
                <a:latin typeface="Arial"/>
                <a:ea typeface="Arial" panose="020B0604020202020204" pitchFamily="34" charset="0"/>
                <a:cs typeface="Arial"/>
              </a:rPr>
              <a:t>“Have</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you</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been</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experiencing</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any</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withdrawal</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symptoms</a:t>
            </a:r>
            <a:r>
              <a:rPr lang="en-US" sz="1600" i="1" spc="-15"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or</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urges</a:t>
            </a:r>
            <a:r>
              <a:rPr lang="en-US" sz="1600" i="1" spc="-2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to</a:t>
            </a:r>
            <a:r>
              <a:rPr lang="en-US" sz="1600" i="1" spc="-20" dirty="0">
                <a:solidFill>
                  <a:srgbClr val="0092C8"/>
                </a:solidFill>
                <a:latin typeface="Arial"/>
                <a:ea typeface="Arial" panose="020B0604020202020204" pitchFamily="34" charset="0"/>
                <a:cs typeface="Arial"/>
              </a:rPr>
              <a:t> </a:t>
            </a:r>
            <a:r>
              <a:rPr lang="en-US" sz="1600" i="1" spc="-10" dirty="0">
                <a:solidFill>
                  <a:srgbClr val="0092C8"/>
                </a:solidFill>
                <a:latin typeface="Arial"/>
                <a:ea typeface="Arial" panose="020B0604020202020204" pitchFamily="34" charset="0"/>
                <a:cs typeface="Arial"/>
              </a:rPr>
              <a:t>smoke?”</a:t>
            </a:r>
            <a:endParaRPr lang="en-CA" sz="1600" i="1" spc="-10" dirty="0">
              <a:latin typeface="Arial"/>
              <a:ea typeface="Arial" panose="020B0604020202020204" pitchFamily="34" charset="0"/>
              <a:cs typeface="Arial"/>
            </a:endParaRPr>
          </a:p>
          <a:p>
            <a:pPr marL="360000" lvl="5" indent="0">
              <a:spcBef>
                <a:spcPts val="0"/>
              </a:spcBef>
              <a:buClr>
                <a:srgbClr val="00B0F0"/>
              </a:buClr>
              <a:buNone/>
            </a:pPr>
            <a:r>
              <a:rPr lang="en-US" sz="1600" i="1" dirty="0">
                <a:solidFill>
                  <a:srgbClr val="0092C8"/>
                </a:solidFill>
                <a:latin typeface="Arial"/>
                <a:ea typeface="Arial" panose="020B0604020202020204" pitchFamily="34" charset="0"/>
                <a:cs typeface="Arial"/>
              </a:rPr>
              <a:t>“How severe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are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the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urges</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to</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smoke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you</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are</a:t>
            </a:r>
            <a:r>
              <a:rPr lang="en-US" sz="1600" i="1" spc="-40" dirty="0">
                <a:solidFill>
                  <a:srgbClr val="0092C8"/>
                </a:solidFill>
                <a:latin typeface="Arial"/>
                <a:ea typeface="Arial" panose="020B0604020202020204" pitchFamily="34" charset="0"/>
                <a:cs typeface="Arial"/>
              </a:rPr>
              <a:t> </a:t>
            </a:r>
            <a:r>
              <a:rPr lang="en-US" sz="1600" i="1" dirty="0">
                <a:solidFill>
                  <a:srgbClr val="0092C8"/>
                </a:solidFill>
                <a:latin typeface="Arial"/>
                <a:ea typeface="Arial" panose="020B0604020202020204" pitchFamily="34" charset="0"/>
                <a:cs typeface="Arial"/>
              </a:rPr>
              <a:t>experiencing (from 0 to 4)?”</a:t>
            </a:r>
          </a:p>
          <a:p>
            <a:pPr marL="360000" lvl="5" indent="0">
              <a:spcBef>
                <a:spcPts val="0"/>
              </a:spcBef>
              <a:spcAft>
                <a:spcPts val="1800"/>
              </a:spcAft>
              <a:buClr>
                <a:srgbClr val="00B0F0"/>
              </a:buClr>
              <a:buNone/>
            </a:pPr>
            <a:r>
              <a:rPr lang="en-US" sz="1600" i="1" dirty="0">
                <a:solidFill>
                  <a:srgbClr val="0092C8"/>
                </a:solidFill>
                <a:latin typeface="Arial"/>
                <a:ea typeface="Arial" panose="020B0604020202020204" pitchFamily="34" charset="0"/>
                <a:cs typeface="Arial"/>
              </a:rPr>
              <a:t>“How frequently are you having urges to smoke?”</a:t>
            </a:r>
            <a:endParaRPr lang="en-US" sz="1600" dirty="0">
              <a:latin typeface="Arial"/>
              <a:cs typeface="Arial"/>
            </a:endParaRPr>
          </a:p>
          <a:p>
            <a:pPr marL="285750" indent="-285750">
              <a:spcBef>
                <a:spcPts val="0"/>
              </a:spcBef>
              <a:spcAft>
                <a:spcPts val="0"/>
              </a:spcAft>
              <a:buFont typeface="Century Gothic" panose="020B0502020202020204" pitchFamily="34" charset="0"/>
              <a:buChar char="■"/>
            </a:pPr>
            <a:r>
              <a:rPr lang="en-GB" sz="2000" b="1" spc="-30" dirty="0">
                <a:solidFill>
                  <a:srgbClr val="231F20"/>
                </a:solidFill>
                <a:latin typeface="Arial" panose="020B0604020202020204" pitchFamily="34" charset="0"/>
                <a:ea typeface="Arial" panose="020B0604020202020204" pitchFamily="34" charset="0"/>
                <a:cs typeface="Arial" panose="020B0604020202020204" pitchFamily="34" charset="0"/>
              </a:rPr>
              <a:t>Use of treatment (frequency, correct technique)</a:t>
            </a:r>
          </a:p>
          <a:p>
            <a:pPr marL="360000" indent="0">
              <a:spcBef>
                <a:spcPts val="0"/>
              </a:spcBef>
              <a:spcAft>
                <a:spcPts val="0"/>
              </a:spcAft>
              <a:buNone/>
            </a:pP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“You were given NRT when you arrived, how have you been getting on with it?”</a:t>
            </a:r>
          </a:p>
          <a:p>
            <a:pPr marL="360000" indent="0">
              <a:spcBef>
                <a:spcPts val="0"/>
              </a:spcBef>
              <a:spcAft>
                <a:spcPts val="0"/>
              </a:spcAft>
              <a:buNone/>
            </a:pPr>
            <a:r>
              <a:rPr lang="en-GB" sz="1600" i="1" dirty="0">
                <a:solidFill>
                  <a:srgbClr val="0092C8"/>
                </a:solidFill>
                <a:latin typeface="Arial" panose="020B0604020202020204" pitchFamily="34" charset="0"/>
                <a:ea typeface="Arial" panose="020B0604020202020204" pitchFamily="34" charset="0"/>
                <a:cs typeface="Arial" panose="020B0604020202020204" pitchFamily="34" charset="0"/>
              </a:rPr>
              <a:t>“How frequently are you using the [faster-acting NRT product]?”</a:t>
            </a:r>
          </a:p>
          <a:p>
            <a:pPr marL="0" indent="0">
              <a:spcBef>
                <a:spcPts val="0"/>
              </a:spcBef>
              <a:spcAft>
                <a:spcPts val="0"/>
              </a:spcAft>
              <a:buNone/>
            </a:pPr>
            <a:endParaRPr lang="en-CA"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07445121-1C5B-3B24-93AE-CB74058A491D}"/>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Conduct assessment</a:t>
            </a:r>
            <a:r>
              <a:rPr lang="en-US" sz="2400" dirty="0">
                <a:solidFill>
                  <a:schemeClr val="accent1"/>
                </a:solidFill>
                <a:latin typeface="Arial" panose="020B0604020202020204" pitchFamily="34" charset="0"/>
                <a:cs typeface="Arial" panose="020B0604020202020204" pitchFamily="34" charset="0"/>
              </a:rPr>
              <a:t>	</a:t>
            </a:r>
            <a:endParaRPr lang="en-US" sz="2400" b="1" spc="-3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4949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A6941-03A7-C58C-33E3-345DBBC8C72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FB039C9-82B4-28A3-CC3C-28E796E02BA3}"/>
              </a:ext>
            </a:extLst>
          </p:cNvPr>
          <p:cNvPicPr>
            <a:picLocks noChangeAspect="1"/>
          </p:cNvPicPr>
          <p:nvPr/>
        </p:nvPicPr>
        <p:blipFill>
          <a:blip r:embed="rId3">
            <a:alphaModFix amt="50000"/>
          </a:blip>
          <a:src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031BB23C-556F-7CDC-11AB-D13BFA445BD1}"/>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4.</a:t>
            </a:r>
          </a:p>
        </p:txBody>
      </p:sp>
      <p:pic>
        <p:nvPicPr>
          <p:cNvPr id="11" name="Picture 10">
            <a:extLst>
              <a:ext uri="{FF2B5EF4-FFF2-40B4-BE49-F238E27FC236}">
                <a16:creationId xmlns:a16="http://schemas.microsoft.com/office/drawing/2014/main" id="{90BAAB1C-11DD-59C1-D892-8B9129576C46}"/>
              </a:ext>
            </a:extLst>
          </p:cNvPr>
          <p:cNvPicPr>
            <a:picLocks noChangeAspect="1"/>
          </p:cNvPicPr>
          <p:nvPr/>
        </p:nvPicPr>
        <p:blipFill>
          <a:blip r:embed="rId4"/>
          <a:srcRect/>
          <a:stretch/>
        </p:blipFill>
        <p:spPr>
          <a:xfrm>
            <a:off x="497990" y="487090"/>
            <a:ext cx="983361" cy="984611"/>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D761BA9C-F34A-2F6C-0F03-8C66991FCDB7}"/>
              </a:ext>
            </a:extLst>
          </p:cNvPr>
          <p:cNvSpPr txBox="1">
            <a:spLocks/>
          </p:cNvSpPr>
          <p:nvPr/>
        </p:nvSpPr>
        <p:spPr bwMode="auto">
          <a:xfrm>
            <a:off x="794261" y="1795730"/>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Advise on importance of tobacco dependence aids and instructions for use</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Adjust NRT (as needed) and/or consider use of nicotine vapes/analogues</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Advise on managing urges to smoke and identify personal coping strategies</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Explain and conduct carbon monoxide testing</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Discuss patient’s smokefree goal/plan during and beyond hospital admission</a:t>
            </a:r>
          </a:p>
          <a:p>
            <a:pPr marL="285750" indent="-285750">
              <a:lnSpc>
                <a:spcPct val="100000"/>
              </a:lnSpc>
              <a:spcBef>
                <a:spcPts val="600"/>
              </a:spcBef>
              <a:spcAft>
                <a:spcPts val="600"/>
              </a:spcAft>
              <a:buFont typeface="Century Gothic" panose="020B0502020202020204" pitchFamily="34" charset="0"/>
              <a:buChar char="■"/>
            </a:pPr>
            <a:r>
              <a:rPr lang="en-GB" dirty="0">
                <a:solidFill>
                  <a:srgbClr val="231F20"/>
                </a:solidFill>
                <a:latin typeface="Arial" panose="020B0604020202020204" pitchFamily="34" charset="0"/>
                <a:ea typeface="Arial" panose="020B0604020202020204" pitchFamily="34" charset="0"/>
                <a:cs typeface="Arial" panose="020B0604020202020204" pitchFamily="34" charset="0"/>
              </a:rPr>
              <a:t>Provide brief motivational intervention for patients (as appropriate)</a:t>
            </a:r>
          </a:p>
          <a:p>
            <a:pPr marL="0" indent="0">
              <a:spcBef>
                <a:spcPts val="0"/>
              </a:spcBef>
              <a:spcAft>
                <a:spcPts val="0"/>
              </a:spcAft>
              <a:buNone/>
            </a:pPr>
            <a:endParaRPr lang="en-CA"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02CD2FBC-6566-AE43-C2C0-F3CB283699EB}"/>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Agree to treatment plan and provide</a:t>
            </a:r>
          </a:p>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specialist support during inpatient stay	</a:t>
            </a:r>
          </a:p>
        </p:txBody>
      </p:sp>
    </p:spTree>
    <p:extLst>
      <p:ext uri="{BB962C8B-B14F-4D97-AF65-F5344CB8AC3E}">
        <p14:creationId xmlns:p14="http://schemas.microsoft.com/office/powerpoint/2010/main" val="16964884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E453-7168-4691-02D2-213C776E6E14}"/>
              </a:ext>
            </a:extLst>
          </p:cNvPr>
          <p:cNvSpPr>
            <a:spLocks noGrp="1"/>
          </p:cNvSpPr>
          <p:nvPr>
            <p:ph type="title"/>
          </p:nvPr>
        </p:nvSpPr>
        <p:spPr/>
        <p:txBody>
          <a:bodyPr/>
          <a:lstStyle/>
          <a:p>
            <a:r>
              <a:rPr lang="en-US" dirty="0"/>
              <a:t>Initial focus: </a:t>
            </a:r>
            <a:r>
              <a:rPr lang="en-US" b="1" dirty="0"/>
              <a:t>support through withdrawal </a:t>
            </a:r>
            <a:br>
              <a:rPr lang="en-US" b="1" dirty="0"/>
            </a:br>
            <a:r>
              <a:rPr lang="en-US" b="1" dirty="0"/>
              <a:t>and dealing with urges to smoke</a:t>
            </a:r>
          </a:p>
        </p:txBody>
      </p:sp>
      <p:sp>
        <p:nvSpPr>
          <p:cNvPr id="3" name="Text Placeholder 2">
            <a:extLst>
              <a:ext uri="{FF2B5EF4-FFF2-40B4-BE49-F238E27FC236}">
                <a16:creationId xmlns:a16="http://schemas.microsoft.com/office/drawing/2014/main" id="{3467032D-C08A-04E8-09AD-D253EF795126}"/>
              </a:ext>
            </a:extLst>
          </p:cNvPr>
          <p:cNvSpPr>
            <a:spLocks noGrp="1"/>
          </p:cNvSpPr>
          <p:nvPr>
            <p:ph type="body" idx="12"/>
          </p:nvPr>
        </p:nvSpPr>
        <p:spPr>
          <a:xfrm>
            <a:off x="571500" y="1572809"/>
            <a:ext cx="6866792" cy="2207216"/>
          </a:xfrm>
        </p:spPr>
        <p:txBody>
          <a:bodyPr/>
          <a:lstStyle/>
          <a:p>
            <a:pPr marL="0" indent="0">
              <a:lnSpc>
                <a:spcPts val="2200"/>
              </a:lnSpc>
              <a:spcBef>
                <a:spcPts val="300"/>
              </a:spcBef>
              <a:spcAft>
                <a:spcPts val="300"/>
              </a:spcAft>
              <a:buNone/>
            </a:pPr>
            <a:r>
              <a:rPr lang="en-US" sz="1900" b="1" dirty="0">
                <a:solidFill>
                  <a:schemeClr val="accent1"/>
                </a:solidFill>
              </a:rPr>
              <a:t>Urges to smoke typically at their peak for 3–5 minutes</a:t>
            </a:r>
          </a:p>
          <a:p>
            <a:pPr>
              <a:lnSpc>
                <a:spcPts val="2200"/>
              </a:lnSpc>
              <a:spcBef>
                <a:spcPts val="300"/>
              </a:spcBef>
              <a:spcAft>
                <a:spcPts val="300"/>
              </a:spcAft>
            </a:pPr>
            <a:r>
              <a:rPr lang="en-US" sz="1600" b="1" dirty="0"/>
              <a:t>DELAY </a:t>
            </a:r>
          </a:p>
          <a:p>
            <a:pPr>
              <a:lnSpc>
                <a:spcPts val="2200"/>
              </a:lnSpc>
              <a:spcBef>
                <a:spcPts val="300"/>
              </a:spcBef>
              <a:spcAft>
                <a:spcPts val="300"/>
              </a:spcAft>
            </a:pPr>
            <a:r>
              <a:rPr lang="en-US" sz="1600" b="1" dirty="0"/>
              <a:t>DISTRACT</a:t>
            </a:r>
            <a:endParaRPr lang="en-US" sz="1600" dirty="0"/>
          </a:p>
          <a:p>
            <a:pPr>
              <a:lnSpc>
                <a:spcPts val="2200"/>
              </a:lnSpc>
              <a:spcBef>
                <a:spcPts val="300"/>
              </a:spcBef>
              <a:spcAft>
                <a:spcPts val="300"/>
              </a:spcAft>
            </a:pPr>
            <a:r>
              <a:rPr lang="en-US" sz="1600" b="1" dirty="0"/>
              <a:t>AVOID </a:t>
            </a:r>
          </a:p>
          <a:p>
            <a:pPr>
              <a:lnSpc>
                <a:spcPts val="2200"/>
              </a:lnSpc>
              <a:spcBef>
                <a:spcPts val="300"/>
              </a:spcBef>
              <a:spcAft>
                <a:spcPts val="300"/>
              </a:spcAft>
            </a:pPr>
            <a:r>
              <a:rPr lang="en-US" sz="1600" b="1" dirty="0"/>
              <a:t>EXIT </a:t>
            </a:r>
          </a:p>
          <a:p>
            <a:pPr>
              <a:lnSpc>
                <a:spcPts val="2200"/>
              </a:lnSpc>
              <a:spcBef>
                <a:spcPts val="300"/>
              </a:spcBef>
              <a:spcAft>
                <a:spcPts val="300"/>
              </a:spcAft>
            </a:pPr>
            <a:r>
              <a:rPr lang="en-US" sz="1600" b="1" dirty="0"/>
              <a:t>USE FAST-ACTING MEDICATION</a:t>
            </a:r>
          </a:p>
          <a:p>
            <a:pPr>
              <a:lnSpc>
                <a:spcPts val="2200"/>
              </a:lnSpc>
              <a:spcBef>
                <a:spcPts val="300"/>
              </a:spcBef>
              <a:spcAft>
                <a:spcPts val="300"/>
              </a:spcAft>
            </a:pPr>
            <a:r>
              <a:rPr lang="en-US" sz="1600" b="1" dirty="0"/>
              <a:t>DEEP BREATHING </a:t>
            </a:r>
          </a:p>
        </p:txBody>
      </p:sp>
      <p:pic>
        <p:nvPicPr>
          <p:cNvPr id="5" name="Picture 4">
            <a:extLst>
              <a:ext uri="{FF2B5EF4-FFF2-40B4-BE49-F238E27FC236}">
                <a16:creationId xmlns:a16="http://schemas.microsoft.com/office/drawing/2014/main" id="{02A7A78C-248B-9CFB-5294-16E3AFEC0918}"/>
              </a:ext>
            </a:extLst>
          </p:cNvPr>
          <p:cNvPicPr>
            <a:picLocks noChangeAspect="1"/>
          </p:cNvPicPr>
          <p:nvPr/>
        </p:nvPicPr>
        <p:blipFill>
          <a:blip r:embed="rId3"/>
          <a:srcRect/>
          <a:stretch/>
        </p:blipFill>
        <p:spPr>
          <a:xfrm>
            <a:off x="6321363" y="1951181"/>
            <a:ext cx="1958853" cy="1958853"/>
          </a:xfrm>
          <a:prstGeom prst="rect">
            <a:avLst/>
          </a:prstGeom>
          <a:effectLst>
            <a:outerShdw blurRad="254000" dist="63500" dir="5400000" algn="ctr" rotWithShape="0">
              <a:srgbClr val="000000">
                <a:alpha val="20000"/>
              </a:srgbClr>
            </a:outerShdw>
          </a:effectLst>
        </p:spPr>
      </p:pic>
      <p:sp>
        <p:nvSpPr>
          <p:cNvPr id="6" name="Content Placeholder 2">
            <a:extLst>
              <a:ext uri="{FF2B5EF4-FFF2-40B4-BE49-F238E27FC236}">
                <a16:creationId xmlns:a16="http://schemas.microsoft.com/office/drawing/2014/main" id="{AE2DF0D5-7BB1-BD45-205D-27A803D69932}"/>
              </a:ext>
            </a:extLst>
          </p:cNvPr>
          <p:cNvSpPr txBox="1">
            <a:spLocks/>
          </p:cNvSpPr>
          <p:nvPr/>
        </p:nvSpPr>
        <p:spPr>
          <a:xfrm>
            <a:off x="684213" y="4265092"/>
            <a:ext cx="7775301" cy="1399538"/>
          </a:xfrm>
          <a:prstGeom prst="rect">
            <a:avLst/>
          </a:prstGeom>
          <a:solidFill>
            <a:srgbClr val="DAF2F3"/>
          </a:solidFill>
          <a:ln w="25400">
            <a:solidFill>
              <a:schemeClr val="accent1"/>
            </a:solidFill>
          </a:ln>
          <a:effectLst>
            <a:outerShdw blurRad="317500" dist="76200" dir="5400000" algn="ctr" rotWithShape="0">
              <a:srgbClr val="000000">
                <a:alpha val="14927"/>
              </a:srgbClr>
            </a:outerShdw>
          </a:effectLst>
        </p:spPr>
        <p:txBody>
          <a:bodyPr lIns="180000" tIns="144000" rIns="180000" bIns="18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Remind the patient that cravings are normal </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Improves over time the longer you go without a single puff</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NRT/vapes may make them easier to deal with</a:t>
            </a:r>
            <a:endParaRPr lang="en-GB" sz="1200" dirty="0">
              <a:solidFill>
                <a:schemeClr val="accent1"/>
              </a:solidFill>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497075E-9BDF-4874-7597-9F20194A4A4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9699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1853B-DE59-4961-E97C-2967060967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BE541-47D3-C6D3-D83C-E8982A058668}"/>
              </a:ext>
            </a:extLst>
          </p:cNvPr>
          <p:cNvSpPr>
            <a:spLocks noGrp="1"/>
          </p:cNvSpPr>
          <p:nvPr>
            <p:ph type="title"/>
          </p:nvPr>
        </p:nvSpPr>
        <p:spPr/>
        <p:txBody>
          <a:bodyPr/>
          <a:lstStyle/>
          <a:p>
            <a:r>
              <a:rPr lang="en-US"/>
              <a:t>What are the support options for people </a:t>
            </a:r>
            <a:br>
              <a:rPr lang="en-US"/>
            </a:br>
            <a:r>
              <a:rPr lang="en-US"/>
              <a:t>who smoke in inpatient settings?</a:t>
            </a:r>
          </a:p>
        </p:txBody>
      </p:sp>
      <p:sp>
        <p:nvSpPr>
          <p:cNvPr id="5" name="Footer Placeholder 3">
            <a:extLst>
              <a:ext uri="{FF2B5EF4-FFF2-40B4-BE49-F238E27FC236}">
                <a16:creationId xmlns:a16="http://schemas.microsoft.com/office/drawing/2014/main" id="{9F067068-ACFC-52ED-6EC5-E5134EE571C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10" name="Rounded Rectangle 9">
            <a:extLst>
              <a:ext uri="{FF2B5EF4-FFF2-40B4-BE49-F238E27FC236}">
                <a16:creationId xmlns:a16="http://schemas.microsoft.com/office/drawing/2014/main" id="{7D90C654-7572-EAC0-98EE-F7BB739880AD}"/>
              </a:ext>
            </a:extLst>
          </p:cNvPr>
          <p:cNvSpPr/>
          <p:nvPr/>
        </p:nvSpPr>
        <p:spPr bwMode="auto">
          <a:xfrm>
            <a:off x="684212" y="2008224"/>
            <a:ext cx="2402945" cy="3066820"/>
          </a:xfrm>
          <a:prstGeom prst="roundRect">
            <a:avLst>
              <a:gd name="adj" fmla="val 8334"/>
            </a:avLst>
          </a:prstGeom>
          <a:solidFill>
            <a:srgbClr val="EA43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Uncertain or ambivalent about their plans</a:t>
            </a:r>
          </a:p>
          <a:p>
            <a:pPr algn="ctr">
              <a:lnSpc>
                <a:spcPts val="2200"/>
              </a:lnSpc>
              <a:spcAft>
                <a:spcPts val="0"/>
              </a:spcAft>
            </a:pPr>
            <a:endParaRPr lang="en-US" sz="1600" b="1" dirty="0">
              <a:solidFill>
                <a:schemeClr val="bg1"/>
              </a:solidFill>
              <a:latin typeface="+mn-lt"/>
              <a:ea typeface="Calibri"/>
              <a:cs typeface="Times New Roman"/>
            </a:endParaRPr>
          </a:p>
          <a:p>
            <a:pPr algn="ctr">
              <a:lnSpc>
                <a:spcPts val="2200"/>
              </a:lnSpc>
              <a:spcAft>
                <a:spcPts val="0"/>
              </a:spcAft>
            </a:pPr>
            <a:r>
              <a:rPr lang="en-US" sz="1600" b="1" dirty="0">
                <a:solidFill>
                  <a:schemeClr val="bg1"/>
                </a:solidFill>
                <a:effectLst/>
                <a:latin typeface="+mn-lt"/>
                <a:ea typeface="Calibri"/>
                <a:cs typeface="Times New Roman"/>
              </a:rPr>
              <a:t>Resistant to treatment and stopping</a:t>
            </a:r>
          </a:p>
        </p:txBody>
      </p:sp>
      <p:sp>
        <p:nvSpPr>
          <p:cNvPr id="11" name="Rounded Rectangle 10">
            <a:extLst>
              <a:ext uri="{FF2B5EF4-FFF2-40B4-BE49-F238E27FC236}">
                <a16:creationId xmlns:a16="http://schemas.microsoft.com/office/drawing/2014/main" id="{E1AD8235-FE35-3BF0-51AE-1FDF78B464BD}"/>
              </a:ext>
            </a:extLst>
          </p:cNvPr>
          <p:cNvSpPr/>
          <p:nvPr/>
        </p:nvSpPr>
        <p:spPr bwMode="auto">
          <a:xfrm>
            <a:off x="3407833" y="2008224"/>
            <a:ext cx="2402945" cy="3066820"/>
          </a:xfrm>
          <a:prstGeom prst="roundRect">
            <a:avLst>
              <a:gd name="adj" fmla="val 8334"/>
            </a:avLst>
          </a:prstGeom>
          <a:solidFill>
            <a:srgbClr val="FF9E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Temporarily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abstain from smoking while in hospital</a:t>
            </a:r>
          </a:p>
        </p:txBody>
      </p:sp>
      <p:sp>
        <p:nvSpPr>
          <p:cNvPr id="12" name="Rounded Rectangle 11">
            <a:extLst>
              <a:ext uri="{FF2B5EF4-FFF2-40B4-BE49-F238E27FC236}">
                <a16:creationId xmlns:a16="http://schemas.microsoft.com/office/drawing/2014/main" id="{949F3110-4E92-6050-A783-9B4C544B3EDD}"/>
              </a:ext>
            </a:extLst>
          </p:cNvPr>
          <p:cNvSpPr/>
          <p:nvPr/>
        </p:nvSpPr>
        <p:spPr bwMode="auto">
          <a:xfrm>
            <a:off x="6131455" y="2008224"/>
            <a:ext cx="2402945" cy="3066820"/>
          </a:xfrm>
          <a:prstGeom prst="roundRect">
            <a:avLst>
              <a:gd name="adj" fmla="val 8334"/>
            </a:avLst>
          </a:prstGeom>
          <a:solidFill>
            <a:srgbClr val="92D23A"/>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Take the opportunity to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stop smoking long-term</a:t>
            </a:r>
          </a:p>
        </p:txBody>
      </p:sp>
    </p:spTree>
    <p:extLst>
      <p:ext uri="{BB962C8B-B14F-4D97-AF65-F5344CB8AC3E}">
        <p14:creationId xmlns:p14="http://schemas.microsoft.com/office/powerpoint/2010/main" val="159669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820C9-E058-C133-807B-EB3D7A30E8F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3A38892-512D-6993-A8D6-3411BCB8BFE2}"/>
              </a:ext>
            </a:extLst>
          </p:cNvPr>
          <p:cNvPicPr>
            <a:picLocks noChangeAspect="1"/>
          </p:cNvPicPr>
          <p:nvPr/>
        </p:nvPicPr>
        <p:blipFill>
          <a:blip r:embed="rId3">
            <a:alphaModFix amt="50000"/>
          </a:blip>
          <a:srcRect/>
          <a:stretch/>
        </p:blipFill>
        <p:spPr>
          <a:xfrm>
            <a:off x="0" y="16684"/>
            <a:ext cx="9144000" cy="6858000"/>
          </a:xfrm>
          <a:prstGeom prst="rect">
            <a:avLst/>
          </a:prstGeom>
        </p:spPr>
      </p:pic>
      <p:sp>
        <p:nvSpPr>
          <p:cNvPr id="16" name="Title 1">
            <a:extLst>
              <a:ext uri="{FF2B5EF4-FFF2-40B4-BE49-F238E27FC236}">
                <a16:creationId xmlns:a16="http://schemas.microsoft.com/office/drawing/2014/main" id="{26F993E8-D990-A085-6E10-66A759129E81}"/>
              </a:ext>
            </a:extLst>
          </p:cNvPr>
          <p:cNvSpPr txBox="1">
            <a:spLocks/>
          </p:cNvSpPr>
          <p:nvPr/>
        </p:nvSpPr>
        <p:spPr>
          <a:xfrm>
            <a:off x="737756" y="723266"/>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sz="2400" dirty="0">
                <a:solidFill>
                  <a:schemeClr val="accent4">
                    <a:lumMod val="75000"/>
                  </a:schemeClr>
                </a:solidFill>
              </a:rPr>
              <a:t>For patients who are not ready to stop using tobacco</a:t>
            </a:r>
            <a:endParaRPr lang="en-US" sz="2100" dirty="0">
              <a:solidFill>
                <a:schemeClr val="accent4">
                  <a:lumMod val="75000"/>
                </a:schemeClr>
              </a:solidFill>
            </a:endParaRPr>
          </a:p>
        </p:txBody>
      </p:sp>
      <p:sp>
        <p:nvSpPr>
          <p:cNvPr id="2" name="TextBox 1">
            <a:extLst>
              <a:ext uri="{FF2B5EF4-FFF2-40B4-BE49-F238E27FC236}">
                <a16:creationId xmlns:a16="http://schemas.microsoft.com/office/drawing/2014/main" id="{04B13429-5DC5-9CE6-6810-B281EE2404FB}"/>
              </a:ext>
            </a:extLst>
          </p:cNvPr>
          <p:cNvSpPr txBox="1"/>
          <p:nvPr/>
        </p:nvSpPr>
        <p:spPr bwMode="auto">
          <a:xfrm>
            <a:off x="737756" y="1641188"/>
            <a:ext cx="8156862" cy="3785652"/>
          </a:xfrm>
          <a:prstGeom prst="rect">
            <a:avLst/>
          </a:prstGeom>
          <a:noFill/>
          <a:ln w="9525">
            <a:noFill/>
            <a:miter lim="800000"/>
            <a:headEnd/>
            <a:tailEnd/>
          </a:ln>
        </p:spPr>
        <p:txBody>
          <a:bodyPr wrap="square" lIns="91440" tIns="45720" rIns="91440" bIns="45720" anchor="t">
            <a:spAutoFit/>
          </a:bodyPr>
          <a:lstStyle/>
          <a:p>
            <a:pPr marL="342900" indent="-342900">
              <a:buClr>
                <a:srgbClr val="00B0F0"/>
              </a:buClr>
              <a:buSzPct val="120000"/>
              <a:buFont typeface="Century Gothic" panose="020B0502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Remain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non-judgmental</a:t>
            </a:r>
            <a:r>
              <a:rPr lang="en-GB" sz="2000" dirty="0">
                <a:effectLst/>
                <a:latin typeface="Arial" panose="020B0604020202020204" pitchFamily="34" charset="0"/>
                <a:ea typeface="Times New Roman" panose="02020603050405020304" pitchFamily="18" charset="0"/>
                <a:cs typeface="Arial" panose="020B0604020202020204" pitchFamily="34" charset="0"/>
              </a:rPr>
              <a:t>,</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 positive</a:t>
            </a:r>
            <a:r>
              <a:rPr lang="en-GB" sz="2000"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 </a:t>
            </a:r>
            <a:r>
              <a:rPr lang="en-GB" sz="2000" dirty="0">
                <a:effectLst/>
                <a:latin typeface="Arial" panose="020B0604020202020204" pitchFamily="34" charset="0"/>
                <a:ea typeface="Times New Roman" panose="02020603050405020304" pitchFamily="18" charset="0"/>
                <a:cs typeface="Arial" panose="020B0604020202020204" pitchFamily="34" charset="0"/>
              </a:rPr>
              <a:t>and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supportive</a:t>
            </a:r>
            <a:r>
              <a:rPr lang="en-GB"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 </a:t>
            </a:r>
            <a:endParaRPr lang="en-GB" sz="2000" b="1" dirty="0">
              <a:solidFill>
                <a:schemeClr val="accent3"/>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endParaRPr lang="en-GB" sz="2000" dirty="0">
              <a:latin typeface="Arial" panose="020B0604020202020204" pitchFamily="34" charset="0"/>
              <a:ea typeface="Times New Roman" panose="02020603050405020304" pitchFamily="18" charset="0"/>
              <a:cs typeface="Arial" panose="020B0604020202020204" pitchFamily="34" charset="0"/>
            </a:endParaRPr>
          </a:p>
          <a:p>
            <a:pPr marL="342900" indent="-342900">
              <a:buClr>
                <a:srgbClr val="00B0F0"/>
              </a:buClr>
              <a:buSzPct val="120000"/>
              <a:buFont typeface="Century Gothic" panose="020B0502020202020204" pitchFamily="34" charset="0"/>
              <a:buChar char="■"/>
            </a:pP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Treat withdrawal </a:t>
            </a:r>
            <a:r>
              <a:rPr lang="en-GB" sz="2000" dirty="0">
                <a:effectLst/>
                <a:latin typeface="Arial" panose="020B0604020202020204" pitchFamily="34" charset="0"/>
                <a:ea typeface="Times New Roman" panose="02020603050405020304" pitchFamily="18" charset="0"/>
                <a:cs typeface="Arial" panose="020B0604020202020204" pitchFamily="34" charset="0"/>
              </a:rPr>
              <a:t>(ensure </a:t>
            </a:r>
            <a:r>
              <a:rPr lang="en-GB" sz="2000" dirty="0">
                <a:latin typeface="Arial" panose="020B0604020202020204" pitchFamily="34" charset="0"/>
                <a:ea typeface="Times New Roman" panose="02020603050405020304" pitchFamily="18" charset="0"/>
                <a:cs typeface="Arial" panose="020B0604020202020204" pitchFamily="34" charset="0"/>
              </a:rPr>
              <a:t>the patient</a:t>
            </a:r>
            <a:r>
              <a:rPr lang="en-GB" sz="2000" dirty="0">
                <a:effectLst/>
                <a:latin typeface="Arial" panose="020B0604020202020204" pitchFamily="34" charset="0"/>
                <a:ea typeface="Times New Roman" panose="02020603050405020304" pitchFamily="18" charset="0"/>
                <a:cs typeface="Arial" panose="020B0604020202020204" pitchFamily="34" charset="0"/>
              </a:rPr>
              <a:t> </a:t>
            </a:r>
            <a:r>
              <a:rPr lang="en-GB" sz="2000" dirty="0">
                <a:latin typeface="Arial" panose="020B0604020202020204" pitchFamily="34" charset="0"/>
                <a:ea typeface="Times New Roman" panose="02020603050405020304" pitchFamily="18" charset="0"/>
                <a:cs typeface="Arial" panose="020B0604020202020204" pitchFamily="34" charset="0"/>
              </a:rPr>
              <a:t>is </a:t>
            </a:r>
            <a:r>
              <a:rPr lang="en-GB" sz="2000" dirty="0">
                <a:effectLst/>
                <a:latin typeface="Arial" panose="020B0604020202020204" pitchFamily="34" charset="0"/>
                <a:ea typeface="Times New Roman" panose="02020603050405020304" pitchFamily="18" charset="0"/>
                <a:cs typeface="Arial" panose="020B0604020202020204" pitchFamily="34" charset="0"/>
              </a:rPr>
              <a:t>comfortable during their stay)</a:t>
            </a:r>
          </a:p>
          <a:p>
            <a:pPr marL="342900" lvl="0" indent="-342900" fontAlgn="base">
              <a:buClr>
                <a:srgbClr val="00B0F0"/>
              </a:buClr>
              <a:buSzPct val="120000"/>
              <a:buFont typeface="Century Gothic" panose="020B0502020202020204" pitchFamily="34" charset="0"/>
              <a:buChar char="■"/>
            </a:pPr>
            <a:endParaRPr lang="en-GB" sz="2000" dirty="0">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Reinforce the benefits and importance of a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smokefree admission</a:t>
            </a:r>
            <a:endParaRPr lang="en-CA" sz="2000" b="1" dirty="0">
              <a:solidFill>
                <a:srgbClr val="005EB8"/>
              </a:solidFill>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endParaRPr lang="en-GB" sz="20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r>
              <a:rPr lang="en-GB" sz="2000" dirty="0">
                <a:effectLst/>
                <a:latin typeface="Arial" panose="020B0604020202020204" pitchFamily="34" charset="0"/>
                <a:ea typeface="Calibri"/>
                <a:cs typeface="Arial" panose="020B0604020202020204" pitchFamily="34" charset="0"/>
              </a:rPr>
              <a:t>Reassure the </a:t>
            </a:r>
            <a:r>
              <a:rPr lang="en-GB" sz="2000" b="1" dirty="0">
                <a:solidFill>
                  <a:srgbClr val="005EB8"/>
                </a:solidFill>
                <a:effectLst/>
                <a:latin typeface="Arial" panose="020B0604020202020204" pitchFamily="34" charset="0"/>
                <a:ea typeface="Calibri"/>
                <a:cs typeface="Arial" panose="020B0604020202020204" pitchFamily="34" charset="0"/>
              </a:rPr>
              <a:t>offer</a:t>
            </a:r>
            <a:r>
              <a:rPr lang="en-GB" sz="2000" dirty="0">
                <a:effectLst/>
                <a:latin typeface="Arial" panose="020B0604020202020204" pitchFamily="34" charset="0"/>
                <a:ea typeface="Calibri"/>
                <a:cs typeface="Arial" panose="020B0604020202020204" pitchFamily="34" charset="0"/>
              </a:rPr>
              <a:t> to accept support </a:t>
            </a:r>
            <a:r>
              <a:rPr lang="en-GB" sz="2000" b="1" dirty="0">
                <a:solidFill>
                  <a:srgbClr val="005EB8"/>
                </a:solidFill>
                <a:effectLst/>
                <a:latin typeface="Arial" panose="020B0604020202020204" pitchFamily="34" charset="0"/>
                <a:ea typeface="Calibri"/>
                <a:cs typeface="Arial" panose="020B0604020202020204" pitchFamily="34" charset="0"/>
              </a:rPr>
              <a:t>is always open </a:t>
            </a:r>
            <a:r>
              <a:rPr lang="en-GB" sz="2000" dirty="0">
                <a:effectLst/>
                <a:latin typeface="Arial" panose="020B0604020202020204" pitchFamily="34" charset="0"/>
                <a:ea typeface="Calibri"/>
                <a:cs typeface="Arial" panose="020B0604020202020204" pitchFamily="34" charset="0"/>
              </a:rPr>
              <a:t>and provide information on how to access it if they change their mind </a:t>
            </a:r>
            <a:endParaRPr lang="en-CA" sz="2000" dirty="0">
              <a:effectLst/>
              <a:latin typeface="Arial" panose="020B0604020202020204" pitchFamily="34" charset="0"/>
              <a:ea typeface="Calibri"/>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Clr>
                <a:srgbClr val="00B0F0"/>
              </a:buClr>
              <a:buSzPct val="120000"/>
              <a:buFont typeface="Century Gothic" panose="020B0502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Provide </a:t>
            </a:r>
            <a:r>
              <a:rPr lang="en-GB" sz="2000" b="1" dirty="0">
                <a:solidFill>
                  <a:srgbClr val="005EB8"/>
                </a:solidFill>
                <a:effectLst/>
                <a:latin typeface="Arial" panose="020B0604020202020204" pitchFamily="34" charset="0"/>
                <a:ea typeface="Times New Roman" panose="02020603050405020304" pitchFamily="18" charset="0"/>
                <a:cs typeface="Arial" panose="020B0604020202020204" pitchFamily="34" charset="0"/>
              </a:rPr>
              <a:t>brief motivational intervention </a:t>
            </a:r>
            <a:r>
              <a:rPr lang="en-GB" sz="2000" dirty="0">
                <a:effectLst/>
                <a:latin typeface="Arial" panose="020B0604020202020204" pitchFamily="34" charset="0"/>
                <a:ea typeface="Times New Roman" panose="02020603050405020304" pitchFamily="18" charset="0"/>
                <a:cs typeface="Arial" panose="020B0604020202020204" pitchFamily="34" charset="0"/>
              </a:rPr>
              <a:t>(as appropriate</a:t>
            </a:r>
            <a:r>
              <a:rPr lang="en-GB" sz="2000" dirty="0">
                <a:effectLst/>
                <a:latin typeface="Arial Narrow"/>
                <a:ea typeface="Times New Roman" panose="02020603050405020304" pitchFamily="18" charset="0"/>
                <a:cs typeface="Arial"/>
              </a:rPr>
              <a:t>)</a:t>
            </a:r>
            <a:endParaRPr lang="en-CA" sz="2000" dirty="0">
              <a:effectLst/>
              <a:latin typeface="Arial Narrow"/>
              <a:ea typeface="Calibri" panose="020F0502020204030204" pitchFamily="34" charset="0"/>
              <a:cs typeface="Arial"/>
            </a:endParaRPr>
          </a:p>
          <a:p>
            <a:pPr marL="342900" lvl="0" indent="-342900" fontAlgn="base">
              <a:buClr>
                <a:srgbClr val="00B0F0"/>
              </a:buClr>
              <a:buSzPts val="1400"/>
              <a:buFont typeface="Wingdings" pitchFamily="2" charset="2"/>
              <a:buChar char=""/>
              <a:tabLst>
                <a:tab pos="2610485" algn="l"/>
              </a:tabLst>
            </a:pPr>
            <a:endParaRPr lang="en-CA" sz="2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5484346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ACFDE-2624-69C9-68A6-86A0F770A6F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93D0F87-E040-2903-2A8F-77522101A58F}"/>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18" name="Picture 17">
            <a:extLst>
              <a:ext uri="{FF2B5EF4-FFF2-40B4-BE49-F238E27FC236}">
                <a16:creationId xmlns:a16="http://schemas.microsoft.com/office/drawing/2014/main" id="{C94A2153-B8B9-2F78-1F4B-E40A8E15A903}"/>
              </a:ext>
            </a:extLst>
          </p:cNvPr>
          <p:cNvPicPr>
            <a:picLocks noChangeAspect="1"/>
          </p:cNvPicPr>
          <p:nvPr/>
        </p:nvPicPr>
        <p:blipFill>
          <a:blip r:embed="rId4"/>
          <a:srcRect/>
          <a:stretch/>
        </p:blipFill>
        <p:spPr>
          <a:xfrm>
            <a:off x="497990" y="480786"/>
            <a:ext cx="983361" cy="984611"/>
          </a:xfrm>
          <a:prstGeom prst="rect">
            <a:avLst/>
          </a:prstGeom>
          <a:effectLst>
            <a:outerShdw blurRad="190500" dist="50800" dir="5400000" algn="ctr" rotWithShape="0">
              <a:srgbClr val="000000">
                <a:alpha val="15000"/>
              </a:srgbClr>
            </a:outerShdw>
          </a:effectLst>
        </p:spPr>
      </p:pic>
      <p:sp>
        <p:nvSpPr>
          <p:cNvPr id="4" name="TextBox 3">
            <a:extLst>
              <a:ext uri="{FF2B5EF4-FFF2-40B4-BE49-F238E27FC236}">
                <a16:creationId xmlns:a16="http://schemas.microsoft.com/office/drawing/2014/main" id="{FD073BEA-FDC0-EA08-51D8-88EED6BEE684}"/>
              </a:ext>
            </a:extLst>
          </p:cNvPr>
          <p:cNvSpPr txBox="1"/>
          <p:nvPr/>
        </p:nvSpPr>
        <p:spPr bwMode="auto">
          <a:xfrm>
            <a:off x="-728133" y="5858933"/>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2" name="TextBox 1">
            <a:extLst>
              <a:ext uri="{FF2B5EF4-FFF2-40B4-BE49-F238E27FC236}">
                <a16:creationId xmlns:a16="http://schemas.microsoft.com/office/drawing/2014/main" id="{4AC148D6-DC34-B00E-651E-07B095EC2FB5}"/>
              </a:ext>
            </a:extLst>
          </p:cNvPr>
          <p:cNvSpPr txBox="1"/>
          <p:nvPr/>
        </p:nvSpPr>
        <p:spPr bwMode="auto">
          <a:xfrm>
            <a:off x="1758078" y="480786"/>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4000" b="1" i="0" u="none" strike="noStrike" kern="1200" cap="none" spc="0" normalizeH="0" baseline="0" noProof="0" dirty="0">
                <a:ln>
                  <a:noFill/>
                </a:ln>
                <a:solidFill>
                  <a:srgbClr val="EEAB91"/>
                </a:solidFill>
                <a:effectLst/>
                <a:uLnTx/>
                <a:uFillTx/>
                <a:latin typeface="+mn-lt"/>
                <a:ea typeface="Geneva" pitchFamily="-109" charset="0"/>
                <a:cs typeface="Geneva" pitchFamily="-109" charset="0"/>
              </a:rPr>
              <a:t>5.</a:t>
            </a:r>
          </a:p>
        </p:txBody>
      </p:sp>
      <p:sp>
        <p:nvSpPr>
          <p:cNvPr id="7" name="Text Placeholder 3">
            <a:extLst>
              <a:ext uri="{FF2B5EF4-FFF2-40B4-BE49-F238E27FC236}">
                <a16:creationId xmlns:a16="http://schemas.microsoft.com/office/drawing/2014/main" id="{7622ADAA-586E-DA07-C90F-2AFF081873A8}"/>
              </a:ext>
            </a:extLst>
          </p:cNvPr>
          <p:cNvSpPr txBox="1">
            <a:spLocks/>
          </p:cNvSpPr>
          <p:nvPr/>
        </p:nvSpPr>
        <p:spPr bwMode="auto">
          <a:xfrm>
            <a:off x="2464712" y="496950"/>
            <a:ext cx="6285977" cy="1001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Provide summary, agree to next follow-up</a:t>
            </a:r>
          </a:p>
          <a:p>
            <a:pPr marL="285750" indent="-285750">
              <a:spcBef>
                <a:spcPts val="0"/>
              </a:spcBef>
              <a:spcAft>
                <a:spcPts val="0"/>
              </a:spcAft>
              <a:buClr>
                <a:srgbClr val="F79644"/>
              </a:buClr>
              <a:buNone/>
              <a:tabLst>
                <a:tab pos="219075" algn="l"/>
              </a:tabLst>
            </a:pPr>
            <a:r>
              <a:rPr lang="en-GB" sz="2400" b="1" spc="-30" dirty="0">
                <a:solidFill>
                  <a:schemeClr val="accent1"/>
                </a:solidFill>
                <a:latin typeface="Arial" panose="020B0604020202020204" pitchFamily="34" charset="0"/>
                <a:cs typeface="Arial" panose="020B0604020202020204" pitchFamily="34" charset="0"/>
              </a:rPr>
              <a:t>and prompt commitment </a:t>
            </a:r>
          </a:p>
        </p:txBody>
      </p:sp>
      <p:sp>
        <p:nvSpPr>
          <p:cNvPr id="9" name="Text Placeholder 3">
            <a:extLst>
              <a:ext uri="{FF2B5EF4-FFF2-40B4-BE49-F238E27FC236}">
                <a16:creationId xmlns:a16="http://schemas.microsoft.com/office/drawing/2014/main" id="{4EEE3EFC-F975-2ED5-6E29-30D54A6DAE95}"/>
              </a:ext>
            </a:extLst>
          </p:cNvPr>
          <p:cNvSpPr txBox="1">
            <a:spLocks/>
          </p:cNvSpPr>
          <p:nvPr/>
        </p:nvSpPr>
        <p:spPr bwMode="auto">
          <a:xfrm>
            <a:off x="794261" y="2055179"/>
            <a:ext cx="7754973" cy="4245936"/>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ct val="100000"/>
              </a:lnSpc>
              <a:spcBef>
                <a:spcPts val="1200"/>
              </a:spcBef>
              <a:spcAft>
                <a:spcPts val="1200"/>
              </a:spcAft>
              <a:buClr>
                <a:schemeClr val="accent3"/>
              </a:buClr>
              <a:buFont typeface="Century Gothic" panose="020B0502020202020204" pitchFamily="34" charset="0"/>
              <a:buChar char="■"/>
            </a:pP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Discuss the importance of </a:t>
            </a:r>
            <a:r>
              <a:rPr lang="en-GB" sz="2000" b="1" dirty="0">
                <a:solidFill>
                  <a:srgbClr val="005EB8"/>
                </a:solidFill>
                <a:latin typeface="Arial" panose="020B0604020202020204" pitchFamily="34" charset="0"/>
                <a:ea typeface="Arial" panose="020B0604020202020204" pitchFamily="34" charset="0"/>
                <a:cs typeface="Arial" panose="020B0604020202020204" pitchFamily="34" charset="0"/>
              </a:rPr>
              <a:t>follow-up support </a:t>
            </a: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once the patient leaves hospital.</a:t>
            </a:r>
          </a:p>
          <a:p>
            <a:pPr marL="285750" indent="-285750">
              <a:lnSpc>
                <a:spcPct val="100000"/>
              </a:lnSpc>
              <a:spcBef>
                <a:spcPts val="1200"/>
              </a:spcBef>
              <a:spcAft>
                <a:spcPts val="1200"/>
              </a:spcAft>
              <a:buClr>
                <a:schemeClr val="accent3"/>
              </a:buClr>
              <a:buFont typeface="Century Gothic" panose="020B0502020202020204" pitchFamily="34" charset="0"/>
              <a:buChar char="■"/>
            </a:pP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Address any questions or concerns</a:t>
            </a:r>
          </a:p>
          <a:p>
            <a:pPr marL="285750" indent="-285750">
              <a:lnSpc>
                <a:spcPct val="100000"/>
              </a:lnSpc>
              <a:spcBef>
                <a:spcPts val="1200"/>
              </a:spcBef>
              <a:spcAft>
                <a:spcPts val="1200"/>
              </a:spcAft>
              <a:buClr>
                <a:schemeClr val="accent3"/>
              </a:buClr>
              <a:buFont typeface="Century Gothic" panose="020B0502020202020204" pitchFamily="34" charset="0"/>
              <a:buChar char="■"/>
            </a:pPr>
            <a:r>
              <a:rPr lang="en-GB" sz="2000" b="1" dirty="0">
                <a:solidFill>
                  <a:srgbClr val="005EB8"/>
                </a:solidFill>
                <a:latin typeface="Arial" panose="020B0604020202020204" pitchFamily="34" charset="0"/>
                <a:ea typeface="Arial" panose="020B0604020202020204" pitchFamily="34" charset="0"/>
                <a:cs typeface="Arial" panose="020B0604020202020204" pitchFamily="34" charset="0"/>
              </a:rPr>
              <a:t>Prompt commitment </a:t>
            </a:r>
            <a:r>
              <a:rPr lang="en-GB" sz="2000" dirty="0">
                <a:solidFill>
                  <a:srgbClr val="231F20"/>
                </a:solidFill>
                <a:latin typeface="Arial" panose="020B0604020202020204" pitchFamily="34" charset="0"/>
                <a:ea typeface="Arial" panose="020B0604020202020204" pitchFamily="34" charset="0"/>
                <a:cs typeface="Arial" panose="020B0604020202020204" pitchFamily="34" charset="0"/>
              </a:rPr>
              <a:t>from patient for smokefree / reduction goal</a:t>
            </a:r>
          </a:p>
          <a:p>
            <a:pPr marL="0" indent="0">
              <a:spcBef>
                <a:spcPts val="0"/>
              </a:spcBef>
              <a:spcAft>
                <a:spcPts val="0"/>
              </a:spcAft>
              <a:buNone/>
            </a:pPr>
            <a:endParaRPr lang="en-CA" sz="1600" b="1" i="1"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7150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02CD5F-E07E-82A6-5B53-10BFAAA3F9D2}"/>
              </a:ext>
            </a:extLst>
          </p:cNvPr>
          <p:cNvPicPr>
            <a:picLocks noChangeAspect="1"/>
          </p:cNvPicPr>
          <p:nvPr/>
        </p:nvPicPr>
        <p:blipFill rotWithShape="1">
          <a:blip r:embed="rId3">
            <a:alphaModFix amt="50000"/>
          </a:blip>
          <a:srcRect t="8865" b="-1"/>
          <a:stretch/>
        </p:blipFill>
        <p:spPr>
          <a:xfrm>
            <a:off x="0" y="0"/>
            <a:ext cx="9144001" cy="6250087"/>
          </a:xfrm>
          <a:prstGeom prst="rect">
            <a:avLst/>
          </a:prstGeom>
        </p:spPr>
      </p:pic>
      <p:sp>
        <p:nvSpPr>
          <p:cNvPr id="3" name="Text Placeholder 2">
            <a:extLst>
              <a:ext uri="{FF2B5EF4-FFF2-40B4-BE49-F238E27FC236}">
                <a16:creationId xmlns:a16="http://schemas.microsoft.com/office/drawing/2014/main" id="{104B4B90-DC29-2616-045B-EB53DA78FE5C}"/>
              </a:ext>
            </a:extLst>
          </p:cNvPr>
          <p:cNvSpPr>
            <a:spLocks noGrp="1"/>
          </p:cNvSpPr>
          <p:nvPr>
            <p:ph type="body" idx="12"/>
          </p:nvPr>
        </p:nvSpPr>
        <p:spPr>
          <a:xfrm>
            <a:off x="571500" y="1715344"/>
            <a:ext cx="8123464" cy="4191000"/>
          </a:xfrm>
        </p:spPr>
        <p:txBody>
          <a:bodyPr/>
          <a:lstStyle/>
          <a:p>
            <a:pPr marL="287655" indent="-288290"/>
            <a:r>
              <a:rPr lang="en-US" sz="1600" dirty="0">
                <a:latin typeface="Arial"/>
                <a:cs typeface="Arial"/>
              </a:rPr>
              <a:t>Treating tobacco dependence in the inpatient setting and Care Bundles</a:t>
            </a:r>
          </a:p>
          <a:p>
            <a:pPr marL="287655" indent="-288290"/>
            <a:r>
              <a:rPr lang="en-US" sz="1600" dirty="0">
                <a:latin typeface="Arial"/>
                <a:cs typeface="Arial"/>
              </a:rPr>
              <a:t>Understanding tobacco dependence</a:t>
            </a:r>
            <a:endParaRPr lang="en-US" sz="1600" dirty="0"/>
          </a:p>
          <a:p>
            <a:pPr marL="287655" indent="-288290"/>
            <a:r>
              <a:rPr lang="en-US" sz="1600" spc="-20" dirty="0">
                <a:latin typeface="Arial"/>
                <a:cs typeface="Arial"/>
              </a:rPr>
              <a:t>Behaviour change techniques and core communications skills</a:t>
            </a:r>
            <a:endParaRPr lang="en-US" sz="1600" dirty="0"/>
          </a:p>
          <a:p>
            <a:pPr marL="287655" indent="-288290"/>
            <a:r>
              <a:rPr lang="en-US" sz="1600" dirty="0">
                <a:latin typeface="Arial"/>
                <a:cs typeface="Arial"/>
              </a:rPr>
              <a:t>TDA Initial Assessment and Treatment Plan </a:t>
            </a:r>
          </a:p>
          <a:p>
            <a:pPr marL="287655" indent="-288290"/>
            <a:r>
              <a:rPr lang="en-US" sz="1600" dirty="0">
                <a:latin typeface="Arial"/>
                <a:cs typeface="Arial"/>
              </a:rPr>
              <a:t>Effective use of tobacco dependence aids</a:t>
            </a:r>
            <a:endParaRPr lang="en-US" sz="1600" dirty="0"/>
          </a:p>
          <a:p>
            <a:pPr marL="287655" indent="-288290"/>
            <a:r>
              <a:rPr lang="en-US" sz="1600" dirty="0">
                <a:latin typeface="Arial"/>
                <a:cs typeface="Arial"/>
              </a:rPr>
              <a:t>Nicotine replacement therapy </a:t>
            </a:r>
          </a:p>
          <a:p>
            <a:pPr>
              <a:lnSpc>
                <a:spcPts val="2500"/>
              </a:lnSpc>
            </a:pPr>
            <a:r>
              <a:rPr lang="en-US" sz="1600" dirty="0"/>
              <a:t>Nicotine analogue medications (varenicline and cytisine)</a:t>
            </a:r>
          </a:p>
        </p:txBody>
      </p:sp>
      <p:sp>
        <p:nvSpPr>
          <p:cNvPr id="8" name="Rectangle 7">
            <a:extLst>
              <a:ext uri="{FF2B5EF4-FFF2-40B4-BE49-F238E27FC236}">
                <a16:creationId xmlns:a16="http://schemas.microsoft.com/office/drawing/2014/main" id="{C0752C6D-60BF-A636-0759-840263F3F7B7}"/>
              </a:ext>
            </a:extLst>
          </p:cNvPr>
          <p:cNvSpPr/>
          <p:nvPr/>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a:extLst>
              <a:ext uri="{FF2B5EF4-FFF2-40B4-BE49-F238E27FC236}">
                <a16:creationId xmlns:a16="http://schemas.microsoft.com/office/drawing/2014/main" id="{3C3FBC99-224A-801B-DDFB-F856798F8610}"/>
              </a:ext>
            </a:extLst>
          </p:cNvPr>
          <p:cNvSpPr>
            <a:spLocks noGrp="1"/>
          </p:cNvSpPr>
          <p:nvPr>
            <p:ph type="title"/>
          </p:nvPr>
        </p:nvSpPr>
        <p:spPr/>
        <p:txBody>
          <a:bodyPr/>
          <a:lstStyle/>
          <a:p>
            <a:r>
              <a:rPr lang="en-US" dirty="0"/>
              <a:t>Course programme – Day 1</a:t>
            </a:r>
          </a:p>
        </p:txBody>
      </p:sp>
      <p:sp>
        <p:nvSpPr>
          <p:cNvPr id="5" name="Footer Placeholder 3">
            <a:extLst>
              <a:ext uri="{FF2B5EF4-FFF2-40B4-BE49-F238E27FC236}">
                <a16:creationId xmlns:a16="http://schemas.microsoft.com/office/drawing/2014/main" id="{905DB85E-7BF9-A0FA-96C0-6A27E18B363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547764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BA215-6FC4-D35B-1A4C-D9F4E20F7227}"/>
              </a:ext>
            </a:extLst>
          </p:cNvPr>
          <p:cNvSpPr>
            <a:spLocks noGrp="1"/>
          </p:cNvSpPr>
          <p:nvPr>
            <p:ph type="sldNum" sz="quarter" idx="14"/>
          </p:nvPr>
        </p:nvSpPr>
        <p:spPr/>
        <p:txBody>
          <a:bodyPr/>
          <a:lstStyle/>
          <a:p>
            <a:pPr>
              <a:defRPr/>
            </a:pPr>
            <a:endParaRPr lang="en-US" dirty="0">
              <a:solidFill>
                <a:srgbClr val="000000"/>
              </a:solidFill>
              <a:latin typeface="Times" pitchFamily="18" charset="0"/>
            </a:endParaRPr>
          </a:p>
        </p:txBody>
      </p:sp>
      <p:sp>
        <p:nvSpPr>
          <p:cNvPr id="7" name="TextBox 6">
            <a:extLst>
              <a:ext uri="{FF2B5EF4-FFF2-40B4-BE49-F238E27FC236}">
                <a16:creationId xmlns:a16="http://schemas.microsoft.com/office/drawing/2014/main" id="{ACFDD55B-49BF-E5C8-20D4-30B418327C61}"/>
              </a:ext>
            </a:extLst>
          </p:cNvPr>
          <p:cNvSpPr txBox="1"/>
          <p:nvPr/>
        </p:nvSpPr>
        <p:spPr bwMode="auto">
          <a:xfrm>
            <a:off x="571500" y="1720840"/>
            <a:ext cx="7962900" cy="3230436"/>
          </a:xfrm>
          <a:prstGeom prst="rect">
            <a:avLst/>
          </a:prstGeom>
          <a:noFill/>
          <a:ln w="9525">
            <a:noFill/>
            <a:miter lim="800000"/>
            <a:headEnd/>
            <a:tailEnd/>
          </a:ln>
        </p:spPr>
        <p:txBody>
          <a:bodyPr wrap="square">
            <a:spAutoFit/>
          </a:bodyPr>
          <a:lstStyle/>
          <a:p>
            <a:pPr marL="342900" lvl="0" indent="-342900" fontAlgn="base">
              <a:lnSpc>
                <a:spcPct val="114000"/>
              </a:lnSpc>
              <a:buClr>
                <a:schemeClr val="accent3"/>
              </a:buClr>
              <a:buSzPct val="150000"/>
              <a:buFont typeface="Century Gothic" panose="020B0502020202020204" pitchFamily="34" charset="0"/>
              <a:buChar char="■"/>
              <a:tabLst>
                <a:tab pos="2610485" algn="l"/>
              </a:tabLst>
            </a:pPr>
            <a:r>
              <a:rPr lang="en-GB" sz="1800" b="1" dirty="0">
                <a:solidFill>
                  <a:srgbClr val="005EB8"/>
                </a:solidFill>
                <a:effectLst/>
                <a:latin typeface="Arial" panose="020B0604020202020204" pitchFamily="34" charset="0"/>
                <a:ea typeface="Times New Roman" panose="02020603050405020304" pitchFamily="18" charset="0"/>
                <a:cs typeface="Times New Roman" panose="02020603050405020304" pitchFamily="18" charset="0"/>
              </a:rPr>
              <a:t>Verify</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tobacco dependence has been </a:t>
            </a:r>
            <a:r>
              <a:rPr lang="en-GB" sz="1800" b="1" dirty="0">
                <a:solidFill>
                  <a:srgbClr val="005EB8"/>
                </a:solidFill>
                <a:effectLst/>
                <a:latin typeface="Arial" panose="020B0604020202020204" pitchFamily="34" charset="0"/>
                <a:ea typeface="Times New Roman" panose="02020603050405020304" pitchFamily="18" charset="0"/>
                <a:cs typeface="Times New Roman" panose="02020603050405020304" pitchFamily="18" charset="0"/>
              </a:rPr>
              <a:t>recorded</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in admission diagnosis list and update disease management plan </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Record</a:t>
            </a:r>
            <a:r>
              <a:rPr lang="en-GB" sz="1800" dirty="0">
                <a:effectLst/>
                <a:latin typeface="Arial" panose="020B0604020202020204" pitchFamily="34" charset="0"/>
                <a:ea typeface="Arial" panose="020B0604020202020204" pitchFamily="34" charset="0"/>
                <a:cs typeface="Times New Roman" panose="02020603050405020304" pitchFamily="18" charset="0"/>
              </a:rPr>
              <a:t> assessment and treatment plan</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Arrange continued </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combination NRT, nicotine analogue or vape supply </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Communicate with </a:t>
            </a: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prescribers</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(as needed)</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endPar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4000"/>
              </a:lnSpc>
              <a:buClr>
                <a:schemeClr val="accent3"/>
              </a:buClr>
              <a:buSzPct val="150000"/>
              <a:buFont typeface="Century Gothic" panose="020B0502020202020204" pitchFamily="34" charset="0"/>
              <a:buChar char="■"/>
            </a:pP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Communicate with </a:t>
            </a:r>
            <a:r>
              <a:rPr lang="en-GB" sz="1800" b="1" dirty="0">
                <a:solidFill>
                  <a:srgbClr val="005EB8"/>
                </a:solidFill>
                <a:effectLst/>
                <a:latin typeface="Arial" panose="020B0604020202020204" pitchFamily="34" charset="0"/>
                <a:ea typeface="Arial" panose="020B0604020202020204" pitchFamily="34" charset="0"/>
                <a:cs typeface="Times New Roman" panose="02020603050405020304" pitchFamily="18" charset="0"/>
              </a:rPr>
              <a:t>patient’s treating team </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(as needed)</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1">
            <a:extLst>
              <a:ext uri="{FF2B5EF4-FFF2-40B4-BE49-F238E27FC236}">
                <a16:creationId xmlns:a16="http://schemas.microsoft.com/office/drawing/2014/main" id="{C4E5808E-CF6D-B048-EE46-838C02FBEC83}"/>
              </a:ext>
            </a:extLst>
          </p:cNvPr>
          <p:cNvSpPr>
            <a:spLocks noGrp="1"/>
          </p:cNvSpPr>
          <p:nvPr>
            <p:ph type="title"/>
          </p:nvPr>
        </p:nvSpPr>
        <p:spPr>
          <a:xfrm>
            <a:off x="571500" y="152400"/>
            <a:ext cx="7962900" cy="1066800"/>
          </a:xfrm>
        </p:spPr>
        <p:txBody>
          <a:bodyPr/>
          <a:lstStyle/>
          <a:p>
            <a:r>
              <a:rPr lang="en-US" b="1" dirty="0"/>
              <a:t>After the assessment</a:t>
            </a:r>
          </a:p>
        </p:txBody>
      </p:sp>
      <p:sp>
        <p:nvSpPr>
          <p:cNvPr id="6" name="Footer Placeholder 3">
            <a:extLst>
              <a:ext uri="{FF2B5EF4-FFF2-40B4-BE49-F238E27FC236}">
                <a16:creationId xmlns:a16="http://schemas.microsoft.com/office/drawing/2014/main" id="{BF072E46-FC9B-2B42-34FE-1E22DB6102E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41450397"/>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pPr algn="ctr">
              <a:lnSpc>
                <a:spcPct val="100000"/>
              </a:lnSpc>
            </a:pPr>
            <a:br>
              <a:rPr lang="en-US" sz="2800" dirty="0"/>
            </a:br>
            <a:r>
              <a:rPr lang="en-US" sz="2800" dirty="0">
                <a:latin typeface="Arial"/>
                <a:cs typeface="Arial"/>
              </a:rPr>
              <a:t>Skills practice</a:t>
            </a:r>
            <a:endParaRPr lang="en-US">
              <a:latin typeface="Arial"/>
              <a:cs typeface="Arial"/>
            </a:endParaRPr>
          </a:p>
          <a:p>
            <a:pPr algn="ctr">
              <a:lnSpc>
                <a:spcPct val="100000"/>
              </a:lnSpc>
            </a:pPr>
            <a:r>
              <a:rPr lang="en-US" sz="2800" b="0" dirty="0">
                <a:latin typeface="Arial"/>
                <a:cs typeface="Arial"/>
              </a:rPr>
              <a:t>Initial assessment and treatment plan</a:t>
            </a:r>
            <a:endParaRPr lang="en-US" dirty="0">
              <a:latin typeface="Arial"/>
              <a:cs typeface="Arial"/>
            </a:endParaRPr>
          </a:p>
        </p:txBody>
      </p:sp>
    </p:spTree>
    <p:extLst>
      <p:ext uri="{BB962C8B-B14F-4D97-AF65-F5344CB8AC3E}">
        <p14:creationId xmlns:p14="http://schemas.microsoft.com/office/powerpoint/2010/main" val="29772688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a:solidFill>
                  <a:schemeClr val="bg1"/>
                </a:solidFill>
              </a:rPr>
              <a:t>Milena </a:t>
            </a:r>
            <a:r>
              <a:rPr lang="en-US" sz="2800" dirty="0">
                <a:solidFill>
                  <a:schemeClr val="bg1"/>
                </a:solidFill>
              </a:rPr>
              <a:t>–</a:t>
            </a:r>
            <a:r>
              <a:rPr lang="en-US" sz="2800" b="1" dirty="0">
                <a:solidFill>
                  <a:schemeClr val="bg1"/>
                </a:solidFill>
              </a:rPr>
              <a:t> </a:t>
            </a:r>
            <a:r>
              <a:rPr lang="en-US" sz="2600" dirty="0">
                <a:solidFill>
                  <a:schemeClr val="bg1"/>
                </a:solidFill>
              </a:rPr>
              <a:t>age 38</a:t>
            </a:r>
          </a:p>
          <a:p>
            <a:pPr marL="0" indent="0">
              <a:buFont typeface="Lucida Grande" panose="020B0600040502020204" pitchFamily="34" charset="0"/>
              <a:buNone/>
            </a:pPr>
            <a:r>
              <a:rPr lang="en-US" sz="2400" dirty="0">
                <a:solidFill>
                  <a:schemeClr val="accent3"/>
                </a:solidFill>
              </a:rPr>
              <a:t>Smokes 15 cigarettes/day; 22 years</a:t>
            </a:r>
          </a:p>
        </p:txBody>
      </p:sp>
    </p:spTree>
    <p:extLst>
      <p:ext uri="{BB962C8B-B14F-4D97-AF65-F5344CB8AC3E}">
        <p14:creationId xmlns:p14="http://schemas.microsoft.com/office/powerpoint/2010/main" val="370242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Skills practice: patient 1</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658056346"/>
              </p:ext>
            </p:extLst>
          </p:nvPr>
        </p:nvGraphicFramePr>
        <p:xfrm>
          <a:off x="609600" y="1596787"/>
          <a:ext cx="6075469" cy="4359065"/>
        </p:xfrm>
        <a:graphic>
          <a:graphicData uri="http://schemas.openxmlformats.org/drawingml/2006/table">
            <a:tbl>
              <a:tblPr firstRow="1" bandRow="1">
                <a:tableStyleId>{5C22544A-7EE6-4342-B048-85BDC9FD1C3A}</a:tableStyleId>
              </a:tblPr>
              <a:tblGrid>
                <a:gridCol w="1734147">
                  <a:extLst>
                    <a:ext uri="{9D8B030D-6E8A-4147-A177-3AD203B41FA5}">
                      <a16:colId xmlns:a16="http://schemas.microsoft.com/office/drawing/2014/main" val="3889081879"/>
                    </a:ext>
                  </a:extLst>
                </a:gridCol>
                <a:gridCol w="4341322">
                  <a:extLst>
                    <a:ext uri="{9D8B030D-6E8A-4147-A177-3AD203B41FA5}">
                      <a16:colId xmlns:a16="http://schemas.microsoft.com/office/drawing/2014/main" val="600406677"/>
                    </a:ext>
                  </a:extLst>
                </a:gridCol>
              </a:tblGrid>
              <a:tr h="782821">
                <a:tc>
                  <a:txBody>
                    <a:bodyPr/>
                    <a:lstStyle/>
                    <a:p>
                      <a:pPr algn="l">
                        <a:lnSpc>
                          <a:spcPts val="1800"/>
                        </a:lnSpc>
                        <a:spcBef>
                          <a:spcPts val="600"/>
                        </a:spcBef>
                        <a:spcAft>
                          <a:spcPts val="600"/>
                        </a:spcAft>
                      </a:pPr>
                      <a:r>
                        <a:rPr lang="en-US" sz="1300" b="1" i="0" dirty="0">
                          <a:latin typeface="Arial"/>
                          <a:cs typeface="Arial"/>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solidFill>
                            <a:schemeClr val="tx1"/>
                          </a:solidFill>
                          <a:latin typeface="Arial"/>
                          <a:cs typeface="Arial"/>
                        </a:rPr>
                        <a:t>Planned surgery (</a:t>
                      </a:r>
                      <a:r>
                        <a:rPr lang="en-US" sz="1400" b="0" i="0" dirty="0" err="1">
                          <a:solidFill>
                            <a:schemeClr val="tx1"/>
                          </a:solidFill>
                          <a:latin typeface="Arial"/>
                          <a:cs typeface="Arial"/>
                        </a:rPr>
                        <a:t>gynaecology</a:t>
                      </a:r>
                      <a:r>
                        <a:rPr lang="en-US" sz="1400" b="0" i="0" dirty="0">
                          <a:solidFill>
                            <a:schemeClr val="tx1"/>
                          </a:solidFill>
                          <a:latin typeface="Arial"/>
                          <a:cs typeface="Arial"/>
                        </a:rPr>
                        <a:t>). </a:t>
                      </a:r>
                      <a:endParaRPr lang="en-US" dirty="0">
                        <a:latin typeface="Arial"/>
                        <a:cs typeface="Arial"/>
                      </a:endParaRPr>
                    </a:p>
                    <a:p>
                      <a:pPr lvl="0">
                        <a:lnSpc>
                          <a:spcPts val="1800"/>
                        </a:lnSpc>
                        <a:spcBef>
                          <a:spcPts val="300"/>
                        </a:spcBef>
                        <a:spcAft>
                          <a:spcPts val="300"/>
                        </a:spcAft>
                        <a:buNone/>
                      </a:pPr>
                      <a:r>
                        <a:rPr lang="en-US" sz="1400" b="0" i="0" dirty="0">
                          <a:solidFill>
                            <a:schemeClr val="tx1"/>
                          </a:solidFill>
                          <a:latin typeface="Arial"/>
                          <a:cs typeface="Arial"/>
                        </a:rPr>
                        <a:t>Expected stay 24-28 hours (bed-rest). </a:t>
                      </a:r>
                      <a:endParaRPr lang="en-US" sz="1400" b="0" i="0" dirty="0">
                        <a:solidFill>
                          <a:schemeClr val="tx1"/>
                        </a:solidFill>
                        <a:latin typeface="Arial" panose="020B0604020202020204" pitchFamily="34" charset="0"/>
                        <a:cs typeface="Arial" panose="020B0604020202020204" pitchFamily="34" charset="0"/>
                      </a:endParaRPr>
                    </a:p>
                    <a:p>
                      <a:pPr lvl="0">
                        <a:lnSpc>
                          <a:spcPts val="1800"/>
                        </a:lnSpc>
                        <a:spcBef>
                          <a:spcPts val="300"/>
                        </a:spcBef>
                        <a:spcAft>
                          <a:spcPts val="300"/>
                        </a:spcAft>
                        <a:buNone/>
                      </a:pPr>
                      <a:r>
                        <a:rPr lang="en-US" sz="1400" b="0" i="0" dirty="0">
                          <a:solidFill>
                            <a:schemeClr val="tx1"/>
                          </a:solidFill>
                          <a:latin typeface="Arial"/>
                          <a:cs typeface="Arial"/>
                        </a:rPr>
                        <a:t>We are seeing Milena one day post-op. She is in some discomfort.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643565">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Arial"/>
                          <a:cs typeface="Arial"/>
                        </a:rPr>
                        <a:t>Married, mother of two. </a:t>
                      </a:r>
                      <a:r>
                        <a:rPr lang="en-CA" sz="1400" kern="1200" dirty="0">
                          <a:solidFill>
                            <a:schemeClr val="dk1"/>
                          </a:solidFill>
                          <a:effectLst/>
                          <a:latin typeface="Arial"/>
                          <a:ea typeface="+mn-ea"/>
                          <a:cs typeface="Arial"/>
                        </a:rPr>
                        <a:t>Hospitalisation planned but difficult to be away from home and work. </a:t>
                      </a:r>
                      <a:endParaRPr lang="en-US" sz="1400" b="0" i="0" kern="1200" dirty="0">
                        <a:solidFill>
                          <a:schemeClr val="dk1"/>
                        </a:solidFill>
                        <a:effectLst/>
                        <a:latin typeface="Arial"/>
                        <a:ea typeface="+mn-ea"/>
                        <a:cs typeface="Arial"/>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279851">
                <a:tc>
                  <a:txBody>
                    <a:bodyPr/>
                    <a:lstStyle/>
                    <a:p>
                      <a:pPr algn="l">
                        <a:lnSpc>
                          <a:spcPts val="1800"/>
                        </a:lnSpc>
                        <a:spcBef>
                          <a:spcPts val="600"/>
                        </a:spcBef>
                        <a:spcAft>
                          <a:spcPts val="600"/>
                        </a:spcAft>
                      </a:pPr>
                      <a:r>
                        <a:rPr lang="en-US" sz="1300" b="1" i="0" dirty="0">
                          <a:solidFill>
                            <a:schemeClr val="bg1"/>
                          </a:solidFill>
                          <a:latin typeface="Arial"/>
                          <a:cs typeface="Arial"/>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Arial"/>
                          <a:cs typeface="Arial"/>
                        </a:rPr>
                        <a:t>15 cigarettes/day for 22 years</a:t>
                      </a:r>
                    </a:p>
                    <a:p>
                      <a:pPr>
                        <a:lnSpc>
                          <a:spcPts val="1800"/>
                        </a:lnSpc>
                        <a:spcBef>
                          <a:spcPts val="300"/>
                        </a:spcBef>
                        <a:spcAft>
                          <a:spcPts val="300"/>
                        </a:spcAft>
                      </a:pPr>
                      <a:r>
                        <a:rPr lang="en-US" sz="1400" b="0" i="0" dirty="0">
                          <a:latin typeface="Arial"/>
                          <a:cs typeface="Arial"/>
                        </a:rPr>
                        <a:t>Smokes after 30 minutes of waking </a:t>
                      </a:r>
                    </a:p>
                    <a:p>
                      <a:pPr marL="0" marR="0" lvl="0" indent="0" algn="l" defTabSz="457200" rtl="0" eaLnBrk="1" fontAlgn="auto" latinLnBrk="0" hangingPunct="1">
                        <a:lnSpc>
                          <a:spcPts val="1800"/>
                        </a:lnSpc>
                        <a:spcBef>
                          <a:spcPts val="300"/>
                        </a:spcBef>
                        <a:spcAft>
                          <a:spcPts val="300"/>
                        </a:spcAft>
                        <a:buClrTx/>
                        <a:buSzTx/>
                        <a:buFontTx/>
                        <a:buNone/>
                        <a:tabLst/>
                        <a:defRPr/>
                      </a:pPr>
                      <a:r>
                        <a:rPr lang="en-GB" sz="1400" b="0" i="0" dirty="0">
                          <a:effectLst/>
                          <a:latin typeface="Arial"/>
                          <a:ea typeface="Calibri" panose="020F0502020204030204" pitchFamily="34" charset="0"/>
                          <a:cs typeface="Arial"/>
                        </a:rPr>
                        <a:t>Has tried to quit many times, managed to stop during pregnancies. Believes it is down to willpower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279851">
                <a:tc>
                  <a:txBody>
                    <a:bodyPr/>
                    <a:lstStyle/>
                    <a:p>
                      <a:pPr algn="l">
                        <a:lnSpc>
                          <a:spcPts val="1800"/>
                        </a:lnSpc>
                        <a:spcBef>
                          <a:spcPts val="600"/>
                        </a:spcBef>
                        <a:spcAft>
                          <a:spcPts val="600"/>
                        </a:spcAft>
                      </a:pPr>
                      <a:r>
                        <a:rPr lang="en-US" sz="1300" b="1" i="0" dirty="0">
                          <a:solidFill>
                            <a:schemeClr val="bg1"/>
                          </a:solidFill>
                          <a:latin typeface="Arial"/>
                          <a:cs typeface="Arial"/>
                        </a:rPr>
                        <a:t>Inpatient treatment summary </a:t>
                      </a:r>
                      <a:endParaRPr lang="en-US" sz="1300" b="1" i="0" dirty="0">
                        <a:solidFill>
                          <a:schemeClr val="bg1"/>
                        </a:solidFill>
                        <a:latin typeface="Arial" panose="020B0604020202020204" pitchFamily="34"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nSpc>
                          <a:spcPts val="1800"/>
                        </a:lnSpc>
                        <a:spcBef>
                          <a:spcPts val="300"/>
                        </a:spcBef>
                        <a:spcAft>
                          <a:spcPts val="300"/>
                        </a:spcAft>
                      </a:pPr>
                      <a:r>
                        <a:rPr lang="en-US" sz="1400" b="0" i="0" dirty="0">
                          <a:latin typeface="Arial" panose="020B0604020202020204" pitchFamily="34" charset="0"/>
                          <a:cs typeface="Arial" panose="020B0604020202020204" pitchFamily="34" charset="0"/>
                        </a:rPr>
                        <a:t>Not interested in stopping at this time but agreed to support in hospital. NRT not prescribed. </a:t>
                      </a:r>
                    </a:p>
                    <a:p>
                      <a:pPr>
                        <a:lnSpc>
                          <a:spcPts val="1800"/>
                        </a:lnSpc>
                        <a:spcBef>
                          <a:spcPts val="300"/>
                        </a:spcBef>
                        <a:spcAft>
                          <a:spcPts val="300"/>
                        </a:spcAft>
                      </a:pPr>
                      <a:r>
                        <a:rPr lang="en-US" sz="1400" b="0" i="0" dirty="0">
                          <a:latin typeface="Arial" panose="020B0604020202020204" pitchFamily="34" charset="0"/>
                          <a:cs typeface="Arial" panose="020B0604020202020204" pitchFamily="34" charset="0"/>
                        </a:rPr>
                        <a:t>Cravings: moderate</a:t>
                      </a:r>
                    </a:p>
                    <a:p>
                      <a:pPr>
                        <a:lnSpc>
                          <a:spcPts val="1800"/>
                        </a:lnSpc>
                        <a:spcBef>
                          <a:spcPts val="300"/>
                        </a:spcBef>
                        <a:spcAft>
                          <a:spcPts val="300"/>
                        </a:spcAft>
                      </a:pPr>
                      <a:r>
                        <a:rPr lang="en-US" sz="1400" b="0" i="0" dirty="0">
                          <a:latin typeface="Arial" panose="020B0604020202020204" pitchFamily="34" charset="0"/>
                          <a:cs typeface="Arial" panose="020B0604020202020204" pitchFamily="34" charset="0"/>
                        </a:rPr>
                        <a:t>Withdrawal symptoms: poor mood, headache, anxious.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Melina, </a:t>
              </a:r>
              <a:r>
                <a:rPr lang="en-US" sz="1700">
                  <a:latin typeface="Century Gothic" panose="020B0502020202020204" pitchFamily="34" charset="0"/>
                </a:rPr>
                <a:t>38</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blue shirt&#10;&#10;Description automatically generated">
            <a:extLst>
              <a:ext uri="{FF2B5EF4-FFF2-40B4-BE49-F238E27FC236}">
                <a16:creationId xmlns:a16="http://schemas.microsoft.com/office/drawing/2014/main" id="{EB55F418-EF33-C0C1-F4C5-557227869471}"/>
              </a:ext>
            </a:extLst>
          </p:cNvPr>
          <p:cNvPicPr>
            <a:picLocks noChangeAspect="1"/>
          </p:cNvPicPr>
          <p:nvPr/>
        </p:nvPicPr>
        <p:blipFill>
          <a:blip r:embed="rId3"/>
          <a:stretch>
            <a:fillRect/>
          </a:stretch>
        </p:blipFill>
        <p:spPr>
          <a:xfrm>
            <a:off x="6817766" y="2788772"/>
            <a:ext cx="1716634" cy="1535202"/>
          </a:xfrm>
          <a:prstGeom prst="rect">
            <a:avLst/>
          </a:prstGeom>
        </p:spPr>
      </p:pic>
      <p:sp>
        <p:nvSpPr>
          <p:cNvPr id="5" name="Footer Placeholder 3">
            <a:extLst>
              <a:ext uri="{FF2B5EF4-FFF2-40B4-BE49-F238E27FC236}">
                <a16:creationId xmlns:a16="http://schemas.microsoft.com/office/drawing/2014/main" id="{EF258A38-01A2-E3F4-CF0E-343D8BB10B2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4401359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C06BC-A42A-EDC5-E4B9-84F9B497AD8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D821334-A037-1C99-0CA5-8EFABC200A87}"/>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6" name="Picture 5">
            <a:extLst>
              <a:ext uri="{FF2B5EF4-FFF2-40B4-BE49-F238E27FC236}">
                <a16:creationId xmlns:a16="http://schemas.microsoft.com/office/drawing/2014/main" id="{51D14CF9-2BCB-BBB6-AFEF-626052D31702}"/>
              </a:ext>
            </a:extLst>
          </p:cNvPr>
          <p:cNvPicPr>
            <a:picLocks noChangeAspect="1"/>
          </p:cNvPicPr>
          <p:nvPr/>
        </p:nvPicPr>
        <p:blipFill>
          <a:blip r:embed="rId4"/>
          <a:srcRect/>
          <a:stretch/>
        </p:blipFill>
        <p:spPr>
          <a:xfrm>
            <a:off x="720303" y="1895171"/>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7" name="Text Placeholder 3">
            <a:extLst>
              <a:ext uri="{FF2B5EF4-FFF2-40B4-BE49-F238E27FC236}">
                <a16:creationId xmlns:a16="http://schemas.microsoft.com/office/drawing/2014/main" id="{65BD54D1-2C14-6A41-DA9E-339E2DDC9E8D}"/>
              </a:ext>
            </a:extLst>
          </p:cNvPr>
          <p:cNvSpPr txBox="1">
            <a:spLocks/>
          </p:cNvSpPr>
          <p:nvPr/>
        </p:nvSpPr>
        <p:spPr bwMode="auto">
          <a:xfrm>
            <a:off x="1323712" y="189517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1.	</a:t>
            </a:r>
            <a:r>
              <a:rPr lang="en-US" sz="1500" b="1" spc="-30">
                <a:latin typeface="Arial" panose="020B0604020202020204" pitchFamily="34" charset="0"/>
                <a:cs typeface="Arial" panose="020B0604020202020204" pitchFamily="34" charset="0"/>
              </a:rPr>
              <a:t>Establish rapport and learn about how patient is managing their abstinence</a:t>
            </a:r>
          </a:p>
        </p:txBody>
      </p:sp>
      <p:pic>
        <p:nvPicPr>
          <p:cNvPr id="8" name="Picture 7">
            <a:extLst>
              <a:ext uri="{FF2B5EF4-FFF2-40B4-BE49-F238E27FC236}">
                <a16:creationId xmlns:a16="http://schemas.microsoft.com/office/drawing/2014/main" id="{BE27B71C-BAAC-1CB7-09C3-1DF3CD4EC723}"/>
              </a:ext>
            </a:extLst>
          </p:cNvPr>
          <p:cNvPicPr>
            <a:picLocks noChangeAspect="1"/>
          </p:cNvPicPr>
          <p:nvPr/>
        </p:nvPicPr>
        <p:blipFill>
          <a:blip r:embed="rId5"/>
          <a:srcRect/>
          <a:stretch/>
        </p:blipFill>
        <p:spPr>
          <a:xfrm>
            <a:off x="720303" y="2649821"/>
            <a:ext cx="495300" cy="495300"/>
          </a:xfrm>
          <a:prstGeom prst="rect">
            <a:avLst/>
          </a:prstGeom>
          <a:effectLst>
            <a:outerShdw blurRad="190500" dist="50800" dir="5400000" algn="ctr" rotWithShape="0">
              <a:srgbClr val="000000">
                <a:alpha val="15000"/>
              </a:srgbClr>
            </a:outerShdw>
          </a:effectLst>
        </p:spPr>
      </p:pic>
      <p:sp>
        <p:nvSpPr>
          <p:cNvPr id="9" name="Text Placeholder 3">
            <a:extLst>
              <a:ext uri="{FF2B5EF4-FFF2-40B4-BE49-F238E27FC236}">
                <a16:creationId xmlns:a16="http://schemas.microsoft.com/office/drawing/2014/main" id="{F6D7B35B-730C-1463-59D4-2093F171B2B9}"/>
              </a:ext>
            </a:extLst>
          </p:cNvPr>
          <p:cNvSpPr txBox="1">
            <a:spLocks/>
          </p:cNvSpPr>
          <p:nvPr/>
        </p:nvSpPr>
        <p:spPr bwMode="auto">
          <a:xfrm>
            <a:off x="1323711" y="264982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2.	</a:t>
            </a:r>
            <a:r>
              <a:rPr lang="en-US" sz="1500" b="1">
                <a:latin typeface="Arial" panose="020B0604020202020204" pitchFamily="34" charset="0"/>
                <a:cs typeface="Arial" panose="020B0604020202020204" pitchFamily="34" charset="0"/>
              </a:rPr>
              <a:t>Provide personalised advice and inform about available support</a:t>
            </a:r>
          </a:p>
        </p:txBody>
      </p:sp>
      <p:sp>
        <p:nvSpPr>
          <p:cNvPr id="10" name="Text Placeholder 3">
            <a:extLst>
              <a:ext uri="{FF2B5EF4-FFF2-40B4-BE49-F238E27FC236}">
                <a16:creationId xmlns:a16="http://schemas.microsoft.com/office/drawing/2014/main" id="{7953613D-25EF-F1C0-5DD2-21751DE86081}"/>
              </a:ext>
            </a:extLst>
          </p:cNvPr>
          <p:cNvSpPr txBox="1">
            <a:spLocks/>
          </p:cNvSpPr>
          <p:nvPr/>
        </p:nvSpPr>
        <p:spPr bwMode="auto">
          <a:xfrm>
            <a:off x="1389027" y="3562232"/>
            <a:ext cx="7754973" cy="130044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F79644"/>
              </a:buClr>
              <a:buFont typeface="Lucida Grande" panose="020B0600040502020204" pitchFamily="34" charset="0"/>
              <a:buNone/>
              <a:tabLst>
                <a:tab pos="219075" algn="l"/>
                <a:tab pos="1285875" algn="l"/>
              </a:tabLst>
            </a:pPr>
            <a:r>
              <a:rPr lang="en-US" sz="1500">
                <a:latin typeface="Arial" panose="020B0604020202020204" pitchFamily="34" charset="0"/>
                <a:cs typeface="Arial" panose="020B0604020202020204" pitchFamily="34" charset="0"/>
              </a:rPr>
              <a:t>3.	</a:t>
            </a:r>
            <a:r>
              <a:rPr lang="en-US" sz="1500" b="1">
                <a:latin typeface="Arial" panose="020B0604020202020204" pitchFamily="34" charset="0"/>
                <a:cs typeface="Arial" panose="020B0604020202020204" pitchFamily="34" charset="0"/>
              </a:rPr>
              <a:t>Conduct assessment </a:t>
            </a:r>
          </a:p>
          <a:p>
            <a:pPr marL="228600" indent="0">
              <a:lnSpc>
                <a:spcPts val="2500"/>
              </a:lnSpc>
              <a:spcBef>
                <a:spcPts val="0"/>
              </a:spcBef>
              <a:spcAft>
                <a:spcPts val="0"/>
              </a:spcAft>
              <a:buClr>
                <a:srgbClr val="00A7FF"/>
              </a:buClr>
              <a:buNone/>
              <a:tabLst>
                <a:tab pos="1285875" algn="l"/>
              </a:tabLst>
            </a:pPr>
            <a:endParaRPr lang="en-US" sz="140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9EC3B252-86E3-1659-735B-AB48FCEB673F}"/>
              </a:ext>
            </a:extLst>
          </p:cNvPr>
          <p:cNvPicPr>
            <a:picLocks noChangeAspect="1"/>
          </p:cNvPicPr>
          <p:nvPr/>
        </p:nvPicPr>
        <p:blipFill>
          <a:blip r:embed="rId6"/>
          <a:srcRect/>
          <a:stretch/>
        </p:blipFill>
        <p:spPr>
          <a:xfrm>
            <a:off x="720303" y="4212455"/>
            <a:ext cx="495300" cy="495300"/>
          </a:xfrm>
          <a:prstGeom prst="rect">
            <a:avLst/>
          </a:prstGeom>
          <a:effectLst>
            <a:outerShdw blurRad="190500" dist="50800" dir="5400000" algn="ctr" rotWithShape="0">
              <a:srgbClr val="000000">
                <a:alpha val="15000"/>
              </a:srgbClr>
            </a:outerShdw>
          </a:effectLst>
        </p:spPr>
      </p:pic>
      <p:pic>
        <p:nvPicPr>
          <p:cNvPr id="12" name="Picture 11">
            <a:extLst>
              <a:ext uri="{FF2B5EF4-FFF2-40B4-BE49-F238E27FC236}">
                <a16:creationId xmlns:a16="http://schemas.microsoft.com/office/drawing/2014/main" id="{AC4C0B96-E57B-06AF-9A15-E6EB9275EBBC}"/>
              </a:ext>
            </a:extLst>
          </p:cNvPr>
          <p:cNvPicPr>
            <a:picLocks noChangeAspect="1"/>
          </p:cNvPicPr>
          <p:nvPr/>
        </p:nvPicPr>
        <p:blipFill>
          <a:blip r:embed="rId7"/>
          <a:srcRect/>
          <a:stretch/>
        </p:blipFill>
        <p:spPr>
          <a:xfrm>
            <a:off x="720303" y="5070951"/>
            <a:ext cx="495300" cy="495300"/>
          </a:xfrm>
          <a:prstGeom prst="rect">
            <a:avLst/>
          </a:prstGeom>
          <a:effectLst>
            <a:outerShdw blurRad="190500" dist="50800" dir="5400000" algn="ctr" rotWithShape="0">
              <a:srgbClr val="000000">
                <a:alpha val="15000"/>
              </a:srgbClr>
            </a:outerShdw>
          </a:effectLst>
        </p:spPr>
      </p:pic>
      <p:pic>
        <p:nvPicPr>
          <p:cNvPr id="13" name="Picture 12">
            <a:extLst>
              <a:ext uri="{FF2B5EF4-FFF2-40B4-BE49-F238E27FC236}">
                <a16:creationId xmlns:a16="http://schemas.microsoft.com/office/drawing/2014/main" id="{3FAF73D8-3964-1C82-5C5F-7C7BE1DA520C}"/>
              </a:ext>
            </a:extLst>
          </p:cNvPr>
          <p:cNvPicPr>
            <a:picLocks noChangeAspect="1"/>
          </p:cNvPicPr>
          <p:nvPr/>
        </p:nvPicPr>
        <p:blipFill>
          <a:blip r:embed="rId8"/>
          <a:srcRect/>
          <a:stretch/>
        </p:blipFill>
        <p:spPr>
          <a:xfrm>
            <a:off x="720303" y="340447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268826E5-A2AB-AD7C-DAA1-071F0D94909B}"/>
              </a:ext>
            </a:extLst>
          </p:cNvPr>
          <p:cNvSpPr txBox="1">
            <a:spLocks/>
          </p:cNvSpPr>
          <p:nvPr/>
        </p:nvSpPr>
        <p:spPr bwMode="auto">
          <a:xfrm>
            <a:off x="1323712" y="5070951"/>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219075" algn="l"/>
              </a:tabLst>
            </a:pPr>
            <a:r>
              <a:rPr lang="en-US" sz="1500">
                <a:latin typeface="Arial" panose="020B0604020202020204" pitchFamily="34" charset="0"/>
                <a:cs typeface="Arial" panose="020B0604020202020204" pitchFamily="34" charset="0"/>
              </a:rPr>
              <a:t>5.	</a:t>
            </a:r>
            <a:r>
              <a:rPr lang="en-US" sz="1500" b="1">
                <a:latin typeface="Arial" panose="020B0604020202020204" pitchFamily="34" charset="0"/>
                <a:cs typeface="Arial" panose="020B0604020202020204" pitchFamily="34" charset="0"/>
              </a:rPr>
              <a:t>Provide summary, agree to next follow-up and prompt commitment</a:t>
            </a:r>
          </a:p>
        </p:txBody>
      </p:sp>
      <p:sp>
        <p:nvSpPr>
          <p:cNvPr id="16" name="Text Placeholder 3">
            <a:extLst>
              <a:ext uri="{FF2B5EF4-FFF2-40B4-BE49-F238E27FC236}">
                <a16:creationId xmlns:a16="http://schemas.microsoft.com/office/drawing/2014/main" id="{BEB4CAFC-5867-D645-546C-BD2EAE544794}"/>
              </a:ext>
            </a:extLst>
          </p:cNvPr>
          <p:cNvSpPr txBox="1">
            <a:spLocks/>
          </p:cNvSpPr>
          <p:nvPr/>
        </p:nvSpPr>
        <p:spPr bwMode="auto">
          <a:xfrm>
            <a:off x="1323712" y="4212455"/>
            <a:ext cx="7754972" cy="495300"/>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400"/>
              </a:spcAft>
              <a:buClr>
                <a:srgbClr val="00A7FF"/>
              </a:buClr>
              <a:buNone/>
              <a:tabLst>
                <a:tab pos="219075" algn="l"/>
              </a:tabLst>
            </a:pPr>
            <a:r>
              <a:rPr lang="en-US" sz="1500">
                <a:latin typeface="Arial" panose="020B0604020202020204" pitchFamily="34" charset="0"/>
                <a:cs typeface="Arial" panose="020B0604020202020204" pitchFamily="34" charset="0"/>
              </a:rPr>
              <a:t>4.	</a:t>
            </a:r>
            <a:r>
              <a:rPr lang="en-US" sz="1500" b="1" spc="-30">
                <a:latin typeface="Arial" panose="020B0604020202020204" pitchFamily="34" charset="0"/>
                <a:cs typeface="Arial" panose="020B0604020202020204" pitchFamily="34" charset="0"/>
              </a:rPr>
              <a:t>Agree to treatment plan and provide specialist support during inpatient stay</a:t>
            </a:r>
            <a:endParaRPr lang="en-US" sz="1500" b="1">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89EA0F30-5E68-EDED-DF49-51BD90C47F00}"/>
              </a:ext>
            </a:extLst>
          </p:cNvPr>
          <p:cNvSpPr txBox="1">
            <a:spLocks/>
          </p:cNvSpPr>
          <p:nvPr/>
        </p:nvSpPr>
        <p:spPr>
          <a:xfrm>
            <a:off x="571500" y="598574"/>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2800"/>
              </a:lnSpc>
            </a:pPr>
            <a:r>
              <a:rPr lang="en-US">
                <a:solidFill>
                  <a:schemeClr val="accent1"/>
                </a:solidFill>
              </a:rPr>
              <a:t>Specialist Assessment &amp; Treatment Plan:</a:t>
            </a:r>
            <a:br>
              <a:rPr lang="en-US">
                <a:solidFill>
                  <a:schemeClr val="accent1"/>
                </a:solidFill>
              </a:rPr>
            </a:br>
            <a:r>
              <a:rPr lang="en-US" sz="2100">
                <a:solidFill>
                  <a:schemeClr val="tx1"/>
                </a:solidFill>
              </a:rPr>
              <a:t>Initial Assessment</a:t>
            </a:r>
          </a:p>
        </p:txBody>
      </p:sp>
      <p:sp>
        <p:nvSpPr>
          <p:cNvPr id="2" name="TextBox 1">
            <a:extLst>
              <a:ext uri="{FF2B5EF4-FFF2-40B4-BE49-F238E27FC236}">
                <a16:creationId xmlns:a16="http://schemas.microsoft.com/office/drawing/2014/main" id="{CEFA20C7-8EF9-ACF6-F7C7-C5B5D2117903}"/>
              </a:ext>
            </a:extLst>
          </p:cNvPr>
          <p:cNvSpPr txBox="1"/>
          <p:nvPr/>
        </p:nvSpPr>
        <p:spPr bwMode="auto">
          <a:xfrm>
            <a:off x="6869587" y="203297"/>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Day </a:t>
            </a:r>
            <a:r>
              <a:rPr lang="en-US" sz="2000" dirty="0">
                <a:solidFill>
                  <a:schemeClr val="bg2"/>
                </a:solidFill>
                <a:latin typeface="+mn-lt"/>
              </a:rPr>
              <a:t>1</a:t>
            </a:r>
            <a:endParaRPr kumimoji="0" lang="en-US" sz="2000" b="0" i="0" u="none" strike="noStrike" kern="1200" cap="none" spc="0" normalizeH="0" baseline="0" noProof="0" dirty="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2</a:t>
            </a:r>
          </a:p>
        </p:txBody>
      </p:sp>
    </p:spTree>
    <p:extLst>
      <p:ext uri="{BB962C8B-B14F-4D97-AF65-F5344CB8AC3E}">
        <p14:creationId xmlns:p14="http://schemas.microsoft.com/office/powerpoint/2010/main" val="425129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27785882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FF4FFE-531A-2F4C-A108-EBDB1A8DC47E}"/>
              </a:ext>
            </a:extLst>
          </p:cNvPr>
          <p:cNvPicPr>
            <a:picLocks noChangeAspect="1"/>
          </p:cNvPicPr>
          <p:nvPr/>
        </p:nvPicPr>
        <p:blipFill>
          <a:blip r:embed="rId3"/>
          <a:srcRect/>
          <a:stretch/>
        </p:blipFill>
        <p:spPr>
          <a:xfrm>
            <a:off x="0" y="0"/>
            <a:ext cx="9144000" cy="6858000"/>
          </a:xfrm>
          <a:prstGeom prst="rect">
            <a:avLst/>
          </a:prstGeom>
        </p:spPr>
      </p:pic>
      <p:sp>
        <p:nvSpPr>
          <p:cNvPr id="7" name="Subtitle 1">
            <a:extLst>
              <a:ext uri="{FF2B5EF4-FFF2-40B4-BE49-F238E27FC236}">
                <a16:creationId xmlns:a16="http://schemas.microsoft.com/office/drawing/2014/main" id="{2E89F922-595E-3E49-926D-E91DD3229D7C}"/>
              </a:ext>
            </a:extLst>
          </p:cNvPr>
          <p:cNvSpPr>
            <a:spLocks noGrp="1"/>
          </p:cNvSpPr>
          <p:nvPr>
            <p:ph type="subTitle" idx="1"/>
          </p:nvPr>
        </p:nvSpPr>
        <p:spPr>
          <a:xfrm>
            <a:off x="0" y="1100665"/>
            <a:ext cx="9144000" cy="4614333"/>
          </a:xfrm>
        </p:spPr>
        <p:txBody>
          <a:bodyPr/>
          <a:lstStyle/>
          <a:p>
            <a:r>
              <a:rPr lang="en-US">
                <a:solidFill>
                  <a:srgbClr val="A46C49"/>
                </a:solidFill>
                <a:effectLst>
                  <a:outerShdw blurRad="254000" dist="38100" dir="5400000" algn="ctr" rotWithShape="0">
                    <a:srgbClr val="000000">
                      <a:alpha val="15000"/>
                    </a:srgbClr>
                  </a:outerShdw>
                </a:effectLst>
              </a:rPr>
              <a:t>Lunch</a:t>
            </a:r>
          </a:p>
        </p:txBody>
      </p:sp>
    </p:spTree>
    <p:extLst>
      <p:ext uri="{BB962C8B-B14F-4D97-AF65-F5344CB8AC3E}">
        <p14:creationId xmlns:p14="http://schemas.microsoft.com/office/powerpoint/2010/main" val="31356610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767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AC55EF-C87F-2352-A445-2BE0D68E0C05}"/>
              </a:ext>
            </a:extLst>
          </p:cNvPr>
          <p:cNvPicPr>
            <a:picLocks noChangeAspect="1"/>
          </p:cNvPicPr>
          <p:nvPr/>
        </p:nvPicPr>
        <p:blipFill rotWithShape="1">
          <a:blip r:embed="rId3">
            <a:alphaModFix amt="50000"/>
          </a:blip>
          <a:srcRect t="8865" b="-1"/>
          <a:stretch/>
        </p:blipFill>
        <p:spPr>
          <a:xfrm>
            <a:off x="0" y="0"/>
            <a:ext cx="9144001" cy="6250087"/>
          </a:xfrm>
          <a:prstGeom prst="rect">
            <a:avLst/>
          </a:prstGeom>
        </p:spPr>
      </p:pic>
      <p:sp>
        <p:nvSpPr>
          <p:cNvPr id="6" name="Rectangle 5">
            <a:extLst>
              <a:ext uri="{FF2B5EF4-FFF2-40B4-BE49-F238E27FC236}">
                <a16:creationId xmlns:a16="http://schemas.microsoft.com/office/drawing/2014/main" id="{FE84BC4D-6FB8-D869-790D-78047D901D09}"/>
              </a:ext>
            </a:extLst>
          </p:cNvPr>
          <p:cNvSpPr/>
          <p:nvPr/>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a:extLst>
              <a:ext uri="{FF2B5EF4-FFF2-40B4-BE49-F238E27FC236}">
                <a16:creationId xmlns:a16="http://schemas.microsoft.com/office/drawing/2014/main" id="{3C3FBC99-224A-801B-DDFB-F856798F8610}"/>
              </a:ext>
            </a:extLst>
          </p:cNvPr>
          <p:cNvSpPr>
            <a:spLocks noGrp="1"/>
          </p:cNvSpPr>
          <p:nvPr>
            <p:ph type="title"/>
          </p:nvPr>
        </p:nvSpPr>
        <p:spPr/>
        <p:txBody>
          <a:bodyPr/>
          <a:lstStyle/>
          <a:p>
            <a:r>
              <a:rPr lang="en-US"/>
              <a:t>Course programme – Day 2</a:t>
            </a:r>
          </a:p>
        </p:txBody>
      </p:sp>
      <p:sp>
        <p:nvSpPr>
          <p:cNvPr id="5" name="Text Placeholder 2">
            <a:extLst>
              <a:ext uri="{FF2B5EF4-FFF2-40B4-BE49-F238E27FC236}">
                <a16:creationId xmlns:a16="http://schemas.microsoft.com/office/drawing/2014/main" id="{39240491-6086-A6E0-FF3C-99E7A6FFA951}"/>
              </a:ext>
            </a:extLst>
          </p:cNvPr>
          <p:cNvSpPr txBox="1">
            <a:spLocks/>
          </p:cNvSpPr>
          <p:nvPr/>
        </p:nvSpPr>
        <p:spPr bwMode="auto">
          <a:xfrm>
            <a:off x="571500" y="1715344"/>
            <a:ext cx="8123464"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7655" indent="-288290"/>
            <a:r>
              <a:rPr lang="en-US" sz="1600" dirty="0">
                <a:latin typeface="Arial"/>
                <a:cs typeface="Arial"/>
              </a:rPr>
              <a:t>Addressing ambivalence and resistance (core skills 2)</a:t>
            </a:r>
          </a:p>
          <a:p>
            <a:pPr marL="287655" indent="-288290"/>
            <a:r>
              <a:rPr lang="en-US" sz="1600" dirty="0">
                <a:latin typeface="Arial"/>
                <a:cs typeface="Arial"/>
              </a:rPr>
              <a:t>Carbon monoxide (CO) monitoring </a:t>
            </a:r>
          </a:p>
          <a:p>
            <a:pPr marL="287655" indent="-288290"/>
            <a:r>
              <a:rPr lang="en-US" sz="1600" dirty="0">
                <a:latin typeface="Arial"/>
                <a:cs typeface="Arial"/>
              </a:rPr>
              <a:t>Nicotine analogues medication (varenicline and cytisine)</a:t>
            </a:r>
          </a:p>
          <a:p>
            <a:pPr marL="287655" indent="-288290"/>
            <a:r>
              <a:rPr lang="en-US" sz="1600" dirty="0">
                <a:latin typeface="Arial"/>
                <a:cs typeface="Arial"/>
              </a:rPr>
              <a:t>Inpatient follow-up support and patient case studies </a:t>
            </a:r>
          </a:p>
          <a:p>
            <a:pPr marL="287655" indent="-288290"/>
            <a:r>
              <a:rPr lang="en-US" sz="1600" dirty="0">
                <a:latin typeface="Arial"/>
                <a:cs typeface="Arial"/>
              </a:rPr>
              <a:t>Discharge care bundle </a:t>
            </a:r>
          </a:p>
          <a:p>
            <a:pPr marL="287655" indent="-288290"/>
            <a:r>
              <a:rPr lang="en-GB" sz="1600" dirty="0">
                <a:latin typeface="Arial"/>
                <a:cs typeface="Arial"/>
              </a:rPr>
              <a:t>Clinical considerations and special populations</a:t>
            </a:r>
          </a:p>
          <a:p>
            <a:pPr marL="287655" indent="-288290"/>
            <a:r>
              <a:rPr lang="en-US" sz="1600" dirty="0">
                <a:latin typeface="Arial"/>
                <a:cs typeface="Arial"/>
              </a:rPr>
              <a:t>Smoking and medication interactions </a:t>
            </a:r>
          </a:p>
          <a:p>
            <a:pPr marL="287655" indent="-288290"/>
            <a:r>
              <a:rPr lang="en-US" sz="1600" dirty="0">
                <a:latin typeface="Arial"/>
                <a:cs typeface="Arial"/>
              </a:rPr>
              <a:t>Post-discharge follow-up</a:t>
            </a:r>
          </a:p>
          <a:p>
            <a:pPr marL="287655" indent="-288290"/>
            <a:r>
              <a:rPr lang="en-US" sz="1600" dirty="0">
                <a:latin typeface="Arial"/>
                <a:cs typeface="Arial"/>
              </a:rPr>
              <a:t>FAQs: patient scenarios</a:t>
            </a:r>
          </a:p>
        </p:txBody>
      </p:sp>
      <p:sp>
        <p:nvSpPr>
          <p:cNvPr id="3" name="Footer Placeholder 3">
            <a:extLst>
              <a:ext uri="{FF2B5EF4-FFF2-40B4-BE49-F238E27FC236}">
                <a16:creationId xmlns:a16="http://schemas.microsoft.com/office/drawing/2014/main" id="{5275E114-B782-5B36-96EA-A440283D7AB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32936453"/>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152DD1-E027-461E-8BAE-7CE84F240647}">
  <ds:schemaRefs>
    <ds:schemaRef ds:uri="f08a3a01-a810-4981-84de-513e48da387b"/>
    <ds:schemaRef ds:uri="6f9764a4-8270-4f29-bbff-a467630dd90c"/>
    <ds:schemaRef ds:uri="http://purl.org/dc/terms/"/>
    <ds:schemaRef ds:uri="http://schemas.microsoft.com/office/2006/metadata/properties"/>
    <ds:schemaRef ds:uri="http://purl.org/dc/dcmitype/"/>
    <ds:schemaRef ds:uri="http://purl.org/dc/elements/1.1/"/>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27317BB1-5055-4EF9-9442-97C9008ED1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F5D3A8-97DF-4CD9-9B6D-33E8A1AE7A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1004</TotalTime>
  <Words>18442</Words>
  <Application>Microsoft Office PowerPoint</Application>
  <PresentationFormat>On-screen Show (4:3)</PresentationFormat>
  <Paragraphs>1517</Paragraphs>
  <Slides>87</Slides>
  <Notes>85</Notes>
  <HiddenSlides>0</HiddenSlides>
  <MMClips>1</MMClips>
  <ScaleCrop>false</ScaleCrop>
  <HeadingPairs>
    <vt:vector size="4" baseType="variant">
      <vt:variant>
        <vt:lpstr>Theme</vt:lpstr>
      </vt:variant>
      <vt:variant>
        <vt:i4>3</vt:i4>
      </vt:variant>
      <vt:variant>
        <vt:lpstr>Slide Titles</vt:lpstr>
      </vt:variant>
      <vt:variant>
        <vt:i4>87</vt:i4>
      </vt:variant>
    </vt:vector>
  </HeadingPairs>
  <TitlesOfParts>
    <vt:vector size="90" baseType="lpstr">
      <vt:lpstr>NCSCT</vt:lpstr>
      <vt:lpstr>1_NCSCT</vt:lpstr>
      <vt:lpstr>2_NCSCT</vt:lpstr>
      <vt:lpstr>PowerPoint Presentation</vt:lpstr>
      <vt:lpstr>PowerPoint Presentation</vt:lpstr>
      <vt:lpstr>Digital housekeeping</vt:lpstr>
      <vt:lpstr>Housekeeping</vt:lpstr>
      <vt:lpstr>Group agreement</vt:lpstr>
      <vt:lpstr>PowerPoint Presentation</vt:lpstr>
      <vt:lpstr>PowerPoint Presentation</vt:lpstr>
      <vt:lpstr>Course programme – Day 1</vt:lpstr>
      <vt:lpstr>Course programme – Day 2</vt:lpstr>
      <vt:lpstr>PowerPoint Presentation</vt:lpstr>
      <vt:lpstr>PowerPoint Presentation</vt:lpstr>
      <vt:lpstr>PowerPoint Presentation</vt:lpstr>
      <vt:lpstr>PowerPoint Presentation</vt:lpstr>
      <vt:lpstr>PowerPoint Presentation</vt:lpstr>
      <vt:lpstr>Immediate benefits on recovery and health</vt:lpstr>
      <vt:lpstr>PowerPoint Presentation</vt:lpstr>
      <vt:lpstr>PowerPoint Presentation</vt:lpstr>
      <vt:lpstr>PowerPoint Presentation</vt:lpstr>
      <vt:lpstr>Evidence-based tobacco dependence treatment</vt:lpstr>
      <vt:lpstr>PowerPoint Presentation</vt:lpstr>
      <vt:lpstr>PowerPoint Presentation</vt:lpstr>
      <vt:lpstr>Smokefree sites</vt:lpstr>
      <vt:lpstr>PowerPoint Presentation</vt:lpstr>
      <vt:lpstr>NHS Standard Treatment Plan (STP)</vt:lpstr>
      <vt:lpstr>Tobacco Dependence Treatment Care Bundles</vt:lpstr>
      <vt:lpstr>PowerPoint Presentation</vt:lpstr>
      <vt:lpstr>PowerPoint Presentation</vt:lpstr>
      <vt:lpstr>Inpatient pathway</vt:lpstr>
      <vt:lpstr>PowerPoint Presentation</vt:lpstr>
      <vt:lpstr>PowerPoint Presentation</vt:lpstr>
      <vt:lpstr>PowerPoint Presentation</vt:lpstr>
      <vt:lpstr>Behavioural support</vt:lpstr>
      <vt:lpstr>The importance of behavioural support</vt:lpstr>
      <vt:lpstr>PowerPoint Presentation</vt:lpstr>
      <vt:lpstr>PowerPoint Presentation</vt:lpstr>
      <vt:lpstr>PowerPoint Presentation</vt:lpstr>
      <vt:lpstr>Supporting stopping smoking using core communication skills</vt:lpstr>
      <vt:lpstr>PowerPoint Presentation</vt:lpstr>
      <vt:lpstr>PowerPoint Presentation</vt:lpstr>
      <vt:lpstr>Core Communication Skills</vt:lpstr>
      <vt:lpstr>PowerPoint Presentation</vt:lpstr>
      <vt:lpstr>PowerPoint Presentation</vt:lpstr>
      <vt:lpstr>We help patients by: </vt:lpstr>
      <vt:lpstr>PowerPoint Presentation</vt:lpstr>
      <vt:lpstr>Skills practice (Groups of 2)</vt:lpstr>
      <vt:lpstr>PowerPoint Presentation</vt:lpstr>
      <vt:lpstr>PowerPoint Presentation</vt:lpstr>
      <vt:lpstr>PowerPoint Presentation</vt:lpstr>
      <vt:lpstr>PowerPoint Presentation</vt:lpstr>
      <vt:lpstr>PowerPoint Presentation</vt:lpstr>
      <vt:lpstr>Applying skills to practice</vt:lpstr>
      <vt:lpstr>Summary</vt:lpstr>
      <vt:lpstr>PowerPoint Presentation</vt:lpstr>
      <vt:lpstr>PowerPoint Presentation</vt:lpstr>
      <vt:lpstr>What is tobacco dependence?</vt:lpstr>
      <vt:lpstr>PowerPoint Presentation</vt:lpstr>
      <vt:lpstr>PowerPoint Presentation</vt:lpstr>
      <vt:lpstr>Tobacco dependence</vt:lpstr>
      <vt:lpstr>What dependence looks like:  withdrawal symptoms and urges to smoke</vt:lpstr>
      <vt:lpstr>What dependence looks like:  withdrawal symptoms and urges to smoke</vt:lpstr>
      <vt:lpstr>Nicotine levels</vt:lpstr>
      <vt:lpstr>PowerPoint Presentation</vt:lpstr>
      <vt:lpstr>Genetics: nicotine metabolism</vt:lpstr>
      <vt:lpstr>PowerPoint Presentation</vt:lpstr>
      <vt:lpstr>PowerPoint Presentation</vt:lpstr>
      <vt:lpstr>Summary</vt:lpstr>
      <vt:lpstr>PowerPoint Presentation</vt:lpstr>
      <vt:lpstr>PowerPoint Presentation</vt:lpstr>
      <vt:lpstr>NHS Standard Treatment Plan (STP)</vt:lpstr>
      <vt:lpstr>PowerPoint Presentation</vt:lpstr>
      <vt:lpstr>PowerPoint Presentation</vt:lpstr>
      <vt:lpstr>PowerPoint Presentation</vt:lpstr>
      <vt:lpstr>PowerPoint Presentation</vt:lpstr>
      <vt:lpstr>PowerPoint Presentation</vt:lpstr>
      <vt:lpstr>PowerPoint Presentation</vt:lpstr>
      <vt:lpstr>Initial focus: support through withdrawal  and dealing with urges to smoke</vt:lpstr>
      <vt:lpstr>What are the support options for people  who smoke in inpatient settings?</vt:lpstr>
      <vt:lpstr>PowerPoint Presentation</vt:lpstr>
      <vt:lpstr>PowerPoint Presentation</vt:lpstr>
      <vt:lpstr>After the assessment</vt:lpstr>
      <vt:lpstr>PowerPoint Presentation</vt:lpstr>
      <vt:lpstr>PowerPoint Presentation</vt:lpstr>
      <vt:lpstr>Skills practice: patient 1</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258</cp:revision>
  <cp:lastPrinted>2021-04-19T06:44:37Z</cp:lastPrinted>
  <dcterms:created xsi:type="dcterms:W3CDTF">2019-04-01T09:21:54Z</dcterms:created>
  <dcterms:modified xsi:type="dcterms:W3CDTF">2024-03-04T15:37:14Z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